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7" r:id="rId3"/>
    <p:sldId id="268" r:id="rId4"/>
    <p:sldId id="271" r:id="rId5"/>
    <p:sldId id="257" r:id="rId6"/>
    <p:sldId id="258" r:id="rId7"/>
    <p:sldId id="259" r:id="rId8"/>
    <p:sldId id="260" r:id="rId9"/>
    <p:sldId id="261" r:id="rId10"/>
    <p:sldId id="269" r:id="rId11"/>
    <p:sldId id="264" r:id="rId12"/>
    <p:sldId id="270" r:id="rId13"/>
    <p:sldId id="266" r:id="rId14"/>
    <p:sldId id="27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106" autoAdjust="0"/>
  </p:normalViewPr>
  <p:slideViewPr>
    <p:cSldViewPr snapToObjects="1">
      <p:cViewPr>
        <p:scale>
          <a:sx n="55" d="100"/>
          <a:sy n="55" d="100"/>
        </p:scale>
        <p:origin x="-988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92AB17-E859-0446-8159-4E85DDD7EF95}" type="datetimeFigureOut">
              <a:rPr lang="en-US" altLang="ja-JP" smtClean="0"/>
              <a:t>10/22/2016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C92760-137E-0A4C-860F-4C8E20BB1FB8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33261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43390E-A2B2-D447-8458-74E6D8FF58C6}" type="datetimeFigureOut">
              <a:rPr lang="en-US" altLang="ja-JP" smtClean="0"/>
              <a:t>10/22/2016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3DFC15-2BED-7846-B548-4D14712E3985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87204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DFC15-2BED-7846-B548-4D14712E3985}" type="slidenum">
              <a:rPr lang="en-US" altLang="ja-JP" smtClean="0"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237591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DFC15-2BED-7846-B548-4D14712E3985}" type="slidenum">
              <a:rPr lang="en-US" altLang="ja-JP" smtClean="0"/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388256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kumimoji="1" lang="ja-JP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DFC15-2BED-7846-B548-4D14712E3985}" type="slidenum">
              <a:rPr lang="en-US" altLang="ja-JP" smtClean="0"/>
              <a:t>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45484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DFC15-2BED-7846-B548-4D14712E3985}" type="slidenum">
              <a:rPr lang="en-US" altLang="ja-JP" smtClean="0"/>
              <a:t>12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57660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DFC15-2BED-7846-B548-4D14712E3985}" type="slidenum">
              <a:rPr lang="en-US" altLang="ja-JP" smtClean="0"/>
              <a:t>13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10380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DFC15-2BED-7846-B548-4D14712E3985}" type="slidenum">
              <a:rPr lang="en-US" altLang="ja-JP" smtClean="0"/>
              <a:t>14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6566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aseline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DFC15-2BED-7846-B548-4D14712E3985}" type="slidenum">
              <a:rPr lang="en-US" altLang="ja-JP" smtClean="0"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84900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DFC15-2BED-7846-B548-4D14712E3985}" type="slidenum">
              <a:rPr lang="en-US" altLang="ja-JP" smtClean="0"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72625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2800" baseline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DFC15-2BED-7846-B548-4D14712E3985}" type="slidenum">
              <a:rPr lang="en-US" altLang="ja-JP" smtClean="0"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08508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DFC15-2BED-7846-B548-4D14712E3985}" type="slidenum">
              <a:rPr lang="en-US" altLang="ja-JP" smtClean="0"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031788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DFC15-2BED-7846-B548-4D14712E3985}" type="slidenum">
              <a:rPr lang="en-US" altLang="ja-JP" smtClean="0"/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54504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DFC15-2BED-7846-B548-4D14712E3985}" type="slidenum">
              <a:rPr lang="en-US" altLang="ja-JP" smtClean="0"/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201913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DFC15-2BED-7846-B548-4D14712E3985}" type="slidenum">
              <a:rPr lang="en-US" altLang="ja-JP" smtClean="0"/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653217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DFC15-2BED-7846-B548-4D14712E3985}" type="slidenum">
              <a:rPr lang="en-US" altLang="ja-JP" smtClean="0"/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205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/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/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10/22/2016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855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89213" y="533400"/>
            <a:ext cx="9374187" cy="3429000"/>
          </a:xfrm>
        </p:spPr>
        <p:txBody>
          <a:bodyPr>
            <a:normAutofit/>
          </a:bodyPr>
          <a:lstStyle/>
          <a:p>
            <a:r>
              <a:rPr lang="ja-JP" altLang="ja-JP" sz="6000" b="1" dirty="0"/>
              <a:t>障害の社会モデルの定式化による</a:t>
            </a:r>
            <a:r>
              <a:rPr lang="ja-JP" altLang="ja-JP" sz="6000" b="1" dirty="0" smtClean="0"/>
              <a:t>試み</a:t>
            </a:r>
            <a:r>
              <a:rPr lang="en-US" altLang="ja-JP" sz="6000" b="1" dirty="0" smtClean="0"/>
              <a:t/>
            </a:r>
            <a:br>
              <a:rPr lang="en-US" altLang="ja-JP" sz="6000" b="1" dirty="0" smtClean="0"/>
            </a:br>
            <a:r>
              <a:rPr lang="ja-JP" altLang="en-US" sz="4000" b="1" dirty="0" err="1" smtClean="0"/>
              <a:t>ー</a:t>
            </a:r>
            <a:r>
              <a:rPr lang="ja-JP" altLang="en-US" sz="4000" b="1" dirty="0" smtClean="0"/>
              <a:t>発展</a:t>
            </a:r>
            <a:r>
              <a:rPr lang="ja-JP" altLang="en-US" sz="4000" b="1" dirty="0"/>
              <a:t>途上国に</a:t>
            </a:r>
            <a:r>
              <a:rPr lang="ja-JP" altLang="en-US" sz="4000" b="1" dirty="0" smtClean="0"/>
              <a:t>向けたバリアフリー化</a:t>
            </a:r>
            <a:r>
              <a:rPr lang="ja-JP" altLang="ja-JP" sz="4000" b="1" dirty="0" smtClean="0"/>
              <a:t> </a:t>
            </a:r>
            <a:endParaRPr lang="ja-JP" altLang="en-US" sz="4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ja-JP" altLang="en-US" sz="3600" dirty="0"/>
              <a:t>東</a:t>
            </a:r>
            <a:r>
              <a:rPr lang="ja-JP" altLang="en-US" sz="3600"/>
              <a:t>京大学大学院総合文化研究科</a:t>
            </a:r>
            <a:endParaRPr lang="en-US" altLang="ja-JP" sz="3600" dirty="0"/>
          </a:p>
          <a:p>
            <a:pPr algn="ctr"/>
            <a:r>
              <a:rPr lang="ja-JP" altLang="en-US" sz="3600"/>
              <a:t>学術研究員</a:t>
            </a:r>
            <a:r>
              <a:rPr lang="ja-JP" altLang="en-US" sz="3600" dirty="0"/>
              <a:t>　</a:t>
            </a:r>
            <a:r>
              <a:rPr lang="ja-JP" altLang="en-US" sz="3600"/>
              <a:t>上野俊行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41611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599075" cy="1280890"/>
          </a:xfrm>
        </p:spPr>
        <p:txBody>
          <a:bodyPr>
            <a:noAutofit/>
          </a:bodyPr>
          <a:lstStyle/>
          <a:p>
            <a:r>
              <a:rPr kumimoji="1" lang="ja-JP" altLang="en-US" sz="4400" b="1" dirty="0" smtClean="0"/>
              <a:t>障害者の社会参加の地域文化モデル</a:t>
            </a:r>
            <a:endParaRPr kumimoji="1" lang="ja-JP" altLang="en-US" sz="44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81200" y="2133600"/>
            <a:ext cx="10210800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200" i="1" dirty="0" smtClean="0"/>
              <a:t>社会参加可能率：</a:t>
            </a:r>
            <a:r>
              <a:rPr lang="en-US" altLang="ja-JP" sz="3200" i="1" dirty="0" smtClean="0"/>
              <a:t>SP=</a:t>
            </a:r>
            <a:r>
              <a:rPr lang="vi-VN" altLang="ja-JP" sz="3200" i="1" dirty="0" smtClean="0"/>
              <a:t>(100</a:t>
            </a:r>
            <a:r>
              <a:rPr lang="ja-JP" altLang="ja-JP" sz="3200" i="1" dirty="0"/>
              <a:t>－</a:t>
            </a:r>
            <a:r>
              <a:rPr lang="vi-VN" altLang="ja-JP" sz="3200" i="1" dirty="0"/>
              <a:t>I × D)%</a:t>
            </a:r>
            <a:r>
              <a:rPr lang="vi-VN" altLang="ja-JP" sz="3200" dirty="0"/>
              <a:t> </a:t>
            </a:r>
            <a:r>
              <a:rPr lang="en-US" altLang="ja-JP" sz="3200" dirty="0" smtClean="0"/>
              <a:t>		</a:t>
            </a:r>
            <a:r>
              <a:rPr lang="ja-JP" altLang="ja-JP" sz="3200" dirty="0" smtClean="0"/>
              <a:t>（</a:t>
            </a:r>
            <a:r>
              <a:rPr lang="ja-JP" altLang="ja-JP" sz="3200" dirty="0"/>
              <a:t>定式⑦）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i="1" dirty="0"/>
              <a:t>　　　　　</a:t>
            </a:r>
            <a:r>
              <a:rPr lang="ja-JP" altLang="ja-JP" sz="3200" i="1" dirty="0">
                <a:solidFill>
                  <a:schemeClr val="tx1"/>
                </a:solidFill>
              </a:rPr>
              <a:t>Ｉ</a:t>
            </a:r>
            <a:r>
              <a:rPr lang="ja-JP" altLang="ja-JP" sz="3200" dirty="0">
                <a:solidFill>
                  <a:schemeClr val="tx1"/>
                </a:solidFill>
              </a:rPr>
              <a:t>はほぼ不変</a:t>
            </a:r>
            <a:r>
              <a:rPr lang="ja-JP" altLang="en-US" sz="3200" dirty="0">
                <a:solidFill>
                  <a:schemeClr val="tx1"/>
                </a:solidFill>
              </a:rPr>
              <a:t>、</a:t>
            </a:r>
            <a:r>
              <a:rPr lang="en-US" altLang="ja-JP" sz="3200" dirty="0">
                <a:solidFill>
                  <a:schemeClr val="tx1"/>
                </a:solidFill>
              </a:rPr>
              <a:t>	</a:t>
            </a:r>
            <a:r>
              <a:rPr lang="vi-VN" altLang="ja-JP" sz="3200" i="1" dirty="0"/>
              <a:t>D</a:t>
            </a:r>
            <a:r>
              <a:rPr lang="en-US" altLang="ja-JP" sz="3200" i="1" dirty="0"/>
              <a:t> </a:t>
            </a:r>
            <a:r>
              <a:rPr lang="vi-VN" altLang="ja-JP" sz="3200" i="1" dirty="0"/>
              <a:t>→0</a:t>
            </a:r>
            <a:r>
              <a:rPr lang="ja-JP" altLang="en-US" sz="3200" i="1" dirty="0"/>
              <a:t> </a:t>
            </a:r>
            <a:r>
              <a:rPr lang="ja-JP" altLang="ja-JP" sz="3200" dirty="0"/>
              <a:t>はバリアフリー化、</a:t>
            </a:r>
            <a:endParaRPr lang="en-US" altLang="ja-JP" sz="3200" dirty="0"/>
          </a:p>
          <a:p>
            <a:pPr marL="0" indent="0">
              <a:buNone/>
            </a:pPr>
            <a:r>
              <a:rPr lang="en-US" altLang="ja-JP" sz="3200" i="1" dirty="0"/>
              <a:t>						</a:t>
            </a:r>
            <a:r>
              <a:rPr lang="vi-VN" altLang="ja-JP" sz="3200" i="1" dirty="0"/>
              <a:t>D=0</a:t>
            </a:r>
            <a:r>
              <a:rPr lang="ja-JP" altLang="en-US" sz="3200" i="1" dirty="0"/>
              <a:t> </a:t>
            </a:r>
            <a:r>
              <a:rPr lang="ja-JP" altLang="ja-JP" sz="3200" dirty="0"/>
              <a:t>の時に</a:t>
            </a:r>
            <a:r>
              <a:rPr lang="ja-JP" altLang="ja-JP" sz="3200" dirty="0" smtClean="0"/>
              <a:t>完全バリアフリー</a:t>
            </a:r>
            <a:r>
              <a:rPr lang="vi-VN" altLang="ja-JP" sz="3200" dirty="0" smtClean="0"/>
              <a:t>	</a:t>
            </a:r>
            <a:endParaRPr lang="ja-JP" altLang="ja-JP" sz="3200" dirty="0" smtClean="0"/>
          </a:p>
          <a:p>
            <a:pPr marL="0" indent="0">
              <a:buNone/>
            </a:pPr>
            <a:endParaRPr lang="en-US" altLang="ja-JP" sz="3200" dirty="0" smtClean="0"/>
          </a:p>
          <a:p>
            <a:pPr marL="0" indent="0">
              <a:buNone/>
            </a:pPr>
            <a:r>
              <a:rPr lang="ja-JP" altLang="ja-JP" sz="3200" dirty="0" smtClean="0"/>
              <a:t>合理的配慮</a:t>
            </a:r>
            <a:r>
              <a:rPr lang="en-US" altLang="ja-JP" sz="3200" dirty="0" smtClean="0"/>
              <a:t>	</a:t>
            </a:r>
            <a:r>
              <a:rPr lang="ja-JP" altLang="ja-JP" sz="3200" dirty="0" smtClean="0"/>
              <a:t>：</a:t>
            </a:r>
            <a:r>
              <a:rPr lang="vi-VN" altLang="ja-JP" sz="3200" i="1" dirty="0"/>
              <a:t>SP=</a:t>
            </a:r>
            <a:r>
              <a:rPr lang="ja-JP" altLang="ja-JP" sz="3200" i="1" dirty="0"/>
              <a:t>｛</a:t>
            </a:r>
            <a:r>
              <a:rPr lang="vi-VN" altLang="ja-JP" sz="3200" i="1" dirty="0"/>
              <a:t>100</a:t>
            </a:r>
            <a:r>
              <a:rPr lang="ja-JP" altLang="ja-JP" sz="3200" i="1" dirty="0"/>
              <a:t>－</a:t>
            </a:r>
            <a:r>
              <a:rPr lang="vi-VN" altLang="ja-JP" sz="3200" i="1" dirty="0"/>
              <a:t>I × (</a:t>
            </a:r>
            <a:r>
              <a:rPr lang="vi-VN" altLang="ja-JP" sz="3200" i="1" dirty="0" smtClean="0"/>
              <a:t>D</a:t>
            </a:r>
            <a:r>
              <a:rPr lang="ja-JP" altLang="en-US" sz="3200" i="1" dirty="0" smtClean="0"/>
              <a:t> </a:t>
            </a:r>
            <a:r>
              <a:rPr lang="en-US" altLang="ja-JP" sz="3200" i="1" dirty="0" smtClean="0"/>
              <a:t>-</a:t>
            </a:r>
            <a:r>
              <a:rPr lang="vi-VN" altLang="ja-JP" sz="3200" i="1" dirty="0" smtClean="0"/>
              <a:t>R</a:t>
            </a:r>
            <a:r>
              <a:rPr lang="vi-VN" altLang="ja-JP" sz="3200" i="1" dirty="0"/>
              <a:t>)</a:t>
            </a:r>
            <a:r>
              <a:rPr lang="ja-JP" altLang="ja-JP" sz="3200" i="1" dirty="0"/>
              <a:t>｝</a:t>
            </a:r>
            <a:r>
              <a:rPr lang="vi-VN" altLang="ja-JP" sz="3200" i="1" dirty="0" smtClean="0"/>
              <a:t>%</a:t>
            </a:r>
            <a:r>
              <a:rPr lang="vi-VN" altLang="ja-JP" sz="3200" i="1" dirty="0"/>
              <a:t>	</a:t>
            </a:r>
            <a:r>
              <a:rPr lang="ja-JP" altLang="ja-JP" sz="3200" dirty="0"/>
              <a:t>（定式⑧）</a:t>
            </a:r>
          </a:p>
          <a:p>
            <a:pPr marL="0" indent="0">
              <a:buNone/>
            </a:pPr>
            <a:r>
              <a:rPr lang="ja-JP" altLang="ja-JP" sz="3200" dirty="0" smtClean="0"/>
              <a:t>途上</a:t>
            </a:r>
            <a:r>
              <a:rPr lang="ja-JP" altLang="ja-JP" sz="3200" dirty="0"/>
              <a:t>国モデル：</a:t>
            </a:r>
            <a:r>
              <a:rPr lang="vi-VN" altLang="ja-JP" sz="3200" i="1" dirty="0"/>
              <a:t>SP=</a:t>
            </a:r>
            <a:r>
              <a:rPr lang="ja-JP" altLang="ja-JP" sz="3200" i="1" dirty="0"/>
              <a:t>｛</a:t>
            </a:r>
            <a:r>
              <a:rPr lang="vi-VN" altLang="ja-JP" sz="3200" i="1" dirty="0"/>
              <a:t>100</a:t>
            </a:r>
            <a:r>
              <a:rPr lang="ja-JP" altLang="ja-JP" sz="3200" i="1" dirty="0"/>
              <a:t>－</a:t>
            </a:r>
            <a:r>
              <a:rPr lang="vi-VN" altLang="ja-JP" sz="3200" i="1" dirty="0"/>
              <a:t>I × (D+C)</a:t>
            </a:r>
            <a:r>
              <a:rPr lang="ja-JP" altLang="ja-JP" sz="3200" i="1" dirty="0"/>
              <a:t>｝</a:t>
            </a:r>
            <a:r>
              <a:rPr lang="vi-VN" altLang="ja-JP" sz="3200" i="1" dirty="0"/>
              <a:t>%	</a:t>
            </a:r>
            <a:r>
              <a:rPr lang="ja-JP" altLang="ja-JP" sz="3200" dirty="0" smtClean="0"/>
              <a:t>（</a:t>
            </a:r>
            <a:r>
              <a:rPr lang="ja-JP" altLang="ja-JP" sz="3200" dirty="0"/>
              <a:t>定式⑨）</a:t>
            </a:r>
          </a:p>
          <a:p>
            <a:pPr marL="0" indent="0">
              <a:buNone/>
            </a:pP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127367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sz="5400" b="1" dirty="0"/>
              <a:t>ベ</a:t>
            </a:r>
            <a:r>
              <a:rPr lang="ja-JP" altLang="en-US" sz="5400" b="1"/>
              <a:t>トナムの障害者の</a:t>
            </a:r>
            <a:r>
              <a:rPr lang="ja-JP" altLang="en-US" sz="5400" b="1" smtClean="0"/>
              <a:t>状況</a:t>
            </a:r>
            <a:endParaRPr lang="ja-JP" altLang="en-US" sz="54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57400" y="1905000"/>
            <a:ext cx="10134600" cy="4006222"/>
          </a:xfrm>
        </p:spPr>
        <p:txBody>
          <a:bodyPr>
            <a:noAutofit/>
          </a:bodyPr>
          <a:lstStyle/>
          <a:p>
            <a:r>
              <a:rPr lang="ja-JP" altLang="ja-JP" sz="3200" dirty="0"/>
              <a:t>ベ</a:t>
            </a:r>
            <a:r>
              <a:rPr lang="ja-JP" altLang="ja-JP" sz="3200"/>
              <a:t>トナムの全人口</a:t>
            </a:r>
            <a:r>
              <a:rPr lang="ja-JP" altLang="en-US" sz="3200"/>
              <a:t>（</a:t>
            </a:r>
            <a:r>
              <a:rPr lang="en-US" altLang="ja-JP" sz="3200"/>
              <a:t>2009</a:t>
            </a:r>
            <a:r>
              <a:rPr lang="ja-JP" altLang="en-US" sz="3200"/>
              <a:t>年）：</a:t>
            </a:r>
            <a:r>
              <a:rPr lang="en-US" altLang="ja-JP" sz="3200"/>
              <a:t>8578</a:t>
            </a:r>
            <a:r>
              <a:rPr lang="ja-JP" altLang="ja-JP" sz="3200"/>
              <a:t>万</a:t>
            </a:r>
            <a:r>
              <a:rPr lang="en-US" altLang="ja-JP" sz="3200"/>
              <a:t>9573</a:t>
            </a:r>
            <a:r>
              <a:rPr lang="ja-JP" altLang="ja-JP" sz="3200"/>
              <a:t>人</a:t>
            </a:r>
            <a:endParaRPr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	</a:t>
            </a:r>
            <a:r>
              <a:rPr lang="en-US" altLang="ja-JP" sz="3200"/>
              <a:t>5</a:t>
            </a:r>
            <a:r>
              <a:rPr lang="ja-JP" altLang="en-US" sz="3200"/>
              <a:t>歳以上の国民に対する障害者の割合：</a:t>
            </a:r>
            <a:r>
              <a:rPr lang="en-US" altLang="ja-JP" sz="3200"/>
              <a:t>7.8%</a:t>
            </a:r>
            <a:endParaRPr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		</a:t>
            </a:r>
            <a:r>
              <a:rPr lang="ja-JP" altLang="en-US" sz="3200"/>
              <a:t>障害者</a:t>
            </a:r>
            <a:r>
              <a:rPr lang="en-US" altLang="ja-JP" sz="3200"/>
              <a:t>610</a:t>
            </a:r>
            <a:r>
              <a:rPr lang="ja-JP" altLang="en-US" sz="3200"/>
              <a:t>万人</a:t>
            </a:r>
            <a:r>
              <a:rPr lang="en-US" altLang="ja-JP" sz="3200" dirty="0"/>
              <a:t>		</a:t>
            </a:r>
            <a:r>
              <a:rPr lang="ja-JP" altLang="en-US" sz="3200"/>
              <a:t>：障害の件数</a:t>
            </a:r>
            <a:r>
              <a:rPr lang="en-US" altLang="ja-JP" sz="3200"/>
              <a:t> 1210</a:t>
            </a:r>
            <a:r>
              <a:rPr lang="ja-JP" altLang="ja-JP" sz="3200"/>
              <a:t>万件</a:t>
            </a:r>
            <a:endParaRPr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		</a:t>
            </a:r>
            <a:r>
              <a:rPr lang="ja-JP" altLang="ja-JP" sz="3200"/>
              <a:t>視覚障害者</a:t>
            </a:r>
            <a:r>
              <a:rPr lang="en-US" altLang="ja-JP" sz="3200" dirty="0"/>
              <a:t>			</a:t>
            </a:r>
            <a:r>
              <a:rPr lang="ja-JP" altLang="en-US" sz="3200"/>
              <a:t>：</a:t>
            </a:r>
            <a:r>
              <a:rPr lang="en-US" altLang="ja-JP" sz="3200"/>
              <a:t>390</a:t>
            </a:r>
            <a:r>
              <a:rPr lang="ja-JP" altLang="ja-JP" sz="3200"/>
              <a:t>万件（</a:t>
            </a:r>
            <a:r>
              <a:rPr lang="en-US" altLang="ja-JP" sz="3200"/>
              <a:t>33%</a:t>
            </a:r>
            <a:r>
              <a:rPr lang="ja-JP" altLang="ja-JP" sz="3200"/>
              <a:t>）</a:t>
            </a:r>
            <a:endParaRPr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		</a:t>
            </a:r>
            <a:r>
              <a:rPr lang="ja-JP" altLang="ja-JP" sz="3200"/>
              <a:t>聴覚障害者</a:t>
            </a:r>
            <a:r>
              <a:rPr lang="en-US" altLang="ja-JP" sz="3200" dirty="0"/>
              <a:t>			</a:t>
            </a:r>
            <a:r>
              <a:rPr lang="ja-JP" altLang="en-US" sz="3200"/>
              <a:t>：</a:t>
            </a:r>
            <a:r>
              <a:rPr lang="en-US" altLang="ja-JP" sz="3200"/>
              <a:t>250</a:t>
            </a:r>
            <a:r>
              <a:rPr lang="ja-JP" altLang="ja-JP" sz="3200"/>
              <a:t>万件（</a:t>
            </a:r>
            <a:r>
              <a:rPr lang="en-US" altLang="ja-JP" sz="3200"/>
              <a:t>20%</a:t>
            </a:r>
            <a:r>
              <a:rPr lang="ja-JP" altLang="ja-JP" sz="3200"/>
              <a:t>）</a:t>
            </a:r>
            <a:endParaRPr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		</a:t>
            </a:r>
            <a:r>
              <a:rPr lang="ja-JP" altLang="ja-JP" sz="3200"/>
              <a:t>運動機能障害者</a:t>
            </a:r>
            <a:r>
              <a:rPr lang="en-US" altLang="ja-JP" sz="3200" dirty="0"/>
              <a:t>	</a:t>
            </a:r>
            <a:r>
              <a:rPr lang="ja-JP" altLang="en-US" sz="3200"/>
              <a:t>：</a:t>
            </a:r>
            <a:r>
              <a:rPr lang="en-US" altLang="ja-JP" sz="3200"/>
              <a:t>290</a:t>
            </a:r>
            <a:r>
              <a:rPr lang="ja-JP" altLang="ja-JP" sz="3200"/>
              <a:t>万件（</a:t>
            </a:r>
            <a:r>
              <a:rPr lang="en-US" altLang="ja-JP" sz="3200"/>
              <a:t>24%</a:t>
            </a:r>
            <a:r>
              <a:rPr lang="ja-JP" altLang="ja-JP" sz="3200"/>
              <a:t>）</a:t>
            </a:r>
            <a:endParaRPr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		</a:t>
            </a:r>
            <a:r>
              <a:rPr lang="ja-JP" altLang="ja-JP" sz="3200"/>
              <a:t>記憶障害者</a:t>
            </a:r>
            <a:r>
              <a:rPr lang="en-US" altLang="ja-JP" sz="3200" dirty="0"/>
              <a:t>			</a:t>
            </a:r>
            <a:r>
              <a:rPr lang="ja-JP" altLang="en-US" sz="3200"/>
              <a:t>：</a:t>
            </a:r>
            <a:r>
              <a:rPr lang="en-US" altLang="ja-JP" sz="3200"/>
              <a:t>280</a:t>
            </a:r>
            <a:r>
              <a:rPr lang="ja-JP" altLang="ja-JP" sz="3200"/>
              <a:t>万件（</a:t>
            </a:r>
            <a:r>
              <a:rPr lang="en-US" altLang="ja-JP" sz="3200"/>
              <a:t>23%</a:t>
            </a:r>
            <a:r>
              <a:rPr lang="ja-JP" altLang="ja-JP" sz="3200"/>
              <a:t>）</a:t>
            </a:r>
            <a:endParaRPr lang="en-US" altLang="ja-JP" sz="3200" dirty="0"/>
          </a:p>
          <a:p>
            <a:r>
              <a:rPr lang="ja-JP" altLang="en-US" sz="3200"/>
              <a:t>多重障害の可能性→障害の程度を</a:t>
            </a:r>
            <a:r>
              <a:rPr lang="ja-JP" altLang="en-US" sz="4000" b="1">
                <a:solidFill>
                  <a:srgbClr val="FF0000"/>
                </a:solidFill>
              </a:rPr>
              <a:t> </a:t>
            </a:r>
            <a:r>
              <a:rPr lang="en-US" altLang="ja-JP" sz="4000" b="1" i="1">
                <a:solidFill>
                  <a:srgbClr val="FF0000"/>
                </a:solidFill>
              </a:rPr>
              <a:t>I</a:t>
            </a:r>
            <a:r>
              <a:rPr lang="ja-JP" altLang="en-US" sz="4000" b="1" i="1">
                <a:solidFill>
                  <a:srgbClr val="FF0000"/>
                </a:solidFill>
              </a:rPr>
              <a:t> </a:t>
            </a:r>
            <a:r>
              <a:rPr lang="ja-JP" altLang="en-US" sz="3200" i="1"/>
              <a:t>で示す</a:t>
            </a:r>
            <a:r>
              <a:rPr lang="ja-JP" altLang="en-US" sz="3200"/>
              <a:t>有効性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52089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5400" b="1" dirty="0" smtClean="0"/>
              <a:t>まとめ</a:t>
            </a:r>
            <a:endParaRPr lang="ja-JP" altLang="en-US" sz="54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76400" y="2133600"/>
            <a:ext cx="10439400" cy="3777622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l"/>
            </a:pPr>
            <a:r>
              <a:rPr lang="ja-JP" altLang="en-US" sz="3200" dirty="0">
                <a:solidFill>
                  <a:schemeClr val="tx1"/>
                </a:solidFill>
              </a:rPr>
              <a:t>バリアフリー</a:t>
            </a:r>
            <a:r>
              <a:rPr lang="ja-JP" altLang="en-US" sz="3200" dirty="0" smtClean="0">
                <a:solidFill>
                  <a:schemeClr val="tx1"/>
                </a:solidFill>
              </a:rPr>
              <a:t>：</a:t>
            </a:r>
            <a:r>
              <a:rPr lang="ja-JP" altLang="en-US" sz="3200" dirty="0">
                <a:solidFill>
                  <a:schemeClr val="tx1"/>
                </a:solidFill>
              </a:rPr>
              <a:t>障害者の社会参加</a:t>
            </a:r>
          </a:p>
          <a:p>
            <a:pPr marL="0" indent="0">
              <a:buNone/>
            </a:pPr>
            <a:r>
              <a:rPr lang="ja-JP" altLang="en-US" sz="3200" dirty="0">
                <a:solidFill>
                  <a:schemeClr val="tx1"/>
                </a:solidFill>
              </a:rPr>
              <a:t>　</a:t>
            </a:r>
            <a:r>
              <a:rPr lang="ja-JP" altLang="ja-JP" sz="3200" dirty="0">
                <a:solidFill>
                  <a:schemeClr val="tx1"/>
                </a:solidFill>
              </a:rPr>
              <a:t>車椅子の視座から</a:t>
            </a:r>
            <a:r>
              <a:rPr lang="ja-JP" altLang="en-US" sz="3200" dirty="0">
                <a:solidFill>
                  <a:schemeClr val="tx1"/>
                </a:solidFill>
              </a:rPr>
              <a:t>の</a:t>
            </a:r>
            <a:r>
              <a:rPr lang="ja-JP" altLang="ja-JP" sz="3200" dirty="0">
                <a:solidFill>
                  <a:schemeClr val="tx1"/>
                </a:solidFill>
              </a:rPr>
              <a:t>物理的バリア</a:t>
            </a:r>
            <a:r>
              <a:rPr lang="ja-JP" altLang="en-US" sz="3200" dirty="0">
                <a:solidFill>
                  <a:schemeClr val="tx1"/>
                </a:solidFill>
              </a:rPr>
              <a:t>フリー</a:t>
            </a:r>
            <a:r>
              <a:rPr lang="ja-JP" altLang="en-US" sz="3200" dirty="0" smtClean="0">
                <a:solidFill>
                  <a:schemeClr val="tx1"/>
                </a:solidFill>
              </a:rPr>
              <a:t>から</a:t>
            </a:r>
            <a:endParaRPr lang="en-US" altLang="ja-JP" sz="3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ja-JP" sz="3200" dirty="0">
                <a:solidFill>
                  <a:schemeClr val="tx1"/>
                </a:solidFill>
              </a:rPr>
              <a:t>	</a:t>
            </a:r>
            <a:r>
              <a:rPr lang="ja-JP" altLang="en-US" sz="3200" dirty="0" smtClean="0">
                <a:solidFill>
                  <a:schemeClr val="tx1"/>
                </a:solidFill>
              </a:rPr>
              <a:t>社会全体のバリアフリー　⇒</a:t>
            </a:r>
            <a:r>
              <a:rPr lang="ja-JP" altLang="en-US" sz="3200" b="1" dirty="0" smtClean="0">
                <a:solidFill>
                  <a:srgbClr val="FF0000"/>
                </a:solidFill>
              </a:rPr>
              <a:t>経済的</a:t>
            </a:r>
            <a:r>
              <a:rPr lang="ja-JP" altLang="en-US" sz="3200" b="1" dirty="0">
                <a:solidFill>
                  <a:srgbClr val="FF0000"/>
                </a:solidFill>
              </a:rPr>
              <a:t>要因だけでは</a:t>
            </a:r>
            <a:r>
              <a:rPr lang="ja-JP" altLang="en-US" sz="3200" b="1" dirty="0" smtClean="0">
                <a:solidFill>
                  <a:srgbClr val="FF0000"/>
                </a:solidFill>
              </a:rPr>
              <a:t>ない</a:t>
            </a:r>
            <a:endParaRPr lang="en-US" altLang="ja-JP" sz="3200" b="1" dirty="0" smtClean="0">
              <a:solidFill>
                <a:srgbClr val="FF0000"/>
              </a:solidFill>
            </a:endParaRPr>
          </a:p>
          <a:p>
            <a:pPr>
              <a:buFont typeface="Wingdings" charset="2"/>
              <a:buChar char="l"/>
            </a:pPr>
            <a:r>
              <a:rPr lang="ja-JP" altLang="en-US" sz="3200" dirty="0" smtClean="0"/>
              <a:t>ベトナム向けに社会モデル：</a:t>
            </a:r>
            <a:r>
              <a:rPr lang="ja-JP" altLang="en-US" sz="3200" b="1" dirty="0" smtClean="0">
                <a:solidFill>
                  <a:srgbClr val="FF0000"/>
                </a:solidFill>
              </a:rPr>
              <a:t>地域</a:t>
            </a:r>
            <a:r>
              <a:rPr lang="ja-JP" altLang="en-US" sz="3200" b="1" dirty="0">
                <a:solidFill>
                  <a:srgbClr val="FF0000"/>
                </a:solidFill>
              </a:rPr>
              <a:t>文化</a:t>
            </a:r>
            <a:r>
              <a:rPr lang="ja-JP" altLang="en-US" sz="3200" b="1" dirty="0" smtClean="0">
                <a:solidFill>
                  <a:srgbClr val="FF0000"/>
                </a:solidFill>
              </a:rPr>
              <a:t>への理解</a:t>
            </a:r>
            <a:r>
              <a:rPr lang="ja-JP" altLang="en-US" sz="3200" dirty="0" smtClean="0"/>
              <a:t>も必要</a:t>
            </a:r>
            <a:endParaRPr lang="en-US" altLang="ja-JP" sz="3200" dirty="0"/>
          </a:p>
          <a:p>
            <a:pPr>
              <a:buFont typeface="Wingdings" charset="2"/>
              <a:buChar char="l"/>
            </a:pPr>
            <a:r>
              <a:rPr lang="ja-JP" altLang="en-US" sz="3200" dirty="0" smtClean="0"/>
              <a:t>社会</a:t>
            </a:r>
            <a:r>
              <a:rPr lang="ja-JP" altLang="en-US" sz="3200" dirty="0"/>
              <a:t>モデルの定式化の</a:t>
            </a:r>
            <a:r>
              <a:rPr lang="ja-JP" altLang="en-US" sz="3200" dirty="0" smtClean="0"/>
              <a:t>試み：試みから</a:t>
            </a:r>
            <a:r>
              <a:rPr lang="ja-JP" altLang="en-US" sz="3200" b="1" dirty="0" smtClean="0">
                <a:solidFill>
                  <a:srgbClr val="FF0000"/>
                </a:solidFill>
              </a:rPr>
              <a:t>発展（実践）</a:t>
            </a:r>
            <a:r>
              <a:rPr lang="ja-JP" altLang="en-US" sz="3200" dirty="0" smtClean="0"/>
              <a:t>へ</a:t>
            </a:r>
            <a:endParaRPr lang="ja-JP" altLang="en-US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083202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4800" dirty="0" smtClean="0"/>
              <a:t>参考文献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ja-JP" sz="2400" dirty="0"/>
              <a:t>川島 聡（</a:t>
            </a:r>
            <a:r>
              <a:rPr lang="en-US" altLang="ja-JP" sz="2400" dirty="0"/>
              <a:t>2011</a:t>
            </a:r>
            <a:r>
              <a:rPr lang="ja-JP" altLang="ja-JP" sz="2400" dirty="0"/>
              <a:t>）「差別禁止法における障害の定義－なぜ社会モデルに基づくべきか」松井彰彦</a:t>
            </a:r>
            <a:r>
              <a:rPr lang="en-US" altLang="ja-JP" sz="2400" dirty="0"/>
              <a:t>, </a:t>
            </a:r>
            <a:r>
              <a:rPr lang="ja-JP" altLang="ja-JP" sz="2400" dirty="0"/>
              <a:t>川島聡</a:t>
            </a:r>
            <a:r>
              <a:rPr lang="en-US" altLang="ja-JP" sz="2400" dirty="0"/>
              <a:t>, </a:t>
            </a:r>
            <a:r>
              <a:rPr lang="ja-JP" altLang="ja-JP" sz="2400" dirty="0"/>
              <a:t>長瀬修編著『障害を問い直す』、東洋経済</a:t>
            </a:r>
            <a:r>
              <a:rPr lang="ja-JP" altLang="ja-JP" sz="2400" dirty="0" smtClean="0"/>
              <a:t>新報社</a:t>
            </a:r>
            <a:r>
              <a:rPr lang="ja-JP" altLang="en-US" sz="2400" dirty="0" smtClean="0"/>
              <a:t>、</a:t>
            </a:r>
            <a:r>
              <a:rPr lang="en-US" altLang="ja-JP" sz="2400" dirty="0"/>
              <a:t>pp290-318</a:t>
            </a:r>
            <a:r>
              <a:rPr lang="ja-JP" altLang="ja-JP" sz="2400" dirty="0" err="1" smtClean="0"/>
              <a:t>。</a:t>
            </a:r>
            <a:endParaRPr lang="ja-JP" altLang="ja-JP" sz="2400" dirty="0"/>
          </a:p>
          <a:p>
            <a:r>
              <a:rPr lang="ja-JP" altLang="ja-JP" sz="2400" dirty="0"/>
              <a:t>杉野 昭博（</a:t>
            </a:r>
            <a:r>
              <a:rPr lang="en-US" altLang="ja-JP" sz="2400" dirty="0"/>
              <a:t>2007</a:t>
            </a:r>
            <a:r>
              <a:rPr lang="ja-JP" altLang="ja-JP" sz="2400" dirty="0"/>
              <a:t>）『障害学</a:t>
            </a:r>
            <a:r>
              <a:rPr lang="en-US" altLang="ja-JP" sz="2400" dirty="0"/>
              <a:t> : </a:t>
            </a:r>
            <a:r>
              <a:rPr lang="ja-JP" altLang="ja-JP" sz="2400" dirty="0"/>
              <a:t>理論形成と射程』、東京大学出版会。</a:t>
            </a:r>
          </a:p>
          <a:p>
            <a:r>
              <a:rPr lang="en-US" altLang="ja-JP" sz="2400" dirty="0"/>
              <a:t>ESCAP Division Social Development (2012), </a:t>
            </a:r>
            <a:r>
              <a:rPr lang="en-US" altLang="ja-JP" sz="2400" i="1" dirty="0"/>
              <a:t>Disability at a Glance 2012</a:t>
            </a:r>
            <a:r>
              <a:rPr lang="en-US" altLang="ja-JP" sz="2400" i="1" dirty="0" smtClean="0"/>
              <a:t>.</a:t>
            </a:r>
            <a:r>
              <a:rPr lang="vi-VN" altLang="ja-JP" sz="2400" i="1" dirty="0"/>
              <a:t> </a:t>
            </a:r>
            <a:endParaRPr lang="en-US" altLang="ja-JP" sz="2400" i="1" dirty="0" smtClean="0"/>
          </a:p>
          <a:p>
            <a:r>
              <a:rPr lang="vi-VN" altLang="ja-JP" sz="2400" dirty="0" smtClean="0"/>
              <a:t>TỔNG </a:t>
            </a:r>
            <a:r>
              <a:rPr lang="vi-VN" altLang="ja-JP" sz="2400" dirty="0"/>
              <a:t>ĐIỀU TRA DÂN SỐ VÀ NHÀ Ở TRUNG </a:t>
            </a:r>
            <a:r>
              <a:rPr lang="vi-VN" altLang="ja-JP" sz="2400" dirty="0" smtClean="0"/>
              <a:t>ƯƠNG</a:t>
            </a:r>
            <a:r>
              <a:rPr lang="en-US" altLang="ja-JP" sz="2400" dirty="0" smtClean="0">
                <a:latin typeface="Century Gothic" panose="020B0502020202020204" pitchFamily="34" charset="0"/>
              </a:rPr>
              <a:t> </a:t>
            </a:r>
            <a:r>
              <a:rPr lang="en-US" altLang="ja-JP" sz="2400" dirty="0">
                <a:latin typeface="Century Gothic" panose="020B0502020202020204" pitchFamily="34" charset="0"/>
              </a:rPr>
              <a:t>(2009), </a:t>
            </a:r>
            <a:r>
              <a:rPr lang="en-US" altLang="ja-JP" sz="2400" i="1" dirty="0" err="1"/>
              <a:t>Báo</a:t>
            </a:r>
            <a:r>
              <a:rPr lang="en-US" altLang="ja-JP" sz="2400" i="1" dirty="0"/>
              <a:t> </a:t>
            </a:r>
            <a:r>
              <a:rPr lang="en-US" altLang="ja-JP" sz="2400" i="1" dirty="0" err="1"/>
              <a:t>cáo</a:t>
            </a:r>
            <a:r>
              <a:rPr lang="en-US" altLang="ja-JP" sz="2400" i="1" dirty="0"/>
              <a:t> </a:t>
            </a:r>
            <a:r>
              <a:rPr lang="en-US" altLang="ja-JP" sz="2400" i="1" dirty="0" err="1"/>
              <a:t>Kết</a:t>
            </a:r>
            <a:r>
              <a:rPr lang="en-US" altLang="ja-JP" sz="2400" i="1" dirty="0"/>
              <a:t> </a:t>
            </a:r>
            <a:r>
              <a:rPr lang="en-US" altLang="ja-JP" sz="2400" i="1" dirty="0" err="1"/>
              <a:t>quả</a:t>
            </a:r>
            <a:r>
              <a:rPr lang="en-US" altLang="ja-JP" sz="2400" i="1" dirty="0"/>
              <a:t> </a:t>
            </a:r>
            <a:r>
              <a:rPr lang="en-US" altLang="ja-JP" sz="2400" i="1" dirty="0" err="1"/>
              <a:t>điều</a:t>
            </a:r>
            <a:r>
              <a:rPr lang="en-US" altLang="ja-JP" sz="2400" i="1" dirty="0"/>
              <a:t> </a:t>
            </a:r>
            <a:r>
              <a:rPr lang="en-US" altLang="ja-JP" sz="2400" i="1" dirty="0" err="1"/>
              <a:t>tra</a:t>
            </a:r>
            <a:r>
              <a:rPr lang="en-US" altLang="ja-JP" sz="2400" i="1" dirty="0"/>
              <a:t> </a:t>
            </a:r>
            <a:r>
              <a:rPr lang="en-US" altLang="ja-JP" sz="2400" i="1" dirty="0" err="1"/>
              <a:t>suy</a:t>
            </a:r>
            <a:r>
              <a:rPr lang="en-US" altLang="ja-JP" sz="2400" i="1" dirty="0"/>
              <a:t> </a:t>
            </a:r>
            <a:r>
              <a:rPr lang="en-US" altLang="ja-JP" sz="2400" i="1" dirty="0" err="1"/>
              <a:t>rộng</a:t>
            </a:r>
            <a:r>
              <a:rPr lang="en-US" altLang="ja-JP" sz="2400" i="1" dirty="0"/>
              <a:t> </a:t>
            </a:r>
            <a:r>
              <a:rPr lang="en-US" altLang="ja-JP" sz="2400" i="1" dirty="0" err="1"/>
              <a:t>mẫu</a:t>
            </a:r>
            <a:r>
              <a:rPr lang="en-US" altLang="ja-JP" sz="2400" i="1" dirty="0"/>
              <a:t> </a:t>
            </a:r>
            <a:r>
              <a:rPr lang="en-US" altLang="ja-JP" sz="2400" i="1" dirty="0" err="1"/>
              <a:t>Tổng</a:t>
            </a:r>
            <a:r>
              <a:rPr lang="en-US" altLang="ja-JP" sz="2400" i="1" dirty="0"/>
              <a:t> </a:t>
            </a:r>
            <a:r>
              <a:rPr lang="en-US" altLang="ja-JP" sz="2400" i="1" dirty="0" err="1"/>
              <a:t>điều</a:t>
            </a:r>
            <a:r>
              <a:rPr lang="en-US" altLang="ja-JP" sz="2400" i="1" dirty="0"/>
              <a:t> </a:t>
            </a:r>
            <a:r>
              <a:rPr lang="en-US" altLang="ja-JP" sz="2400" i="1" dirty="0" err="1"/>
              <a:t>tra</a:t>
            </a:r>
            <a:r>
              <a:rPr lang="en-US" altLang="ja-JP" sz="2400" i="1" dirty="0"/>
              <a:t> </a:t>
            </a:r>
            <a:r>
              <a:rPr lang="en-US" altLang="ja-JP" sz="2400" i="1" dirty="0" err="1"/>
              <a:t>dân</a:t>
            </a:r>
            <a:r>
              <a:rPr lang="en-US" altLang="ja-JP" sz="2400" i="1" dirty="0"/>
              <a:t> </a:t>
            </a:r>
            <a:r>
              <a:rPr lang="en-US" altLang="ja-JP" sz="2400" i="1" dirty="0" err="1"/>
              <a:t>số</a:t>
            </a:r>
            <a:r>
              <a:rPr lang="en-US" altLang="ja-JP" sz="2400" i="1" dirty="0"/>
              <a:t> </a:t>
            </a:r>
            <a:r>
              <a:rPr lang="en-US" altLang="ja-JP" sz="2400" i="1" dirty="0" err="1"/>
              <a:t>và</a:t>
            </a:r>
            <a:r>
              <a:rPr lang="en-US" altLang="ja-JP" sz="2400" i="1" dirty="0"/>
              <a:t> </a:t>
            </a:r>
            <a:r>
              <a:rPr lang="en-US" altLang="ja-JP" sz="2400" i="1" dirty="0" err="1"/>
              <a:t>nhà</a:t>
            </a:r>
            <a:r>
              <a:rPr lang="en-US" altLang="ja-JP" sz="2400" i="1" dirty="0"/>
              <a:t> ở </a:t>
            </a:r>
            <a:r>
              <a:rPr lang="en-US" altLang="ja-JP" sz="2400" i="1" dirty="0" smtClean="0"/>
              <a:t>01/4/2009</a:t>
            </a:r>
            <a:r>
              <a:rPr lang="en-US" altLang="ja-JP" sz="2400" dirty="0" smtClean="0"/>
              <a:t>.</a:t>
            </a:r>
            <a:endParaRPr lang="en-US" altLang="ja-JP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518570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52600" y="624110"/>
            <a:ext cx="10210799" cy="1280890"/>
          </a:xfrm>
        </p:spPr>
        <p:txBody>
          <a:bodyPr>
            <a:noAutofit/>
          </a:bodyPr>
          <a:lstStyle/>
          <a:p>
            <a:pPr algn="ctr"/>
            <a:r>
              <a:rPr lang="en-US" altLang="ja-JP" sz="5400" dirty="0" smtClean="0"/>
              <a:t/>
            </a:r>
            <a:br>
              <a:rPr lang="en-US" altLang="ja-JP" sz="5400" dirty="0" smtClean="0"/>
            </a:br>
            <a:r>
              <a:rPr lang="ja-JP" altLang="en-US" sz="5400" dirty="0" smtClean="0"/>
              <a:t>ご清聴</a:t>
            </a:r>
            <a:r>
              <a:rPr lang="ja-JP" altLang="en-US" sz="5400" dirty="0"/>
              <a:t>ありがとうございました</a:t>
            </a:r>
            <a:endParaRPr kumimoji="1" lang="ja-JP" altLang="en-US" sz="5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 algn="ctr">
              <a:buNone/>
            </a:pPr>
            <a:r>
              <a:rPr lang="en-US" altLang="ja-JP" sz="4400" dirty="0" smtClean="0"/>
              <a:t>uwano@live.jp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216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6390557" cy="1185871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5400" b="1" dirty="0" smtClean="0"/>
              <a:t>研究目的</a:t>
            </a:r>
            <a:endParaRPr kumimoji="1" lang="ja-JP" altLang="en-US" sz="54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89212" y="2150205"/>
            <a:ext cx="8915400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800" dirty="0" smtClean="0"/>
              <a:t>障害者の社会参加のためのバリアフリー研究</a:t>
            </a:r>
            <a:endParaRPr lang="en-US" altLang="ja-JP" sz="2800" dirty="0" smtClean="0"/>
          </a:p>
          <a:p>
            <a:pPr>
              <a:buFont typeface="Wingdings" charset="2"/>
              <a:buChar char="l"/>
            </a:pPr>
            <a:r>
              <a:rPr lang="ja-JP" altLang="en-US" sz="2800" dirty="0">
                <a:solidFill>
                  <a:schemeClr val="tx1"/>
                </a:solidFill>
              </a:rPr>
              <a:t>バリアフリー：</a:t>
            </a:r>
          </a:p>
          <a:p>
            <a:pPr marL="0" indent="0">
              <a:buNone/>
            </a:pPr>
            <a:r>
              <a:rPr lang="ja-JP" altLang="en-US" sz="2800" dirty="0">
                <a:solidFill>
                  <a:schemeClr val="tx1"/>
                </a:solidFill>
              </a:rPr>
              <a:t>　</a:t>
            </a:r>
            <a:r>
              <a:rPr lang="ja-JP" altLang="ja-JP" sz="2800" dirty="0">
                <a:solidFill>
                  <a:schemeClr val="tx1"/>
                </a:solidFill>
              </a:rPr>
              <a:t>車椅子の視座から</a:t>
            </a:r>
            <a:r>
              <a:rPr lang="ja-JP" altLang="en-US" sz="2800" dirty="0">
                <a:solidFill>
                  <a:schemeClr val="tx1"/>
                </a:solidFill>
              </a:rPr>
              <a:t>の</a:t>
            </a:r>
            <a:r>
              <a:rPr lang="ja-JP" altLang="ja-JP" sz="2800" dirty="0">
                <a:solidFill>
                  <a:schemeClr val="tx1"/>
                </a:solidFill>
              </a:rPr>
              <a:t>物理的バリア</a:t>
            </a:r>
            <a:r>
              <a:rPr lang="ja-JP" altLang="en-US" sz="2800" dirty="0">
                <a:solidFill>
                  <a:schemeClr val="tx1"/>
                </a:solidFill>
              </a:rPr>
              <a:t>フリーから社会全　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800" dirty="0">
                <a:solidFill>
                  <a:schemeClr val="tx1"/>
                </a:solidFill>
              </a:rPr>
              <a:t>　体の</a:t>
            </a:r>
            <a:r>
              <a:rPr lang="ja-JP" altLang="en-US" sz="2800" dirty="0" smtClean="0">
                <a:solidFill>
                  <a:schemeClr val="tx1"/>
                </a:solidFill>
              </a:rPr>
              <a:t>バリアフリー</a:t>
            </a:r>
            <a:endParaRPr lang="ja-JP" altLang="en-US" sz="2800" b="1" dirty="0">
              <a:solidFill>
                <a:srgbClr val="FF0000"/>
              </a:solidFill>
            </a:endParaRPr>
          </a:p>
          <a:p>
            <a:pPr>
              <a:buFont typeface="Wingdings" charset="2"/>
              <a:buChar char="l"/>
            </a:pPr>
            <a:r>
              <a:rPr lang="ja-JP" altLang="en-US" sz="2800" dirty="0" smtClean="0"/>
              <a:t>ベトナムを中心：他の発展途上国への参考</a:t>
            </a:r>
            <a:endParaRPr lang="en-US" altLang="ja-JP" sz="2800" dirty="0" smtClean="0"/>
          </a:p>
          <a:p>
            <a:pPr>
              <a:buFont typeface="Wingdings" charset="2"/>
              <a:buChar char="l"/>
            </a:pPr>
            <a:r>
              <a:rPr kumimoji="1" lang="ja-JP" altLang="en-US" sz="2800" dirty="0" smtClean="0"/>
              <a:t>（途上国向けに）社会モデルの定式化の試み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910721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4800" dirty="0" smtClean="0"/>
              <a:t>東</a:t>
            </a:r>
            <a:r>
              <a:rPr lang="ja-JP" altLang="en-US" sz="4800" dirty="0"/>
              <a:t>アジア</a:t>
            </a:r>
            <a:r>
              <a:rPr lang="ja-JP" altLang="en-US" sz="4800" dirty="0" smtClean="0"/>
              <a:t>の</a:t>
            </a:r>
            <a:r>
              <a:rPr lang="ja-JP" altLang="en-US" sz="4800" dirty="0"/>
              <a:t>障害者</a:t>
            </a:r>
            <a:r>
              <a:rPr lang="ja-JP" altLang="en-US" sz="4800" dirty="0" smtClean="0"/>
              <a:t>の割合</a:t>
            </a:r>
            <a:r>
              <a:rPr lang="en-US" altLang="ja-JP" sz="4800" dirty="0" smtClean="0"/>
              <a:t/>
            </a:r>
            <a:br>
              <a:rPr lang="en-US" altLang="ja-JP" sz="4800" dirty="0" smtClean="0"/>
            </a:br>
            <a:r>
              <a:rPr lang="en-US" altLang="ja-JP" sz="2700" dirty="0" smtClean="0"/>
              <a:t>(ESCAP</a:t>
            </a:r>
            <a:r>
              <a:rPr lang="en-US" altLang="ja-JP" sz="2700" dirty="0"/>
              <a:t>, </a:t>
            </a:r>
            <a:r>
              <a:rPr lang="en-US" altLang="ja-JP" sz="2700" i="1" dirty="0"/>
              <a:t>Disability at a Glance </a:t>
            </a:r>
            <a:r>
              <a:rPr lang="en-US" altLang="ja-JP" sz="2700" i="1" dirty="0" smtClean="0"/>
              <a:t>2012</a:t>
            </a:r>
            <a:r>
              <a:rPr lang="en-US" altLang="ja-JP" sz="2700" dirty="0" smtClean="0"/>
              <a:t>)</a:t>
            </a:r>
            <a:endParaRPr kumimoji="1" lang="ja-JP" altLang="en-US" sz="4800" dirty="0"/>
          </a:p>
        </p:txBody>
      </p:sp>
      <p:sp>
        <p:nvSpPr>
          <p:cNvPr id="13" name="正方形/長方形 12"/>
          <p:cNvSpPr/>
          <p:nvPr/>
        </p:nvSpPr>
        <p:spPr>
          <a:xfrm>
            <a:off x="2286000" y="1905000"/>
            <a:ext cx="990600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 smtClean="0"/>
              <a:t>国名</a:t>
            </a:r>
            <a:r>
              <a:rPr lang="ja-JP" altLang="en-US" sz="3200" dirty="0"/>
              <a:t>	</a:t>
            </a:r>
            <a:r>
              <a:rPr lang="en-US" altLang="ja-JP" sz="3200" dirty="0" smtClean="0"/>
              <a:t>			</a:t>
            </a:r>
            <a:r>
              <a:rPr lang="ja-JP" altLang="en-US" sz="3200" dirty="0" smtClean="0"/>
              <a:t>割合</a:t>
            </a:r>
            <a:r>
              <a:rPr lang="en-US" altLang="ja-JP" sz="3200" dirty="0" smtClean="0"/>
              <a:t>%				</a:t>
            </a:r>
            <a:r>
              <a:rPr lang="ja-JP" altLang="en-US" sz="3200" dirty="0" smtClean="0"/>
              <a:t>国名</a:t>
            </a:r>
            <a:r>
              <a:rPr lang="ja-JP" altLang="en-US" sz="3200" dirty="0"/>
              <a:t>	</a:t>
            </a:r>
            <a:r>
              <a:rPr lang="en-US" altLang="ja-JP" sz="3200" dirty="0"/>
              <a:t>			</a:t>
            </a:r>
            <a:r>
              <a:rPr lang="ja-JP" altLang="en-US" sz="3200" dirty="0"/>
              <a:t>割合</a:t>
            </a:r>
            <a:r>
              <a:rPr lang="en-US" altLang="ja-JP" sz="3200" dirty="0" smtClean="0"/>
              <a:t>%</a:t>
            </a:r>
          </a:p>
          <a:p>
            <a:r>
              <a:rPr lang="en-US" altLang="ja-JP" dirty="0"/>
              <a:t>	</a:t>
            </a:r>
            <a:r>
              <a:rPr lang="en-US" altLang="ja-JP" dirty="0" smtClean="0"/>
              <a:t>			</a:t>
            </a:r>
            <a:endParaRPr lang="ja-JP" altLang="en-US" dirty="0"/>
          </a:p>
          <a:p>
            <a:r>
              <a:rPr lang="ja-JP" altLang="en-US" sz="3200" dirty="0"/>
              <a:t>①</a:t>
            </a:r>
            <a:r>
              <a:rPr lang="ja-JP" altLang="en-US" sz="3600" dirty="0" smtClean="0">
                <a:solidFill>
                  <a:srgbClr val="FF0000"/>
                </a:solidFill>
              </a:rPr>
              <a:t>ベトナム</a:t>
            </a:r>
            <a:r>
              <a:rPr lang="en-US" altLang="ja-JP" sz="3600" dirty="0" smtClean="0">
                <a:solidFill>
                  <a:srgbClr val="FF0000"/>
                </a:solidFill>
              </a:rPr>
              <a:t>		7.8</a:t>
            </a:r>
            <a:r>
              <a:rPr lang="en-US" altLang="ja-JP" sz="3200" dirty="0" smtClean="0"/>
              <a:t>				</a:t>
            </a:r>
            <a:r>
              <a:rPr lang="ja-JP" altLang="en-US" sz="3200" dirty="0" smtClean="0"/>
              <a:t>⑧ミャンマー</a:t>
            </a:r>
            <a:r>
              <a:rPr lang="ja-JP" altLang="en-US" sz="3200" dirty="0"/>
              <a:t>	</a:t>
            </a:r>
            <a:r>
              <a:rPr lang="en-US" altLang="ja-JP" sz="3200" dirty="0"/>
              <a:t>	2.3</a:t>
            </a:r>
            <a:endParaRPr lang="en-US" altLang="ja-JP" sz="3200" dirty="0" smtClean="0"/>
          </a:p>
          <a:p>
            <a:r>
              <a:rPr lang="ja-JP" altLang="en-US" sz="3200" dirty="0" smtClean="0"/>
              <a:t>②中国</a:t>
            </a:r>
            <a:r>
              <a:rPr lang="ja-JP" altLang="en-US" sz="3200" dirty="0"/>
              <a:t>	</a:t>
            </a:r>
            <a:r>
              <a:rPr lang="en-US" altLang="ja-JP" sz="3200" dirty="0" smtClean="0"/>
              <a:t>			6.3				</a:t>
            </a:r>
            <a:r>
              <a:rPr lang="ja-JP" altLang="en-US" sz="3200" dirty="0" smtClean="0"/>
              <a:t>⑨マカオ</a:t>
            </a:r>
            <a:r>
              <a:rPr lang="ja-JP" altLang="en-US" sz="3200" dirty="0"/>
              <a:t>	</a:t>
            </a:r>
            <a:r>
              <a:rPr lang="en-US" altLang="ja-JP" sz="3200" dirty="0" smtClean="0"/>
              <a:t>			2.0</a:t>
            </a:r>
            <a:endParaRPr lang="en-US" altLang="ja-JP" sz="3200" dirty="0"/>
          </a:p>
          <a:p>
            <a:r>
              <a:rPr lang="ja-JP" altLang="en-US" sz="3200" dirty="0" smtClean="0"/>
              <a:t>③</a:t>
            </a:r>
            <a:r>
              <a:rPr lang="ja-JP" altLang="en-US" sz="3600" u="sng" dirty="0" smtClean="0"/>
              <a:t>日本</a:t>
            </a:r>
            <a:r>
              <a:rPr lang="en-US" altLang="ja-JP" sz="3600" u="sng" dirty="0" smtClean="0"/>
              <a:t>	</a:t>
            </a:r>
            <a:r>
              <a:rPr lang="ja-JP" altLang="en-US" sz="3600" u="sng" dirty="0"/>
              <a:t>	</a:t>
            </a:r>
            <a:r>
              <a:rPr lang="en-US" altLang="ja-JP" sz="3600" u="sng" dirty="0" smtClean="0"/>
              <a:t>		5.8</a:t>
            </a:r>
            <a:r>
              <a:rPr lang="en-US" altLang="ja-JP" sz="3200" dirty="0" smtClean="0"/>
              <a:t>				</a:t>
            </a:r>
            <a:r>
              <a:rPr lang="ja-JP" altLang="en-US" sz="3200" dirty="0" smtClean="0"/>
              <a:t>⑩</a:t>
            </a:r>
            <a:r>
              <a:rPr lang="en-US" altLang="ja-JP" sz="3200" dirty="0" smtClean="0"/>
              <a:t>	</a:t>
            </a:r>
            <a:r>
              <a:rPr lang="ja-JP" altLang="en-US" sz="3200" dirty="0"/>
              <a:t>インドネシア	</a:t>
            </a:r>
            <a:r>
              <a:rPr lang="en-US" altLang="ja-JP" sz="3200" dirty="0"/>
              <a:t>1.4</a:t>
            </a:r>
          </a:p>
          <a:p>
            <a:r>
              <a:rPr lang="ja-JP" altLang="en-US" sz="3200" dirty="0" smtClean="0"/>
              <a:t>④韓国</a:t>
            </a:r>
            <a:r>
              <a:rPr lang="ja-JP" altLang="en-US" sz="3200" dirty="0"/>
              <a:t>	</a:t>
            </a:r>
            <a:r>
              <a:rPr lang="en-US" altLang="ja-JP" sz="3200" dirty="0" smtClean="0"/>
              <a:t>			5.6				</a:t>
            </a:r>
            <a:r>
              <a:rPr lang="ja-JP" altLang="en-US" sz="3200" dirty="0" smtClean="0"/>
              <a:t>⑪</a:t>
            </a:r>
            <a:r>
              <a:rPr lang="en-US" altLang="ja-JP" sz="3200" dirty="0" smtClean="0"/>
              <a:t>	</a:t>
            </a:r>
            <a:r>
              <a:rPr lang="ja-JP" altLang="en-US" sz="3200" dirty="0"/>
              <a:t>カンボジア	</a:t>
            </a:r>
            <a:r>
              <a:rPr lang="en-US" altLang="ja-JP" sz="3200" dirty="0" smtClean="0"/>
              <a:t>	1.4</a:t>
            </a:r>
            <a:endParaRPr lang="en-US" altLang="ja-JP" sz="3200" dirty="0"/>
          </a:p>
          <a:p>
            <a:r>
              <a:rPr lang="ja-JP" altLang="en-US" sz="3200" dirty="0" smtClean="0"/>
              <a:t>⑤香港</a:t>
            </a:r>
            <a:r>
              <a:rPr lang="en-US" altLang="ja-JP" sz="3200" dirty="0"/>
              <a:t>		</a:t>
            </a:r>
            <a:r>
              <a:rPr lang="en-US" altLang="ja-JP" sz="3200" dirty="0" smtClean="0"/>
              <a:t>		5.2				</a:t>
            </a:r>
            <a:r>
              <a:rPr lang="ja-JP" altLang="en-US" sz="3200" dirty="0" smtClean="0"/>
              <a:t>⑫マレーシア</a:t>
            </a:r>
            <a:r>
              <a:rPr lang="ja-JP" altLang="en-US" sz="3200" dirty="0"/>
              <a:t>	</a:t>
            </a:r>
            <a:r>
              <a:rPr lang="en-US" altLang="ja-JP" sz="3200" dirty="0" smtClean="0"/>
              <a:t>	1.3</a:t>
            </a:r>
            <a:endParaRPr lang="en-US" altLang="ja-JP" sz="3200" dirty="0"/>
          </a:p>
          <a:p>
            <a:r>
              <a:rPr lang="ja-JP" altLang="en-US" sz="3200" dirty="0"/>
              <a:t>⑥</a:t>
            </a:r>
            <a:r>
              <a:rPr lang="ja-JP" altLang="en-US" sz="2800" dirty="0"/>
              <a:t>シンガポール</a:t>
            </a:r>
            <a:r>
              <a:rPr lang="ja-JP" altLang="en-US" sz="3200" dirty="0"/>
              <a:t>	</a:t>
            </a:r>
            <a:r>
              <a:rPr lang="en-US" altLang="ja-JP" sz="3200" dirty="0"/>
              <a:t>3.0 </a:t>
            </a:r>
            <a:r>
              <a:rPr lang="en-US" altLang="ja-JP" sz="3200" dirty="0" smtClean="0"/>
              <a:t>				</a:t>
            </a:r>
            <a:r>
              <a:rPr lang="ja-JP" altLang="en-US" sz="3200" dirty="0" smtClean="0"/>
              <a:t>⑬フィリピン</a:t>
            </a:r>
            <a:r>
              <a:rPr lang="ja-JP" altLang="en-US" sz="3200" dirty="0"/>
              <a:t>	</a:t>
            </a:r>
            <a:r>
              <a:rPr lang="en-US" altLang="ja-JP" sz="3200" dirty="0" smtClean="0"/>
              <a:t>	1.2</a:t>
            </a:r>
            <a:endParaRPr lang="en-US" altLang="ja-JP" sz="3200" dirty="0"/>
          </a:p>
          <a:p>
            <a:r>
              <a:rPr lang="ja-JP" altLang="en-US" sz="3200" dirty="0"/>
              <a:t>⑦タイ	</a:t>
            </a:r>
            <a:r>
              <a:rPr lang="en-US" altLang="ja-JP" sz="3200" dirty="0"/>
              <a:t>			2.9 </a:t>
            </a:r>
            <a:r>
              <a:rPr lang="en-US" altLang="ja-JP" sz="3200" dirty="0" smtClean="0"/>
              <a:t>				</a:t>
            </a:r>
            <a:r>
              <a:rPr lang="ja-JP" altLang="en-US" sz="3200" dirty="0" smtClean="0"/>
              <a:t>⑭ラオス</a:t>
            </a:r>
            <a:r>
              <a:rPr lang="ja-JP" altLang="en-US" sz="3200" dirty="0"/>
              <a:t>	</a:t>
            </a:r>
            <a:r>
              <a:rPr lang="en-US" altLang="ja-JP" sz="3200" dirty="0" smtClean="0"/>
              <a:t>			1.0</a:t>
            </a:r>
          </a:p>
          <a:p>
            <a:r>
              <a:rPr lang="ja-JP" altLang="en-US" sz="3600" dirty="0" smtClean="0"/>
              <a:t>（</a:t>
            </a:r>
            <a:r>
              <a:rPr lang="ja-JP" altLang="en-US" sz="3200" dirty="0"/>
              <a:t>台湾</a:t>
            </a:r>
            <a:r>
              <a:rPr lang="en-US" altLang="ja-JP" sz="3200" dirty="0"/>
              <a:t>				4.7</a:t>
            </a:r>
            <a:r>
              <a:rPr lang="ja-JP" altLang="en-US" sz="3200" dirty="0"/>
              <a:t>）</a:t>
            </a: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319426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5400" b="1" dirty="0"/>
              <a:t>ベトナム</a:t>
            </a:r>
            <a:r>
              <a:rPr lang="ja-JP" altLang="en-US" sz="5400" b="1" dirty="0" smtClean="0"/>
              <a:t>の</a:t>
            </a:r>
            <a:r>
              <a:rPr lang="ja-JP" altLang="en-US" sz="5400" b="1" smtClean="0"/>
              <a:t>障害者</a:t>
            </a:r>
            <a:endParaRPr kumimoji="1" lang="ja-JP" altLang="en-US" sz="54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000" dirty="0" smtClean="0"/>
              <a:t>ベトナムの障害者：</a:t>
            </a:r>
            <a:r>
              <a:rPr lang="en-US" altLang="ja-JP" sz="4000" dirty="0" smtClean="0"/>
              <a:t>7</a:t>
            </a:r>
            <a:r>
              <a:rPr lang="en-US" altLang="ja-JP" sz="4000" dirty="0"/>
              <a:t>.</a:t>
            </a:r>
            <a:r>
              <a:rPr lang="en-US" altLang="ja-JP" sz="4000" dirty="0" smtClean="0"/>
              <a:t>8%</a:t>
            </a:r>
            <a:r>
              <a:rPr lang="ja-JP" altLang="en-US" sz="4000" dirty="0" smtClean="0"/>
              <a:t>（</a:t>
            </a:r>
            <a:r>
              <a:rPr lang="en-US" altLang="ja-JP" sz="4000" dirty="0" smtClean="0"/>
              <a:t>2009</a:t>
            </a:r>
            <a:r>
              <a:rPr lang="ja-JP" altLang="en-US" sz="4000" dirty="0" smtClean="0"/>
              <a:t>年）　</a:t>
            </a:r>
            <a:endParaRPr lang="en-US" altLang="ja-JP" sz="4000" dirty="0" smtClean="0"/>
          </a:p>
          <a:p>
            <a:pPr marL="0" indent="0">
              <a:buNone/>
            </a:pPr>
            <a:r>
              <a:rPr lang="ja-JP" altLang="en-US" sz="4000" dirty="0" smtClean="0"/>
              <a:t>事由：事故、疾病</a:t>
            </a:r>
            <a:endParaRPr lang="en-US" altLang="ja-JP" sz="4000" dirty="0" smtClean="0"/>
          </a:p>
          <a:p>
            <a:pPr marL="0" indent="0">
              <a:buNone/>
            </a:pPr>
            <a:r>
              <a:rPr kumimoji="1" lang="ja-JP" altLang="en-US" sz="4000" dirty="0"/>
              <a:t>　</a:t>
            </a:r>
            <a:r>
              <a:rPr kumimoji="1" lang="ja-JP" altLang="en-US" sz="4000" dirty="0" smtClean="0"/>
              <a:t>　　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ベトナム戦争の傷痍兵</a:t>
            </a:r>
            <a:endParaRPr kumimoji="1" lang="en-US" altLang="ja-JP" sz="4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4000" dirty="0"/>
              <a:t>　</a:t>
            </a:r>
            <a:r>
              <a:rPr lang="ja-JP" altLang="en-US" sz="4000" dirty="0" smtClean="0"/>
              <a:t>　　</a:t>
            </a:r>
            <a:r>
              <a:rPr lang="ja-JP" altLang="en-US" sz="4000" dirty="0" smtClean="0">
                <a:solidFill>
                  <a:srgbClr val="FF0000"/>
                </a:solidFill>
              </a:rPr>
              <a:t>枯葉剤後遺症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526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5400" b="1" dirty="0" smtClean="0"/>
              <a:t>障害者権利条約の批准日</a:t>
            </a:r>
            <a:endParaRPr lang="ja-JP" altLang="en-US" sz="54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76400" y="2133600"/>
            <a:ext cx="105156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障害者権利条約：社会モデル（合理的配慮）→</a:t>
            </a:r>
            <a:r>
              <a:rPr lang="ja-JP" altLang="en-US" sz="2800" b="1" dirty="0">
                <a:solidFill>
                  <a:srgbClr val="FF0000"/>
                </a:solidFill>
              </a:rPr>
              <a:t>地域文化に合わせた理解</a:t>
            </a:r>
            <a:endParaRPr lang="en-US" altLang="ja-JP" sz="2400" b="1" dirty="0">
              <a:solidFill>
                <a:srgbClr val="FF0000"/>
              </a:solidFill>
            </a:endParaRPr>
          </a:p>
          <a:p>
            <a:endParaRPr lang="en-US" altLang="ja-JP" sz="1200" dirty="0"/>
          </a:p>
          <a:p>
            <a:pPr marL="0" indent="0">
              <a:buNone/>
            </a:pPr>
            <a:r>
              <a:rPr lang="ja-JP" altLang="en-US" sz="2400" dirty="0"/>
              <a:t>国名	</a:t>
            </a:r>
            <a:r>
              <a:rPr lang="en-US" altLang="ja-JP" sz="2400" dirty="0"/>
              <a:t>		</a:t>
            </a:r>
            <a:r>
              <a:rPr lang="ja-JP" altLang="en-US" sz="2400" dirty="0"/>
              <a:t>権利条約を批准</a:t>
            </a:r>
            <a:r>
              <a:rPr lang="en-US" altLang="ja-JP" sz="2400" dirty="0"/>
              <a:t>			</a:t>
            </a:r>
            <a:r>
              <a:rPr lang="ja-JP" altLang="en-US" sz="2400" dirty="0"/>
              <a:t>国名		</a:t>
            </a:r>
            <a:r>
              <a:rPr lang="en-US" altLang="ja-JP" sz="2400" dirty="0"/>
              <a:t>		</a:t>
            </a:r>
            <a:r>
              <a:rPr lang="ja-JP" altLang="en-US" sz="2400" dirty="0"/>
              <a:t>権利条約を批准</a:t>
            </a:r>
          </a:p>
          <a:p>
            <a:pPr marL="0" indent="0">
              <a:buNone/>
            </a:pPr>
            <a:r>
              <a:rPr lang="ja-JP" altLang="en-US" sz="2400" dirty="0" smtClean="0"/>
              <a:t>①フィリピン</a:t>
            </a:r>
            <a:r>
              <a:rPr lang="ja-JP" altLang="en-US" sz="2400" dirty="0"/>
              <a:t>	</a:t>
            </a:r>
            <a:r>
              <a:rPr lang="en-US" altLang="ja-JP" sz="2400" dirty="0"/>
              <a:t>2008</a:t>
            </a:r>
            <a:r>
              <a:rPr lang="ja-JP" altLang="en-US" sz="2400" dirty="0"/>
              <a:t>年</a:t>
            </a:r>
            <a:r>
              <a:rPr lang="en-US" altLang="ja-JP" sz="2400" dirty="0"/>
              <a:t>4</a:t>
            </a:r>
            <a:r>
              <a:rPr lang="ja-JP" altLang="en-US" sz="2400" dirty="0"/>
              <a:t>月</a:t>
            </a:r>
            <a:r>
              <a:rPr lang="en-US" altLang="ja-JP" sz="2400" dirty="0"/>
              <a:t>15</a:t>
            </a:r>
            <a:r>
              <a:rPr lang="ja-JP" altLang="en-US" sz="2400" dirty="0"/>
              <a:t>日</a:t>
            </a:r>
            <a:r>
              <a:rPr lang="en-US" altLang="ja-JP" sz="2400" dirty="0"/>
              <a:t>			</a:t>
            </a:r>
            <a:r>
              <a:rPr lang="ja-JP" altLang="en-US" sz="2400" dirty="0" smtClean="0"/>
              <a:t>⑦インドネシア</a:t>
            </a:r>
            <a:r>
              <a:rPr lang="ja-JP" altLang="en-US" sz="2400" dirty="0"/>
              <a:t>	</a:t>
            </a:r>
            <a:r>
              <a:rPr lang="en-US" altLang="ja-JP" sz="2400" dirty="0"/>
              <a:t>2011</a:t>
            </a:r>
            <a:r>
              <a:rPr lang="ja-JP" altLang="en-US" sz="2400" dirty="0"/>
              <a:t>年</a:t>
            </a:r>
            <a:r>
              <a:rPr lang="en-US" altLang="ja-JP" sz="2400" dirty="0"/>
              <a:t>11</a:t>
            </a:r>
            <a:r>
              <a:rPr lang="ja-JP" altLang="en-US" sz="2400" dirty="0"/>
              <a:t>月</a:t>
            </a:r>
            <a:r>
              <a:rPr lang="en-US" altLang="ja-JP" sz="2400" dirty="0"/>
              <a:t>30</a:t>
            </a:r>
            <a:r>
              <a:rPr lang="ja-JP" altLang="en-US" sz="2400" dirty="0"/>
              <a:t>日</a:t>
            </a:r>
          </a:p>
          <a:p>
            <a:pPr marL="0" indent="0">
              <a:buNone/>
            </a:pPr>
            <a:r>
              <a:rPr lang="ja-JP" altLang="en-US" sz="2400" dirty="0" smtClean="0"/>
              <a:t>②タイ</a:t>
            </a:r>
            <a:r>
              <a:rPr lang="ja-JP" altLang="en-US" sz="2400" dirty="0"/>
              <a:t>		</a:t>
            </a:r>
            <a:r>
              <a:rPr lang="en-US" altLang="ja-JP" sz="2400" dirty="0"/>
              <a:t>	2008</a:t>
            </a:r>
            <a:r>
              <a:rPr lang="ja-JP" altLang="en-US" sz="2400" dirty="0"/>
              <a:t>年</a:t>
            </a:r>
            <a:r>
              <a:rPr lang="en-US" altLang="ja-JP" sz="2400" dirty="0"/>
              <a:t>7</a:t>
            </a:r>
            <a:r>
              <a:rPr lang="ja-JP" altLang="en-US" sz="2400" dirty="0"/>
              <a:t>月</a:t>
            </a:r>
            <a:r>
              <a:rPr lang="en-US" altLang="ja-JP" sz="2400" dirty="0"/>
              <a:t>29</a:t>
            </a:r>
            <a:r>
              <a:rPr lang="ja-JP" altLang="en-US" sz="2400" dirty="0"/>
              <a:t>日</a:t>
            </a:r>
            <a:r>
              <a:rPr lang="en-US" altLang="ja-JP" sz="2400" dirty="0"/>
              <a:t>			</a:t>
            </a:r>
            <a:r>
              <a:rPr lang="ja-JP" altLang="en-US" sz="2400" dirty="0" smtClean="0"/>
              <a:t>⑧ミャンマー</a:t>
            </a:r>
            <a:r>
              <a:rPr lang="ja-JP" altLang="en-US" sz="2400" dirty="0"/>
              <a:t>	</a:t>
            </a:r>
            <a:r>
              <a:rPr lang="en-US" altLang="ja-JP" sz="2400" dirty="0"/>
              <a:t>2011</a:t>
            </a:r>
            <a:r>
              <a:rPr lang="ja-JP" altLang="en-US" sz="2400" dirty="0"/>
              <a:t>年</a:t>
            </a:r>
            <a:r>
              <a:rPr lang="en-US" altLang="ja-JP" sz="2400" dirty="0"/>
              <a:t>12</a:t>
            </a:r>
            <a:r>
              <a:rPr lang="ja-JP" altLang="en-US" sz="2400" dirty="0"/>
              <a:t>月</a:t>
            </a:r>
            <a:r>
              <a:rPr lang="en-US" altLang="ja-JP" sz="2400" dirty="0"/>
              <a:t>7</a:t>
            </a:r>
            <a:r>
              <a:rPr lang="ja-JP" altLang="en-US" sz="2400" dirty="0"/>
              <a:t>日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 smtClean="0"/>
              <a:t>③中国</a:t>
            </a:r>
            <a:r>
              <a:rPr lang="ja-JP" altLang="en-US" sz="2400" dirty="0"/>
              <a:t>	 	</a:t>
            </a:r>
            <a:r>
              <a:rPr lang="en-US" altLang="ja-JP" sz="2400" dirty="0"/>
              <a:t>	2008</a:t>
            </a:r>
            <a:r>
              <a:rPr lang="ja-JP" altLang="en-US" sz="2400" dirty="0"/>
              <a:t>年</a:t>
            </a:r>
            <a:r>
              <a:rPr lang="en-US" altLang="ja-JP" sz="2400" dirty="0"/>
              <a:t>8</a:t>
            </a:r>
            <a:r>
              <a:rPr lang="ja-JP" altLang="en-US" sz="2400" dirty="0"/>
              <a:t>月</a:t>
            </a:r>
            <a:r>
              <a:rPr lang="en-US" altLang="ja-JP" sz="2400" dirty="0"/>
              <a:t>1</a:t>
            </a:r>
            <a:r>
              <a:rPr lang="ja-JP" altLang="en-US" sz="2400" dirty="0"/>
              <a:t>日</a:t>
            </a:r>
            <a:r>
              <a:rPr lang="en-US" altLang="ja-JP" sz="2400" dirty="0"/>
              <a:t>			</a:t>
            </a:r>
            <a:r>
              <a:rPr lang="ja-JP" altLang="en-US" sz="2400" dirty="0" smtClean="0"/>
              <a:t>⑨カンボジア</a:t>
            </a:r>
            <a:r>
              <a:rPr lang="en-US" altLang="ja-JP" sz="2400" dirty="0"/>
              <a:t>	2012</a:t>
            </a:r>
            <a:r>
              <a:rPr lang="ja-JP" altLang="en-US" sz="2400" dirty="0"/>
              <a:t>年</a:t>
            </a:r>
            <a:r>
              <a:rPr lang="en-US" altLang="ja-JP" sz="2400" dirty="0"/>
              <a:t>12</a:t>
            </a:r>
            <a:r>
              <a:rPr lang="ja-JP" altLang="en-US" sz="2400" dirty="0"/>
              <a:t>月</a:t>
            </a:r>
            <a:r>
              <a:rPr lang="en-US" altLang="ja-JP" sz="2400" dirty="0"/>
              <a:t>20</a:t>
            </a:r>
            <a:r>
              <a:rPr lang="ja-JP" altLang="en-US" sz="2400" dirty="0"/>
              <a:t>日</a:t>
            </a:r>
          </a:p>
          <a:p>
            <a:pPr marL="0" indent="0">
              <a:buNone/>
            </a:pPr>
            <a:r>
              <a:rPr lang="ja-JP" altLang="en-US" sz="2400" dirty="0" smtClean="0"/>
              <a:t>④韓国</a:t>
            </a:r>
            <a:r>
              <a:rPr lang="ja-JP" altLang="en-US" sz="2400" dirty="0"/>
              <a:t>		</a:t>
            </a:r>
            <a:r>
              <a:rPr lang="en-US" altLang="ja-JP" sz="2400" dirty="0"/>
              <a:t>	2008</a:t>
            </a:r>
            <a:r>
              <a:rPr lang="ja-JP" altLang="en-US" sz="2400" dirty="0"/>
              <a:t>年</a:t>
            </a:r>
            <a:r>
              <a:rPr lang="en-US" altLang="ja-JP" sz="2400" dirty="0"/>
              <a:t>12</a:t>
            </a:r>
            <a:r>
              <a:rPr lang="ja-JP" altLang="en-US" sz="2400" dirty="0"/>
              <a:t>月</a:t>
            </a:r>
            <a:r>
              <a:rPr lang="en-US" altLang="ja-JP" sz="2400" dirty="0"/>
              <a:t>1</a:t>
            </a:r>
            <a:r>
              <a:rPr lang="ja-JP" altLang="en-US" sz="2400" dirty="0"/>
              <a:t>日</a:t>
            </a:r>
            <a:r>
              <a:rPr lang="en-US" altLang="ja-JP" sz="2400" dirty="0"/>
              <a:t>			</a:t>
            </a:r>
            <a:r>
              <a:rPr lang="ja-JP" altLang="en-US" sz="2400" dirty="0" smtClean="0"/>
              <a:t>⑩シンガポール</a:t>
            </a:r>
            <a:r>
              <a:rPr lang="ja-JP" altLang="en-US" sz="2400" dirty="0"/>
              <a:t>	</a:t>
            </a:r>
            <a:r>
              <a:rPr lang="en-US" altLang="ja-JP" sz="2400" dirty="0"/>
              <a:t>2013</a:t>
            </a:r>
            <a:r>
              <a:rPr lang="ja-JP" altLang="en-US" sz="2400" dirty="0" smtClean="0"/>
              <a:t>年</a:t>
            </a:r>
            <a:r>
              <a:rPr lang="en-US" altLang="ja-JP" sz="2400" dirty="0" smtClean="0"/>
              <a:t>7</a:t>
            </a:r>
            <a:r>
              <a:rPr lang="ja-JP" altLang="en-US" sz="2400" dirty="0"/>
              <a:t>月</a:t>
            </a:r>
            <a:r>
              <a:rPr lang="en-US" altLang="ja-JP" sz="2400" dirty="0"/>
              <a:t>18</a:t>
            </a:r>
            <a:r>
              <a:rPr lang="ja-JP" altLang="en-US" sz="2400" dirty="0"/>
              <a:t>日</a:t>
            </a:r>
          </a:p>
          <a:p>
            <a:pPr marL="0" indent="0">
              <a:buNone/>
            </a:pPr>
            <a:r>
              <a:rPr lang="ja-JP" altLang="en-US" sz="2400" dirty="0" smtClean="0"/>
              <a:t>⑤ラオス</a:t>
            </a:r>
            <a:r>
              <a:rPr lang="ja-JP" altLang="en-US" sz="2400" dirty="0"/>
              <a:t>		</a:t>
            </a:r>
            <a:r>
              <a:rPr lang="en-US" altLang="ja-JP" sz="2400" dirty="0" smtClean="0"/>
              <a:t>	2009</a:t>
            </a:r>
            <a:r>
              <a:rPr lang="ja-JP" altLang="en-US" sz="2400" dirty="0"/>
              <a:t>年</a:t>
            </a:r>
            <a:r>
              <a:rPr lang="en-US" altLang="ja-JP" sz="2400" dirty="0"/>
              <a:t>9</a:t>
            </a:r>
            <a:r>
              <a:rPr lang="ja-JP" altLang="en-US" sz="2400" dirty="0"/>
              <a:t>月</a:t>
            </a:r>
            <a:r>
              <a:rPr lang="en-US" altLang="ja-JP" sz="2400" dirty="0"/>
              <a:t>25</a:t>
            </a:r>
            <a:r>
              <a:rPr lang="ja-JP" altLang="en-US" sz="2400" dirty="0"/>
              <a:t>日</a:t>
            </a:r>
            <a:r>
              <a:rPr lang="en-US" altLang="ja-JP" sz="2400" dirty="0"/>
              <a:t>			</a:t>
            </a:r>
            <a:r>
              <a:rPr lang="ja-JP" altLang="en-US" sz="2400" dirty="0" smtClean="0"/>
              <a:t>⑪</a:t>
            </a:r>
            <a:r>
              <a:rPr lang="ja-JP" altLang="en-US" sz="2400" b="1" dirty="0" smtClean="0"/>
              <a:t>日本</a:t>
            </a:r>
            <a:r>
              <a:rPr lang="en-US" altLang="ja-JP" sz="2400" b="1" dirty="0"/>
              <a:t>			2014</a:t>
            </a:r>
            <a:r>
              <a:rPr lang="ja-JP" altLang="en-US" sz="2400" b="1" dirty="0" smtClean="0"/>
              <a:t>年</a:t>
            </a:r>
            <a:r>
              <a:rPr lang="en-US" altLang="ja-JP" sz="2400" b="1" dirty="0" smtClean="0"/>
              <a:t>1</a:t>
            </a:r>
            <a:r>
              <a:rPr lang="ja-JP" altLang="en-US" sz="2400" b="1" dirty="0"/>
              <a:t>月</a:t>
            </a:r>
            <a:r>
              <a:rPr lang="en-US" altLang="ja-JP" sz="2400" b="1" dirty="0"/>
              <a:t>20</a:t>
            </a:r>
            <a:r>
              <a:rPr lang="ja-JP" altLang="en-US" sz="2400" b="1" dirty="0"/>
              <a:t>日</a:t>
            </a:r>
          </a:p>
          <a:p>
            <a:pPr marL="0" indent="0">
              <a:buNone/>
            </a:pPr>
            <a:r>
              <a:rPr lang="ja-JP" altLang="en-US" sz="2400" dirty="0" smtClean="0"/>
              <a:t>⑥マレーシア </a:t>
            </a:r>
            <a:r>
              <a:rPr lang="ja-JP" altLang="en-US" sz="2400" dirty="0"/>
              <a:t>	</a:t>
            </a:r>
            <a:r>
              <a:rPr lang="en-US" altLang="ja-JP" sz="2400" dirty="0"/>
              <a:t>2010</a:t>
            </a:r>
            <a:r>
              <a:rPr lang="ja-JP" altLang="en-US" sz="2400" dirty="0"/>
              <a:t>年</a:t>
            </a:r>
            <a:r>
              <a:rPr lang="en-US" altLang="ja-JP" sz="2400" dirty="0"/>
              <a:t>7</a:t>
            </a:r>
            <a:r>
              <a:rPr lang="ja-JP" altLang="en-US" sz="2400" dirty="0"/>
              <a:t>月</a:t>
            </a:r>
            <a:r>
              <a:rPr lang="en-US" altLang="ja-JP" sz="2400" dirty="0"/>
              <a:t>19</a:t>
            </a:r>
            <a:r>
              <a:rPr lang="ja-JP" altLang="en-US" sz="2400" dirty="0"/>
              <a:t>日</a:t>
            </a:r>
            <a:r>
              <a:rPr lang="en-US" altLang="ja-JP" sz="2400" dirty="0"/>
              <a:t>			</a:t>
            </a:r>
            <a:r>
              <a:rPr lang="ja-JP" altLang="en-US" sz="2400" dirty="0" smtClean="0"/>
              <a:t>⑫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ベトナム</a:t>
            </a:r>
            <a:r>
              <a:rPr lang="en-US" altLang="ja-JP" sz="2400" b="1" dirty="0">
                <a:solidFill>
                  <a:srgbClr val="FF0000"/>
                </a:solidFill>
              </a:rPr>
              <a:t>		2014</a:t>
            </a:r>
            <a:r>
              <a:rPr lang="ja-JP" altLang="en-US" sz="2400" b="1" dirty="0">
                <a:solidFill>
                  <a:srgbClr val="FF0000"/>
                </a:solidFill>
              </a:rPr>
              <a:t>年</a:t>
            </a:r>
            <a:r>
              <a:rPr lang="en-US" altLang="ja-JP" sz="2400" b="1" dirty="0">
                <a:solidFill>
                  <a:srgbClr val="FF0000"/>
                </a:solidFill>
              </a:rPr>
              <a:t>11</a:t>
            </a:r>
            <a:r>
              <a:rPr lang="ja-JP" altLang="en-US" sz="2400" b="1" dirty="0">
                <a:solidFill>
                  <a:srgbClr val="FF0000"/>
                </a:solidFill>
              </a:rPr>
              <a:t>月</a:t>
            </a:r>
            <a:r>
              <a:rPr lang="en-US" altLang="ja-JP" sz="2400" b="1" dirty="0">
                <a:solidFill>
                  <a:srgbClr val="FF0000"/>
                </a:solidFill>
              </a:rPr>
              <a:t>28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日</a:t>
            </a:r>
            <a:endParaRPr lang="en-US" altLang="ja-JP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2400" b="1" dirty="0">
                <a:solidFill>
                  <a:srgbClr val="FF0000"/>
                </a:solidFill>
              </a:rPr>
              <a:t>	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					</a:t>
            </a:r>
            <a:r>
              <a:rPr lang="ja-JP" altLang="en-US" sz="2400" dirty="0" smtClean="0">
                <a:solidFill>
                  <a:schemeClr val="tx1"/>
                </a:solidFill>
              </a:rPr>
              <a:t>（台湾：障害者権利条約施行法</a:t>
            </a:r>
            <a:r>
              <a:rPr lang="en-US" altLang="ja-JP" sz="2400" dirty="0" smtClean="0">
                <a:solidFill>
                  <a:schemeClr val="tx1"/>
                </a:solidFill>
              </a:rPr>
              <a:t>	2014</a:t>
            </a:r>
            <a:r>
              <a:rPr lang="ja-JP" altLang="en-US" sz="2400" dirty="0" smtClean="0">
                <a:solidFill>
                  <a:schemeClr val="tx1"/>
                </a:solidFill>
              </a:rPr>
              <a:t>年</a:t>
            </a:r>
            <a:r>
              <a:rPr lang="en-US" altLang="ja-JP" sz="2400" dirty="0" smtClean="0">
                <a:solidFill>
                  <a:schemeClr val="tx1"/>
                </a:solidFill>
              </a:rPr>
              <a:t>12</a:t>
            </a:r>
            <a:r>
              <a:rPr lang="ja-JP" altLang="en-US" sz="2400" dirty="0" smtClean="0">
                <a:solidFill>
                  <a:schemeClr val="tx1"/>
                </a:solidFill>
              </a:rPr>
              <a:t>月</a:t>
            </a:r>
            <a:r>
              <a:rPr lang="en-US" altLang="ja-JP" sz="2400" dirty="0">
                <a:solidFill>
                  <a:schemeClr val="tx1"/>
                </a:solidFill>
              </a:rPr>
              <a:t>3</a:t>
            </a:r>
            <a:r>
              <a:rPr lang="ja-JP" altLang="en-US" sz="2400" dirty="0" smtClean="0">
                <a:solidFill>
                  <a:schemeClr val="tx1"/>
                </a:solidFill>
              </a:rPr>
              <a:t>日施行）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72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5400" b="1" dirty="0" smtClean="0"/>
              <a:t>障害の社会モデル</a:t>
            </a:r>
            <a:endParaRPr lang="ja-JP" altLang="en-US" sz="54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200" dirty="0"/>
              <a:t>障害</a:t>
            </a:r>
            <a:r>
              <a:rPr lang="ja-JP" altLang="en-US" sz="3200" dirty="0" smtClean="0"/>
              <a:t>の</a:t>
            </a:r>
            <a:r>
              <a:rPr lang="ja-JP" altLang="en-US" sz="3200" b="1" dirty="0"/>
              <a:t>法律</a:t>
            </a:r>
            <a:r>
              <a:rPr lang="ja-JP" altLang="en-US" sz="3200" b="1" dirty="0" smtClean="0"/>
              <a:t>学</a:t>
            </a:r>
            <a:r>
              <a:rPr lang="ja-JP" altLang="en-US" sz="3200" dirty="0" smtClean="0"/>
              <a:t>的用</a:t>
            </a:r>
            <a:r>
              <a:rPr lang="ja-JP" altLang="en-US" sz="3200" dirty="0"/>
              <a:t>語法 </a:t>
            </a:r>
            <a:r>
              <a:rPr lang="en-US" altLang="ja-JP" sz="3200" dirty="0" smtClean="0"/>
              <a:t>[</a:t>
            </a:r>
            <a:r>
              <a:rPr lang="ja-JP" altLang="en-US" sz="3200" dirty="0" smtClean="0"/>
              <a:t>川島 </a:t>
            </a:r>
            <a:r>
              <a:rPr lang="en-US" altLang="ja-JP" sz="3200" dirty="0" smtClean="0"/>
              <a:t>2011:</a:t>
            </a:r>
            <a:r>
              <a:rPr lang="ja-JP" altLang="en-US" sz="3200" dirty="0" smtClean="0"/>
              <a:t> </a:t>
            </a:r>
            <a:r>
              <a:rPr lang="en-US" altLang="ja-JP" sz="3200" dirty="0" smtClean="0"/>
              <a:t>p313]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 smtClean="0"/>
              <a:t>障害＝インペアメント</a:t>
            </a:r>
            <a:endParaRPr lang="en-US" altLang="ja-JP" sz="3200" dirty="0" smtClean="0"/>
          </a:p>
          <a:p>
            <a:pPr marL="0" indent="0">
              <a:buNone/>
            </a:pPr>
            <a:r>
              <a:rPr lang="ja-JP" altLang="en-US" sz="3200" dirty="0"/>
              <a:t>　</a:t>
            </a:r>
            <a:r>
              <a:rPr lang="ja-JP" altLang="en-US" sz="3200" dirty="0" smtClean="0"/>
              <a:t>　（またはインペアメント＋</a:t>
            </a:r>
            <a:r>
              <a:rPr lang="ja-JP" altLang="en-US" sz="3200" b="1" dirty="0" smtClean="0"/>
              <a:t>活動制限）</a:t>
            </a:r>
            <a:endParaRPr lang="en-US" altLang="ja-JP" sz="3200" b="1" dirty="0" smtClean="0"/>
          </a:p>
          <a:p>
            <a:pPr marL="0" indent="0">
              <a:buNone/>
            </a:pPr>
            <a:endParaRPr lang="en-US" altLang="ja-JP" sz="3200" dirty="0" smtClean="0"/>
          </a:p>
          <a:p>
            <a:pPr marL="0" indent="0">
              <a:buNone/>
            </a:pPr>
            <a:r>
              <a:rPr lang="ja-JP" altLang="en-US" sz="3200" dirty="0"/>
              <a:t>障害の</a:t>
            </a:r>
            <a:r>
              <a:rPr lang="ja-JP" altLang="en-US" sz="3200" b="1" dirty="0"/>
              <a:t>障害</a:t>
            </a:r>
            <a:r>
              <a:rPr lang="ja-JP" altLang="en-US" sz="3200" b="1" dirty="0" smtClean="0"/>
              <a:t>学</a:t>
            </a:r>
            <a:r>
              <a:rPr lang="ja-JP" altLang="en-US" sz="3200" dirty="0" smtClean="0"/>
              <a:t>的用語法 </a:t>
            </a:r>
            <a:r>
              <a:rPr lang="en-US" altLang="ja-JP" sz="3200" dirty="0" smtClean="0"/>
              <a:t>[</a:t>
            </a:r>
            <a:r>
              <a:rPr lang="ja-JP" altLang="en-US" sz="3200" dirty="0"/>
              <a:t>川島 </a:t>
            </a:r>
            <a:r>
              <a:rPr lang="en-US" altLang="ja-JP" sz="3200" dirty="0" smtClean="0"/>
              <a:t>2011</a:t>
            </a:r>
            <a:r>
              <a:rPr lang="en-US" altLang="ja-JP" sz="3200" dirty="0"/>
              <a:t>:</a:t>
            </a:r>
            <a:r>
              <a:rPr lang="ja-JP" altLang="en-US" sz="3200" dirty="0"/>
              <a:t> </a:t>
            </a:r>
            <a:r>
              <a:rPr lang="en-US" altLang="ja-JP" sz="3200" dirty="0" smtClean="0"/>
              <a:t>p314]</a:t>
            </a:r>
          </a:p>
          <a:p>
            <a:pPr marL="0" indent="0">
              <a:buNone/>
            </a:pPr>
            <a:r>
              <a:rPr lang="ja-JP" altLang="en-US" sz="3200" dirty="0" smtClean="0"/>
              <a:t>障害＝インペアメント</a:t>
            </a:r>
            <a:r>
              <a:rPr lang="ja-JP" altLang="en-US" sz="3200" dirty="0"/>
              <a:t>と社会障壁の</a:t>
            </a:r>
            <a:r>
              <a:rPr lang="ja-JP" altLang="en-US" sz="3200" b="1" dirty="0"/>
              <a:t>相互作用</a:t>
            </a:r>
            <a:r>
              <a:rPr lang="ja-JP" altLang="en-US" sz="3200" dirty="0" smtClean="0"/>
              <a:t>で</a:t>
            </a:r>
            <a:endParaRPr lang="en-US" altLang="ja-JP" sz="3200" dirty="0" smtClean="0"/>
          </a:p>
          <a:p>
            <a:pPr marL="0" indent="0">
              <a:buNone/>
            </a:pPr>
            <a:r>
              <a:rPr lang="ja-JP" altLang="en-US" sz="3200" dirty="0"/>
              <a:t>　</a:t>
            </a:r>
            <a:r>
              <a:rPr lang="ja-JP" altLang="en-US" sz="3200" dirty="0" smtClean="0"/>
              <a:t>　　生じた</a:t>
            </a:r>
            <a:r>
              <a:rPr lang="ja-JP" altLang="en-US" sz="3200" dirty="0"/>
              <a:t>不利</a:t>
            </a:r>
          </a:p>
          <a:p>
            <a:pPr marL="0" indent="0">
              <a:buNone/>
            </a:pPr>
            <a:endParaRPr lang="ja-JP" alt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1650317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sz="5400" b="1" dirty="0"/>
              <a:t>相互</a:t>
            </a:r>
            <a:r>
              <a:rPr lang="ja-JP" altLang="en-US" sz="5400" b="1" dirty="0" smtClean="0"/>
              <a:t>作用とは何か</a:t>
            </a:r>
            <a:endParaRPr lang="ja-JP" altLang="en-US" sz="54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81200" y="1676400"/>
            <a:ext cx="10210800" cy="42348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800" b="1" dirty="0" smtClean="0"/>
              <a:t>細く狭い階段</a:t>
            </a:r>
            <a:r>
              <a:rPr lang="ja-JP" altLang="en-US" sz="2800" dirty="0" smtClean="0"/>
              <a:t>： 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一般的な車椅子の利用者には</a:t>
            </a:r>
            <a:r>
              <a:rPr lang="ja-JP" altLang="en-US" sz="2800" b="1" dirty="0" smtClean="0"/>
              <a:t>社会障壁</a:t>
            </a:r>
            <a:r>
              <a:rPr lang="ja-JP" altLang="en-US" sz="2800" dirty="0"/>
              <a:t>（物理的障壁</a:t>
            </a:r>
            <a:r>
              <a:rPr lang="ja-JP" altLang="en-US" sz="2800" dirty="0" smtClean="0"/>
              <a:t>）だが</a:t>
            </a:r>
            <a:r>
              <a:rPr lang="ja-JP" altLang="en-US" sz="2800" dirty="0" err="1" smtClean="0"/>
              <a:t>。。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en-US" altLang="ja-JP" sz="2800" dirty="0" smtClean="0"/>
              <a:t>								</a:t>
            </a:r>
            <a:r>
              <a:rPr lang="ja-JP" altLang="en-US" sz="3600" b="1" dirty="0" smtClean="0"/>
              <a:t>↓</a:t>
            </a:r>
            <a:r>
              <a:rPr lang="ja-JP" altLang="en-US" sz="2800" dirty="0" smtClean="0"/>
              <a:t>　他のインペアメントの場合は？</a:t>
            </a:r>
            <a:endParaRPr lang="en-US" altLang="ja-JP" sz="2800" dirty="0"/>
          </a:p>
          <a:p>
            <a:pPr marL="0" indent="0">
              <a:buNone/>
            </a:pPr>
            <a:r>
              <a:rPr lang="en-US" altLang="ja-JP" sz="2800" dirty="0" smtClean="0"/>
              <a:t>						</a:t>
            </a:r>
            <a:r>
              <a:rPr lang="ja-JP" altLang="en-US" sz="2800" dirty="0" smtClean="0"/>
              <a:t>聴覚障害者には？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en-US" altLang="ja-JP" sz="2800" dirty="0" smtClean="0"/>
              <a:t>						</a:t>
            </a:r>
            <a:r>
              <a:rPr lang="ja-JP" altLang="en-US" sz="2800" dirty="0" smtClean="0"/>
              <a:t>視覚</a:t>
            </a:r>
            <a:r>
              <a:rPr lang="ja-JP" altLang="en-US" sz="2800" dirty="0"/>
              <a:t>障害者</a:t>
            </a:r>
            <a:r>
              <a:rPr lang="ja-JP" altLang="en-US" sz="2800" dirty="0" smtClean="0"/>
              <a:t>には？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en-US" altLang="ja-JP" sz="2800" dirty="0" smtClean="0"/>
              <a:t>						</a:t>
            </a:r>
            <a:r>
              <a:rPr lang="ja-JP" altLang="en-US" sz="2800" dirty="0" smtClean="0"/>
              <a:t>軽度のインペアメントの車椅子利用者には？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en-US" altLang="ja-JP" sz="2800" dirty="0" smtClean="0"/>
              <a:t>								</a:t>
            </a:r>
            <a:r>
              <a:rPr lang="ja-JP" altLang="en-US" sz="3600" b="1" dirty="0" smtClean="0"/>
              <a:t>↓</a:t>
            </a:r>
            <a:r>
              <a:rPr lang="ja-JP" altLang="en-US" sz="2800" b="1" dirty="0" smtClean="0"/>
              <a:t> </a:t>
            </a:r>
            <a:r>
              <a:rPr lang="ja-JP" altLang="en-US" sz="2800" dirty="0" smtClean="0"/>
              <a:t>　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個々</a:t>
            </a:r>
            <a:r>
              <a:rPr lang="ja-JP" altLang="en-US" sz="2800" dirty="0" smtClean="0"/>
              <a:t>の</a:t>
            </a:r>
            <a:r>
              <a:rPr lang="ja-JP" altLang="en-US" sz="2800" b="1" dirty="0">
                <a:solidFill>
                  <a:schemeClr val="tx1"/>
                </a:solidFill>
              </a:rPr>
              <a:t>インペアメント</a:t>
            </a:r>
            <a:r>
              <a:rPr lang="ja-JP" altLang="en-US" sz="2800" dirty="0" smtClean="0"/>
              <a:t>の</a:t>
            </a:r>
            <a:r>
              <a:rPr lang="ja-JP" altLang="en-US" sz="2800" dirty="0"/>
              <a:t>種類</a:t>
            </a:r>
            <a:r>
              <a:rPr lang="ja-JP" altLang="en-US" sz="2800" dirty="0" smtClean="0"/>
              <a:t>と</a:t>
            </a:r>
            <a:r>
              <a:rPr lang="ja-JP" altLang="en-US" sz="2800" dirty="0"/>
              <a:t>程度</a:t>
            </a:r>
            <a:r>
              <a:rPr lang="ja-JP" altLang="en-US" sz="2800" dirty="0" smtClean="0"/>
              <a:t>により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b="1" u="sng" dirty="0" smtClean="0"/>
              <a:t>社会障壁</a:t>
            </a:r>
            <a:r>
              <a:rPr lang="ja-JP" altLang="en-US" sz="2800" u="sng" dirty="0" smtClean="0"/>
              <a:t>の度合い</a:t>
            </a:r>
            <a:r>
              <a:rPr lang="ja-JP" altLang="en-US" sz="2800" dirty="0" smtClean="0"/>
              <a:t>が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変化</a:t>
            </a:r>
            <a:r>
              <a:rPr lang="ja-JP" altLang="en-US" sz="2800" dirty="0" smtClean="0"/>
              <a:t>する（社会障壁は可変的）</a:t>
            </a:r>
            <a:endParaRPr lang="en-US" altLang="ja-JP" sz="2800" dirty="0" smtClean="0"/>
          </a:p>
          <a:p>
            <a:pPr marL="0" indent="0">
              <a:buNone/>
            </a:pPr>
            <a:endParaRPr lang="en-US" altLang="ja-JP" sz="2800" dirty="0" smtClean="0"/>
          </a:p>
          <a:p>
            <a:pPr marL="0" indent="0">
              <a:buNone/>
            </a:pPr>
            <a:r>
              <a:rPr lang="ja-JP" altLang="ja-JP" sz="2800" dirty="0" smtClean="0"/>
              <a:t> </a:t>
            </a:r>
            <a:endParaRPr lang="ja-JP" altLang="ja-JP" sz="2800" dirty="0"/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401004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ja-JP" sz="5400" b="1" dirty="0"/>
              <a:t>社会的不利</a:t>
            </a:r>
            <a:endParaRPr lang="ja-JP" altLang="en-US" sz="54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89212" y="2133600"/>
            <a:ext cx="9678988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ja-JP" sz="3600" b="1" dirty="0"/>
              <a:t>社会的不利＝インペアメント×社会</a:t>
            </a:r>
            <a:r>
              <a:rPr lang="ja-JP" altLang="ja-JP" sz="3600" b="1" dirty="0" smtClean="0"/>
              <a:t>障壁</a:t>
            </a:r>
            <a:endParaRPr lang="en-US" altLang="ja-JP" sz="2800" dirty="0" smtClean="0"/>
          </a:p>
          <a:p>
            <a:pPr marL="0" indent="0">
              <a:buNone/>
            </a:pPr>
            <a:endParaRPr lang="en-US" altLang="ja-JP" sz="1200" dirty="0" smtClean="0"/>
          </a:p>
          <a:p>
            <a:pPr marL="0" indent="0">
              <a:buNone/>
            </a:pPr>
            <a:r>
              <a:rPr lang="ja-JP" altLang="ja-JP" sz="2800" dirty="0" smtClean="0"/>
              <a:t>インペアメント</a:t>
            </a:r>
            <a:r>
              <a:rPr lang="ja-JP" altLang="ja-JP" sz="2800" dirty="0"/>
              <a:t>を</a:t>
            </a:r>
            <a:r>
              <a:rPr lang="vi-VN" altLang="ja-JP" sz="2800" i="1" dirty="0"/>
              <a:t>I</a:t>
            </a:r>
            <a:r>
              <a:rPr lang="ja-JP" altLang="ja-JP" sz="2800" dirty="0"/>
              <a:t>（</a:t>
            </a:r>
            <a:r>
              <a:rPr lang="vi-VN" altLang="ja-JP" sz="2800" dirty="0"/>
              <a:t>impairment</a:t>
            </a:r>
            <a:r>
              <a:rPr lang="ja-JP" altLang="ja-JP" sz="2800" dirty="0"/>
              <a:t>）、社会障壁を</a:t>
            </a:r>
            <a:r>
              <a:rPr lang="vi-VN" altLang="ja-JP" sz="2800" i="1" dirty="0"/>
              <a:t>D</a:t>
            </a:r>
            <a:r>
              <a:rPr lang="ja-JP" altLang="ja-JP" sz="2800" dirty="0"/>
              <a:t>（</a:t>
            </a:r>
            <a:r>
              <a:rPr lang="vi-VN" altLang="ja-JP" sz="2800" dirty="0"/>
              <a:t>disability</a:t>
            </a:r>
            <a:r>
              <a:rPr lang="ja-JP" altLang="ja-JP" sz="2800" dirty="0"/>
              <a:t>）、社会的不利を</a:t>
            </a:r>
            <a:r>
              <a:rPr lang="vi-VN" altLang="ja-JP" sz="2800" i="1" dirty="0"/>
              <a:t>H</a:t>
            </a:r>
            <a:r>
              <a:rPr lang="ja-JP" altLang="ja-JP" sz="2800" dirty="0"/>
              <a:t>（</a:t>
            </a:r>
            <a:r>
              <a:rPr lang="vi-VN" altLang="ja-JP" sz="2800" dirty="0" err="1"/>
              <a:t>handicap</a:t>
            </a:r>
            <a:r>
              <a:rPr lang="ja-JP" altLang="ja-JP" sz="2800" dirty="0" smtClean="0"/>
              <a:t>）</a:t>
            </a:r>
            <a:endParaRPr lang="en-US" altLang="ja-JP" sz="2800" dirty="0" smtClean="0"/>
          </a:p>
          <a:p>
            <a:r>
              <a:rPr lang="ja-JP" altLang="ja-JP" sz="3600" dirty="0" smtClean="0"/>
              <a:t>障害</a:t>
            </a:r>
            <a:r>
              <a:rPr lang="ja-JP" altLang="ja-JP" sz="3600" dirty="0"/>
              <a:t>の医学モデル</a:t>
            </a:r>
            <a:r>
              <a:rPr lang="en-US" altLang="ja-JP" sz="3600" dirty="0"/>
              <a:t>		</a:t>
            </a:r>
            <a:r>
              <a:rPr lang="en-US" altLang="ja-JP" sz="3600" dirty="0" smtClean="0"/>
              <a:t>	</a:t>
            </a:r>
            <a:r>
              <a:rPr lang="ja-JP" altLang="ja-JP" sz="3600" dirty="0" smtClean="0"/>
              <a:t>：</a:t>
            </a:r>
            <a:r>
              <a:rPr lang="vi-VN" altLang="ja-JP" sz="3600" i="1" dirty="0" smtClean="0"/>
              <a:t>H=I</a:t>
            </a:r>
            <a:r>
              <a:rPr lang="en-US" altLang="ja-JP" sz="3600" i="1" dirty="0" smtClean="0"/>
              <a:t>		</a:t>
            </a:r>
            <a:r>
              <a:rPr lang="ja-JP" altLang="ja-JP" sz="3600" dirty="0" smtClean="0"/>
              <a:t>（</a:t>
            </a:r>
            <a:r>
              <a:rPr lang="ja-JP" altLang="ja-JP" sz="3600" dirty="0"/>
              <a:t>定式②）</a:t>
            </a:r>
            <a:endParaRPr lang="ja-JP" altLang="ja-JP" sz="2400" dirty="0"/>
          </a:p>
          <a:p>
            <a:r>
              <a:rPr lang="ja-JP" altLang="ja-JP" sz="3600" dirty="0"/>
              <a:t>障害の英国社会モデル：</a:t>
            </a:r>
            <a:r>
              <a:rPr lang="vi-VN" altLang="ja-JP" sz="3600" dirty="0"/>
              <a:t>	</a:t>
            </a:r>
            <a:r>
              <a:rPr lang="vi-VN" altLang="ja-JP" sz="3600" i="1" dirty="0" smtClean="0"/>
              <a:t>H=D</a:t>
            </a:r>
            <a:r>
              <a:rPr lang="en-US" altLang="ja-JP" sz="3600" i="1" dirty="0" smtClean="0"/>
              <a:t>	</a:t>
            </a:r>
            <a:r>
              <a:rPr lang="ja-JP" altLang="ja-JP" sz="3600" dirty="0" smtClean="0"/>
              <a:t>（</a:t>
            </a:r>
            <a:r>
              <a:rPr lang="ja-JP" altLang="ja-JP" sz="3600" dirty="0"/>
              <a:t>定式③</a:t>
            </a:r>
            <a:r>
              <a:rPr lang="ja-JP" altLang="ja-JP" sz="3600" dirty="0" smtClean="0"/>
              <a:t>）</a:t>
            </a:r>
            <a:endParaRPr lang="ja-JP" altLang="en-US" sz="3600" dirty="0" smtClean="0"/>
          </a:p>
          <a:p>
            <a:r>
              <a:rPr lang="ja-JP" altLang="ja-JP" sz="3600" dirty="0" smtClean="0"/>
              <a:t>障害</a:t>
            </a:r>
            <a:r>
              <a:rPr lang="ja-JP" altLang="ja-JP" sz="3600" dirty="0"/>
              <a:t>の米国社会モデル：</a:t>
            </a:r>
            <a:r>
              <a:rPr lang="vi-VN" altLang="ja-JP" sz="3600" dirty="0"/>
              <a:t>	</a:t>
            </a:r>
            <a:r>
              <a:rPr lang="vi-VN" altLang="ja-JP" sz="3600" i="1" dirty="0"/>
              <a:t>H= I×D</a:t>
            </a:r>
            <a:r>
              <a:rPr lang="ja-JP" altLang="ja-JP" sz="3600" dirty="0"/>
              <a:t>（定式④</a:t>
            </a:r>
            <a:r>
              <a:rPr lang="ja-JP" altLang="ja-JP" sz="3600" dirty="0" smtClean="0"/>
              <a:t>）</a:t>
            </a:r>
            <a:endParaRPr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450142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sz="5400" b="1" dirty="0"/>
              <a:t>障</a:t>
            </a:r>
            <a:r>
              <a:rPr lang="ja-JP" altLang="en-US" sz="5400" b="1"/>
              <a:t>害者の社会参加可能率</a:t>
            </a:r>
            <a:endParaRPr lang="ja-JP" altLang="en-US" sz="54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89212" y="2133600"/>
            <a:ext cx="9297988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ja-JP" sz="3200" dirty="0"/>
              <a:t>障害の米国社会モデル：</a:t>
            </a:r>
            <a:r>
              <a:rPr lang="vi-VN" altLang="ja-JP" sz="3200" dirty="0"/>
              <a:t>	</a:t>
            </a:r>
            <a:r>
              <a:rPr lang="vi-VN" altLang="ja-JP" sz="3200" b="1" i="1" dirty="0"/>
              <a:t>H= I×D	</a:t>
            </a:r>
            <a:r>
              <a:rPr lang="ja-JP" altLang="ja-JP" sz="3200" dirty="0"/>
              <a:t>（定式④）</a:t>
            </a:r>
            <a:endParaRPr lang="en-US" altLang="ja-JP" sz="3200" dirty="0"/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lang="ja-JP" altLang="ja-JP" sz="3200" dirty="0"/>
              <a:t>非障害者：</a:t>
            </a:r>
            <a:r>
              <a:rPr lang="ja-JP" altLang="en-US" sz="3200" dirty="0"/>
              <a:t>  </a:t>
            </a:r>
            <a:r>
              <a:rPr lang="vi-VN" altLang="ja-JP" sz="3200" i="1" dirty="0"/>
              <a:t>SP=100%					</a:t>
            </a:r>
            <a:r>
              <a:rPr lang="ja-JP" altLang="ja-JP" sz="3200" dirty="0"/>
              <a:t>（定式⑤）</a:t>
            </a:r>
          </a:p>
          <a:p>
            <a:pPr marL="0" indent="0">
              <a:buNone/>
            </a:pPr>
            <a:r>
              <a:rPr lang="ja-JP" altLang="en-US" sz="3200" dirty="0"/>
              <a:t>　</a:t>
            </a:r>
            <a:r>
              <a:rPr lang="ja-JP" altLang="ja-JP" sz="3200" dirty="0"/>
              <a:t>障害者：</a:t>
            </a:r>
            <a:r>
              <a:rPr lang="ja-JP" altLang="en-US" sz="3200" dirty="0"/>
              <a:t> </a:t>
            </a:r>
            <a:r>
              <a:rPr lang="vi-VN" altLang="ja-JP" sz="3200" i="1" dirty="0"/>
              <a:t>SP=(100</a:t>
            </a:r>
            <a:r>
              <a:rPr lang="ja-JP" altLang="ja-JP" sz="3200" i="1" dirty="0"/>
              <a:t>－</a:t>
            </a:r>
            <a:r>
              <a:rPr lang="vi-VN" altLang="ja-JP" sz="3200" b="1" i="1" dirty="0"/>
              <a:t>H</a:t>
            </a:r>
            <a:r>
              <a:rPr lang="vi-VN" altLang="ja-JP" sz="3200" i="1" dirty="0"/>
              <a:t>)% 		</a:t>
            </a:r>
            <a:r>
              <a:rPr lang="ja-JP" altLang="ja-JP" sz="3200" dirty="0"/>
              <a:t>（定式⑥）</a:t>
            </a:r>
          </a:p>
          <a:p>
            <a:pPr marL="0" indent="0">
              <a:buNone/>
            </a:pPr>
            <a:r>
              <a:rPr lang="en-US" altLang="ja-JP" sz="3200" i="1" dirty="0"/>
              <a:t>					</a:t>
            </a:r>
            <a:r>
              <a:rPr lang="vi-VN" altLang="ja-JP" sz="3200" i="1" dirty="0"/>
              <a:t>  =(100</a:t>
            </a:r>
            <a:r>
              <a:rPr lang="ja-JP" altLang="ja-JP" sz="3200" i="1" dirty="0"/>
              <a:t>－</a:t>
            </a:r>
            <a:r>
              <a:rPr lang="vi-VN" altLang="ja-JP" sz="3200" b="1" i="1" dirty="0"/>
              <a:t>I × </a:t>
            </a:r>
            <a:r>
              <a:rPr lang="vi-VN" altLang="ja-JP" sz="3200" b="1" i="1" dirty="0">
                <a:solidFill>
                  <a:srgbClr val="FF0000"/>
                </a:solidFill>
              </a:rPr>
              <a:t>D</a:t>
            </a:r>
            <a:r>
              <a:rPr lang="vi-VN" altLang="ja-JP" sz="3200" i="1" dirty="0"/>
              <a:t>)%</a:t>
            </a:r>
            <a:r>
              <a:rPr lang="vi-VN" altLang="ja-JP" sz="3200" dirty="0"/>
              <a:t> </a:t>
            </a:r>
            <a:r>
              <a:rPr lang="en-US" altLang="ja-JP" sz="3200" dirty="0"/>
              <a:t>	</a:t>
            </a:r>
            <a:r>
              <a:rPr lang="ja-JP" altLang="ja-JP" sz="3200" dirty="0"/>
              <a:t>（定式⑦</a:t>
            </a:r>
            <a:r>
              <a:rPr lang="ja-JP" altLang="ja-JP" sz="3200" dirty="0" smtClean="0"/>
              <a:t>）</a:t>
            </a:r>
            <a:r>
              <a:rPr lang="vi-VN" altLang="ja-JP" sz="3200" dirty="0"/>
              <a:t>	</a:t>
            </a:r>
            <a:endParaRPr lang="ja-JP" altLang="en-US" sz="3200" dirty="0" smtClean="0"/>
          </a:p>
          <a:p>
            <a:pPr marL="0" indent="0">
              <a:buNone/>
            </a:pPr>
            <a:r>
              <a:rPr lang="en-US" altLang="ja-JP" sz="3200" i="1" dirty="0" smtClean="0"/>
              <a:t>SP</a:t>
            </a:r>
            <a:r>
              <a:rPr lang="ja-JP" altLang="en-US" sz="3200" dirty="0" smtClean="0"/>
              <a:t>を上昇させるためには、</a:t>
            </a:r>
            <a:r>
              <a:rPr lang="en-US" altLang="ja-JP" sz="3200" i="1" dirty="0" smtClean="0"/>
              <a:t>D</a:t>
            </a:r>
            <a:r>
              <a:rPr lang="ja-JP" altLang="en-US" sz="3200" dirty="0" smtClean="0"/>
              <a:t>を低下させる必要</a:t>
            </a:r>
            <a:r>
              <a:rPr lang="ja-JP" altLang="en-US" sz="3200" dirty="0"/>
              <a:t>性</a:t>
            </a:r>
            <a:endParaRPr lang="ja-JP" altLang="en-US" sz="3200" dirty="0" smtClean="0"/>
          </a:p>
          <a:p>
            <a:pPr marL="0" indent="0">
              <a:buNone/>
            </a:pPr>
            <a:r>
              <a:rPr lang="vi-VN" altLang="ja-JP" sz="3200" i="1" dirty="0"/>
              <a:t>D→0</a:t>
            </a:r>
            <a:r>
              <a:rPr lang="ja-JP" altLang="en-US" sz="3200" i="1" dirty="0"/>
              <a:t> </a:t>
            </a:r>
            <a:r>
              <a:rPr lang="ja-JP" altLang="ja-JP" sz="3200" dirty="0"/>
              <a:t>ならばバリアフリー化</a:t>
            </a:r>
          </a:p>
          <a:p>
            <a:pPr marL="0" indent="0">
              <a:buNone/>
            </a:pP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56859128"/>
      </p:ext>
    </p:extLst>
  </p:cSld>
  <p:clrMapOvr>
    <a:masterClrMapping/>
  </p:clrMapOvr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OfficeLight_16x9</Template>
  <TotalTime>452</TotalTime>
  <Words>330</Words>
  <Application>Microsoft Office PowerPoint</Application>
  <PresentationFormat>ユーザー設定</PresentationFormat>
  <Paragraphs>118</Paragraphs>
  <Slides>14</Slides>
  <Notes>14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ウィスプ</vt:lpstr>
      <vt:lpstr>障害の社会モデルの定式化による試み ー発展途上国に向けたバリアフリー化 </vt:lpstr>
      <vt:lpstr>研究目的</vt:lpstr>
      <vt:lpstr>東アジアの障害者の割合 (ESCAP, Disability at a Glance 2012)</vt:lpstr>
      <vt:lpstr>ベトナムの障害者</vt:lpstr>
      <vt:lpstr>障害者権利条約の批准日</vt:lpstr>
      <vt:lpstr>障害の社会モデル</vt:lpstr>
      <vt:lpstr>相互作用とは何か</vt:lpstr>
      <vt:lpstr>社会的不利</vt:lpstr>
      <vt:lpstr>障害者の社会参加可能率</vt:lpstr>
      <vt:lpstr>障害者の社会参加の地域文化モデル</vt:lpstr>
      <vt:lpstr>ベトナムの障害者の状況</vt:lpstr>
      <vt:lpstr>まとめ</vt:lpstr>
      <vt:lpstr>参考文献</vt:lpstr>
      <vt:lpstr> ご清聴ありがとうございました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Lec U</dc:creator>
  <cp:lastModifiedBy>emiko</cp:lastModifiedBy>
  <cp:revision>97</cp:revision>
  <dcterms:created xsi:type="dcterms:W3CDTF">2016-10-08T04:23:04Z</dcterms:created>
  <dcterms:modified xsi:type="dcterms:W3CDTF">2016-10-21T22:34:33Z</dcterms:modified>
</cp:coreProperties>
</file>