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0"/>
  </p:notesMasterIdLst>
  <p:sldIdLst>
    <p:sldId id="256" r:id="rId2"/>
    <p:sldId id="314" r:id="rId3"/>
    <p:sldId id="300" r:id="rId4"/>
    <p:sldId id="302" r:id="rId5"/>
    <p:sldId id="303" r:id="rId6"/>
    <p:sldId id="257" r:id="rId7"/>
    <p:sldId id="304" r:id="rId8"/>
    <p:sldId id="329" r:id="rId9"/>
    <p:sldId id="330" r:id="rId10"/>
    <p:sldId id="326" r:id="rId11"/>
    <p:sldId id="280" r:id="rId12"/>
    <p:sldId id="301" r:id="rId13"/>
    <p:sldId id="305" r:id="rId14"/>
    <p:sldId id="328" r:id="rId15"/>
    <p:sldId id="338" r:id="rId16"/>
    <p:sldId id="339" r:id="rId17"/>
    <p:sldId id="340" r:id="rId18"/>
    <p:sldId id="341" r:id="rId19"/>
    <p:sldId id="332" r:id="rId20"/>
    <p:sldId id="333" r:id="rId21"/>
    <p:sldId id="334" r:id="rId22"/>
    <p:sldId id="335" r:id="rId23"/>
    <p:sldId id="343" r:id="rId24"/>
    <p:sldId id="336" r:id="rId25"/>
    <p:sldId id="337" r:id="rId26"/>
    <p:sldId id="299" r:id="rId27"/>
    <p:sldId id="342" r:id="rId28"/>
    <p:sldId id="317" r:id="rId29"/>
    <p:sldId id="318" r:id="rId30"/>
    <p:sldId id="319" r:id="rId31"/>
    <p:sldId id="320" r:id="rId32"/>
    <p:sldId id="324" r:id="rId33"/>
    <p:sldId id="321" r:id="rId34"/>
    <p:sldId id="322" r:id="rId35"/>
    <p:sldId id="323" r:id="rId36"/>
    <p:sldId id="325" r:id="rId37"/>
    <p:sldId id="327" r:id="rId38"/>
    <p:sldId id="316" r:id="rId39"/>
    <p:sldId id="306" r:id="rId40"/>
    <p:sldId id="307" r:id="rId41"/>
    <p:sldId id="308" r:id="rId42"/>
    <p:sldId id="309" r:id="rId43"/>
    <p:sldId id="310" r:id="rId44"/>
    <p:sldId id="311" r:id="rId45"/>
    <p:sldId id="312" r:id="rId46"/>
    <p:sldId id="313" r:id="rId47"/>
    <p:sldId id="278" r:id="rId48"/>
    <p:sldId id="281" r:id="rId4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69900"/>
    <a:srgbClr val="993366"/>
    <a:srgbClr val="F8D1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04" autoAdjust="0"/>
  </p:normalViewPr>
  <p:slideViewPr>
    <p:cSldViewPr>
      <p:cViewPr>
        <p:scale>
          <a:sx n="69" d="100"/>
          <a:sy n="69" d="100"/>
        </p:scale>
        <p:origin x="-1112" y="-12"/>
      </p:cViewPr>
      <p:guideLst>
        <p:guide orient="horz" pos="2160"/>
        <p:guide pos="2880"/>
      </p:guideLst>
    </p:cSldViewPr>
  </p:slideViewPr>
  <p:outlineViewPr>
    <p:cViewPr>
      <p:scale>
        <a:sx n="33" d="100"/>
        <a:sy n="33" d="100"/>
      </p:scale>
      <p:origin x="0" y="22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91439B-9819-43FC-A129-306AF6E96796}" type="doc">
      <dgm:prSet loTypeId="urn:microsoft.com/office/officeart/2008/layout/PictureAccentList" loCatId="list" qsTypeId="urn:microsoft.com/office/officeart/2005/8/quickstyle/3d1" qsCatId="3D" csTypeId="urn:microsoft.com/office/officeart/2005/8/colors/accent1_2" csCatId="accent1" phldr="1"/>
      <dgm:spPr/>
      <dgm:t>
        <a:bodyPr/>
        <a:lstStyle/>
        <a:p>
          <a:endParaRPr kumimoji="1" lang="ja-JP" altLang="en-US"/>
        </a:p>
      </dgm:t>
    </dgm:pt>
    <dgm:pt modelId="{5AA4471A-9C57-488E-9BC8-09C4AAC337BE}">
      <dgm:prSet phldrT="[テキスト]"/>
      <dgm:spPr>
        <a:solidFill>
          <a:srgbClr val="92D050"/>
        </a:solidFill>
      </dgm:spPr>
      <dgm:t>
        <a:bodyPr/>
        <a:lstStyle/>
        <a:p>
          <a:r>
            <a:rPr kumimoji="1" lang="ja-JP" altLang="en-US" dirty="0" smtClean="0">
              <a:latin typeface="HG丸ｺﾞｼｯｸM-PRO" pitchFamily="50" charset="-128"/>
              <a:ea typeface="HG丸ｺﾞｼｯｸM-PRO" pitchFamily="50" charset="-128"/>
            </a:rPr>
            <a:t>特別な意味を含んだ雇用</a:t>
          </a:r>
          <a:endParaRPr kumimoji="1" lang="ja-JP" altLang="en-US" dirty="0">
            <a:latin typeface="HG丸ｺﾞｼｯｸM-PRO" pitchFamily="50" charset="-128"/>
            <a:ea typeface="HG丸ｺﾞｼｯｸM-PRO" pitchFamily="50" charset="-128"/>
          </a:endParaRPr>
        </a:p>
      </dgm:t>
    </dgm:pt>
    <dgm:pt modelId="{21B56B36-A32E-4899-B1E8-29CA372F09F5}" type="parTrans" cxnId="{57314A48-6FC5-4C96-B66B-3B31C5BEE956}">
      <dgm:prSet/>
      <dgm:spPr/>
      <dgm:t>
        <a:bodyPr/>
        <a:lstStyle/>
        <a:p>
          <a:endParaRPr kumimoji="1" lang="ja-JP" altLang="en-US"/>
        </a:p>
      </dgm:t>
    </dgm:pt>
    <dgm:pt modelId="{B1670538-B5BB-47C9-A6F5-74107C938364}" type="sibTrans" cxnId="{57314A48-6FC5-4C96-B66B-3B31C5BEE956}">
      <dgm:prSet/>
      <dgm:spPr/>
      <dgm:t>
        <a:bodyPr/>
        <a:lstStyle/>
        <a:p>
          <a:endParaRPr kumimoji="1" lang="ja-JP" altLang="en-US"/>
        </a:p>
      </dgm:t>
    </dgm:pt>
    <dgm:pt modelId="{CE5A9844-6948-4346-A430-9491C7E0BC4C}">
      <dgm:prSet phldrT="[テキスト]" custT="1"/>
      <dgm:spPr>
        <a:solidFill>
          <a:schemeClr val="accent1">
            <a:lumMod val="60000"/>
            <a:lumOff val="40000"/>
          </a:schemeClr>
        </a:solidFill>
      </dgm:spPr>
      <dgm:t>
        <a:bodyPr/>
        <a:lstStyle/>
        <a:p>
          <a:r>
            <a:rPr kumimoji="1" lang="ja-JP" altLang="en-US" sz="2800" b="1" dirty="0" smtClean="0">
              <a:latin typeface="HG丸ｺﾞｼｯｸM-PRO" pitchFamily="50" charset="-128"/>
              <a:ea typeface="HG丸ｺﾞｼｯｸM-PRO" pitchFamily="50" charset="-128"/>
            </a:rPr>
            <a:t>障害者雇用率の達成</a:t>
          </a:r>
          <a:endParaRPr kumimoji="1" lang="ja-JP" altLang="en-US" sz="2800" b="1" dirty="0">
            <a:latin typeface="HG丸ｺﾞｼｯｸM-PRO" pitchFamily="50" charset="-128"/>
            <a:ea typeface="HG丸ｺﾞｼｯｸM-PRO" pitchFamily="50" charset="-128"/>
          </a:endParaRPr>
        </a:p>
      </dgm:t>
    </dgm:pt>
    <dgm:pt modelId="{8F370294-79AB-492B-B9B4-312528E02A31}" type="parTrans" cxnId="{13A8EA14-0D27-4BAB-AB34-A228AE3ECA03}">
      <dgm:prSet/>
      <dgm:spPr/>
      <dgm:t>
        <a:bodyPr/>
        <a:lstStyle/>
        <a:p>
          <a:endParaRPr kumimoji="1" lang="ja-JP" altLang="en-US"/>
        </a:p>
      </dgm:t>
    </dgm:pt>
    <dgm:pt modelId="{19B92C57-14F9-4A4D-A71C-E45350B4967A}" type="sibTrans" cxnId="{13A8EA14-0D27-4BAB-AB34-A228AE3ECA03}">
      <dgm:prSet/>
      <dgm:spPr/>
      <dgm:t>
        <a:bodyPr/>
        <a:lstStyle/>
        <a:p>
          <a:endParaRPr kumimoji="1" lang="ja-JP" altLang="en-US"/>
        </a:p>
      </dgm:t>
    </dgm:pt>
    <dgm:pt modelId="{B2FB4624-AF06-4E87-8ECF-22E44D908FD4}">
      <dgm:prSet phldrT="[テキスト]" custT="1"/>
      <dgm:spPr>
        <a:solidFill>
          <a:schemeClr val="accent1">
            <a:lumMod val="60000"/>
            <a:lumOff val="40000"/>
          </a:schemeClr>
        </a:solidFill>
      </dgm:spPr>
      <dgm:t>
        <a:bodyPr/>
        <a:lstStyle/>
        <a:p>
          <a:r>
            <a:rPr kumimoji="1" lang="ja-JP" altLang="en-US" sz="2800" b="1" dirty="0" smtClean="0">
              <a:latin typeface="HG丸ｺﾞｼｯｸM-PRO" pitchFamily="50" charset="-128"/>
              <a:ea typeface="HG丸ｺﾞｼｯｸM-PRO" pitchFamily="50" charset="-128"/>
            </a:rPr>
            <a:t>重度障害者の雇用促進</a:t>
          </a:r>
          <a:endParaRPr kumimoji="1" lang="ja-JP" altLang="en-US" sz="2800" b="1" dirty="0">
            <a:latin typeface="HG丸ｺﾞｼｯｸM-PRO" pitchFamily="50" charset="-128"/>
            <a:ea typeface="HG丸ｺﾞｼｯｸM-PRO" pitchFamily="50" charset="-128"/>
          </a:endParaRPr>
        </a:p>
      </dgm:t>
    </dgm:pt>
    <dgm:pt modelId="{0A54B10C-85B0-4EDB-9CE7-27DA1BFFFF9E}" type="parTrans" cxnId="{DC36E2ED-F160-4830-B9BC-315F680F8458}">
      <dgm:prSet/>
      <dgm:spPr/>
      <dgm:t>
        <a:bodyPr/>
        <a:lstStyle/>
        <a:p>
          <a:endParaRPr kumimoji="1" lang="ja-JP" altLang="en-US"/>
        </a:p>
      </dgm:t>
    </dgm:pt>
    <dgm:pt modelId="{21C8DA4A-0393-437A-A9A1-402EFCA7785F}" type="sibTrans" cxnId="{DC36E2ED-F160-4830-B9BC-315F680F8458}">
      <dgm:prSet/>
      <dgm:spPr/>
      <dgm:t>
        <a:bodyPr/>
        <a:lstStyle/>
        <a:p>
          <a:endParaRPr kumimoji="1" lang="ja-JP" altLang="en-US"/>
        </a:p>
      </dgm:t>
    </dgm:pt>
    <dgm:pt modelId="{A82020F7-B12E-429C-8F00-18742CFD111B}">
      <dgm:prSet phldrT="[テキスト]"/>
      <dgm:spPr>
        <a:solidFill>
          <a:srgbClr val="F8D18C"/>
        </a:solidFill>
      </dgm:spPr>
      <dgm:t>
        <a:bodyPr/>
        <a:lstStyle/>
        <a:p>
          <a:r>
            <a:rPr kumimoji="1" lang="ja-JP" altLang="en-US" b="1" dirty="0" smtClean="0">
              <a:solidFill>
                <a:schemeClr val="bg2">
                  <a:lumMod val="75000"/>
                </a:schemeClr>
              </a:solidFill>
              <a:latin typeface="HG丸ｺﾞｼｯｸM-PRO" pitchFamily="50" charset="-128"/>
              <a:ea typeface="HG丸ｺﾞｼｯｸM-PRO" pitchFamily="50" charset="-128"/>
            </a:rPr>
            <a:t>有期雇用等の不安定雇用</a:t>
          </a:r>
          <a:endParaRPr kumimoji="1" lang="ja-JP" altLang="en-US" b="1" dirty="0">
            <a:solidFill>
              <a:schemeClr val="bg2">
                <a:lumMod val="75000"/>
              </a:schemeClr>
            </a:solidFill>
            <a:latin typeface="HG丸ｺﾞｼｯｸM-PRO" pitchFamily="50" charset="-128"/>
            <a:ea typeface="HG丸ｺﾞｼｯｸM-PRO" pitchFamily="50" charset="-128"/>
          </a:endParaRPr>
        </a:p>
      </dgm:t>
    </dgm:pt>
    <dgm:pt modelId="{E3534317-7543-408D-8623-B6A47AE8B40A}" type="parTrans" cxnId="{BCA94FAD-6B58-48C8-B26A-42E7D5D756F5}">
      <dgm:prSet/>
      <dgm:spPr/>
      <dgm:t>
        <a:bodyPr/>
        <a:lstStyle/>
        <a:p>
          <a:endParaRPr kumimoji="1" lang="ja-JP" altLang="en-US"/>
        </a:p>
      </dgm:t>
    </dgm:pt>
    <dgm:pt modelId="{121DD7D5-9A45-48BA-B971-F1E2DAF218B0}" type="sibTrans" cxnId="{BCA94FAD-6B58-48C8-B26A-42E7D5D756F5}">
      <dgm:prSet/>
      <dgm:spPr/>
      <dgm:t>
        <a:bodyPr/>
        <a:lstStyle/>
        <a:p>
          <a:endParaRPr kumimoji="1" lang="ja-JP" altLang="en-US"/>
        </a:p>
      </dgm:t>
    </dgm:pt>
    <dgm:pt modelId="{DCC09C2B-81DB-42D2-9444-B5FDD159B47A}">
      <dgm:prSet phldrT="[テキスト]"/>
      <dgm:spPr>
        <a:solidFill>
          <a:srgbClr val="F8D18C"/>
        </a:solidFill>
      </dgm:spPr>
      <dgm:t>
        <a:bodyPr/>
        <a:lstStyle/>
        <a:p>
          <a:r>
            <a:rPr kumimoji="1" lang="ja-JP" altLang="en-US" b="1" dirty="0" smtClean="0">
              <a:solidFill>
                <a:schemeClr val="bg2">
                  <a:lumMod val="75000"/>
                </a:schemeClr>
              </a:solidFill>
              <a:latin typeface="HG丸ｺﾞｼｯｸM-PRO" pitchFamily="50" charset="-128"/>
              <a:ea typeface="HG丸ｺﾞｼｯｸM-PRO" pitchFamily="50" charset="-128"/>
            </a:rPr>
            <a:t>給与、昇進等の不明確な雇用</a:t>
          </a:r>
          <a:endParaRPr kumimoji="1" lang="ja-JP" altLang="en-US" b="1" dirty="0">
            <a:solidFill>
              <a:schemeClr val="bg2">
                <a:lumMod val="75000"/>
              </a:schemeClr>
            </a:solidFill>
            <a:latin typeface="HG丸ｺﾞｼｯｸM-PRO" pitchFamily="50" charset="-128"/>
            <a:ea typeface="HG丸ｺﾞｼｯｸM-PRO" pitchFamily="50" charset="-128"/>
          </a:endParaRPr>
        </a:p>
      </dgm:t>
    </dgm:pt>
    <dgm:pt modelId="{10164717-3236-4EA1-BDE4-A2DC4E0627E7}" type="parTrans" cxnId="{89C9ADEE-36B6-4379-920C-C99162CE4A3F}">
      <dgm:prSet/>
      <dgm:spPr/>
      <dgm:t>
        <a:bodyPr/>
        <a:lstStyle/>
        <a:p>
          <a:endParaRPr kumimoji="1" lang="ja-JP" altLang="en-US"/>
        </a:p>
      </dgm:t>
    </dgm:pt>
    <dgm:pt modelId="{CCF1BE07-45C5-422F-BD2D-5B42D2E8F926}" type="sibTrans" cxnId="{89C9ADEE-36B6-4379-920C-C99162CE4A3F}">
      <dgm:prSet/>
      <dgm:spPr/>
      <dgm:t>
        <a:bodyPr/>
        <a:lstStyle/>
        <a:p>
          <a:endParaRPr kumimoji="1" lang="ja-JP" altLang="en-US"/>
        </a:p>
      </dgm:t>
    </dgm:pt>
    <dgm:pt modelId="{54FB1D36-4DBF-4E1D-A092-B25DD5EFE845}">
      <dgm:prSet phldrT="[テキスト]"/>
      <dgm:spPr>
        <a:solidFill>
          <a:srgbClr val="F8D18C"/>
        </a:solidFill>
      </dgm:spPr>
      <dgm:t>
        <a:bodyPr/>
        <a:lstStyle/>
        <a:p>
          <a:r>
            <a:rPr kumimoji="1" lang="ja-JP" altLang="en-US" b="1" dirty="0" smtClean="0">
              <a:solidFill>
                <a:schemeClr val="bg2">
                  <a:lumMod val="75000"/>
                </a:schemeClr>
              </a:solidFill>
              <a:latin typeface="HG丸ｺﾞｼｯｸM-PRO" pitchFamily="50" charset="-128"/>
              <a:ea typeface="HG丸ｺﾞｼｯｸM-PRO" pitchFamily="50" charset="-128"/>
            </a:rPr>
            <a:t>職能ではなく障害者としての雇用</a:t>
          </a:r>
          <a:endParaRPr kumimoji="1" lang="ja-JP" altLang="en-US" b="1" dirty="0">
            <a:solidFill>
              <a:schemeClr val="bg2">
                <a:lumMod val="75000"/>
              </a:schemeClr>
            </a:solidFill>
            <a:latin typeface="HG丸ｺﾞｼｯｸM-PRO" pitchFamily="50" charset="-128"/>
            <a:ea typeface="HG丸ｺﾞｼｯｸM-PRO" pitchFamily="50" charset="-128"/>
          </a:endParaRPr>
        </a:p>
      </dgm:t>
    </dgm:pt>
    <dgm:pt modelId="{166845A8-3599-4248-8D1F-05B8E0AB0BAD}" type="parTrans" cxnId="{B58670CC-CBB2-4971-8C75-C95BC0A2E688}">
      <dgm:prSet/>
      <dgm:spPr/>
      <dgm:t>
        <a:bodyPr/>
        <a:lstStyle/>
        <a:p>
          <a:endParaRPr kumimoji="1" lang="ja-JP" altLang="en-US"/>
        </a:p>
      </dgm:t>
    </dgm:pt>
    <dgm:pt modelId="{F352256D-AF1B-436B-B2F4-1698F4847C23}" type="sibTrans" cxnId="{B58670CC-CBB2-4971-8C75-C95BC0A2E688}">
      <dgm:prSet/>
      <dgm:spPr/>
      <dgm:t>
        <a:bodyPr/>
        <a:lstStyle/>
        <a:p>
          <a:endParaRPr kumimoji="1" lang="ja-JP" altLang="en-US"/>
        </a:p>
      </dgm:t>
    </dgm:pt>
    <dgm:pt modelId="{C8893A1F-C7C6-46DF-A546-476136C4FE91}" type="pres">
      <dgm:prSet presAssocID="{7691439B-9819-43FC-A129-306AF6E96796}" presName="layout" presStyleCnt="0">
        <dgm:presLayoutVars>
          <dgm:chMax/>
          <dgm:chPref/>
          <dgm:dir/>
          <dgm:animOne val="branch"/>
          <dgm:animLvl val="lvl"/>
          <dgm:resizeHandles/>
        </dgm:presLayoutVars>
      </dgm:prSet>
      <dgm:spPr/>
      <dgm:t>
        <a:bodyPr/>
        <a:lstStyle/>
        <a:p>
          <a:endParaRPr kumimoji="1" lang="ja-JP" altLang="en-US"/>
        </a:p>
      </dgm:t>
    </dgm:pt>
    <dgm:pt modelId="{32471390-23E6-4D80-B5AF-FEE7743F21E7}" type="pres">
      <dgm:prSet presAssocID="{5AA4471A-9C57-488E-9BC8-09C4AAC337BE}" presName="root" presStyleCnt="0">
        <dgm:presLayoutVars>
          <dgm:chMax/>
          <dgm:chPref val="4"/>
        </dgm:presLayoutVars>
      </dgm:prSet>
      <dgm:spPr/>
    </dgm:pt>
    <dgm:pt modelId="{264DD228-DF7D-482E-8CC5-E56926B51A65}" type="pres">
      <dgm:prSet presAssocID="{5AA4471A-9C57-488E-9BC8-09C4AAC337BE}" presName="rootComposite" presStyleCnt="0">
        <dgm:presLayoutVars/>
      </dgm:prSet>
      <dgm:spPr/>
    </dgm:pt>
    <dgm:pt modelId="{7D5FFFDF-80B3-4C07-8FED-BC6C602E623A}" type="pres">
      <dgm:prSet presAssocID="{5AA4471A-9C57-488E-9BC8-09C4AAC337BE}" presName="rootText" presStyleLbl="node0" presStyleIdx="0" presStyleCnt="1" custScaleX="114775" custScaleY="101827" custLinFactNeighborX="792" custLinFactNeighborY="6450">
        <dgm:presLayoutVars>
          <dgm:chMax/>
          <dgm:chPref val="4"/>
        </dgm:presLayoutVars>
      </dgm:prSet>
      <dgm:spPr/>
      <dgm:t>
        <a:bodyPr/>
        <a:lstStyle/>
        <a:p>
          <a:endParaRPr kumimoji="1" lang="ja-JP" altLang="en-US"/>
        </a:p>
      </dgm:t>
    </dgm:pt>
    <dgm:pt modelId="{953FDA89-F154-4E4A-94E2-A1E01FE6482F}" type="pres">
      <dgm:prSet presAssocID="{5AA4471A-9C57-488E-9BC8-09C4AAC337BE}" presName="childShape" presStyleCnt="0">
        <dgm:presLayoutVars>
          <dgm:chMax val="0"/>
          <dgm:chPref val="0"/>
        </dgm:presLayoutVars>
      </dgm:prSet>
      <dgm:spPr/>
    </dgm:pt>
    <dgm:pt modelId="{44862F9C-FE36-49FB-9F99-B2C7AC97ED74}" type="pres">
      <dgm:prSet presAssocID="{CE5A9844-6948-4346-A430-9491C7E0BC4C}" presName="childComposite" presStyleCnt="0">
        <dgm:presLayoutVars>
          <dgm:chMax val="0"/>
          <dgm:chPref val="0"/>
        </dgm:presLayoutVars>
      </dgm:prSet>
      <dgm:spPr/>
    </dgm:pt>
    <dgm:pt modelId="{E8200539-EA13-4A77-977F-F909619FB580}" type="pres">
      <dgm:prSet presAssocID="{CE5A9844-6948-4346-A430-9491C7E0BC4C}" presName="Image" presStyleLbl="node1" presStyleIdx="0" presStyleCnt="5"/>
      <dgm:spPr>
        <a:noFill/>
      </dgm:spPr>
      <dgm:t>
        <a:bodyPr/>
        <a:lstStyle/>
        <a:p>
          <a:endParaRPr kumimoji="1" lang="ja-JP" altLang="en-US"/>
        </a:p>
      </dgm:t>
    </dgm:pt>
    <dgm:pt modelId="{C21B7734-588C-4636-99A9-4258D3E0B518}" type="pres">
      <dgm:prSet presAssocID="{CE5A9844-6948-4346-A430-9491C7E0BC4C}" presName="childText" presStyleLbl="lnNode1" presStyleIdx="0" presStyleCnt="5" custScaleX="146182">
        <dgm:presLayoutVars>
          <dgm:chMax val="0"/>
          <dgm:chPref val="0"/>
          <dgm:bulletEnabled val="1"/>
        </dgm:presLayoutVars>
      </dgm:prSet>
      <dgm:spPr/>
      <dgm:t>
        <a:bodyPr/>
        <a:lstStyle/>
        <a:p>
          <a:endParaRPr kumimoji="1" lang="ja-JP" altLang="en-US"/>
        </a:p>
      </dgm:t>
    </dgm:pt>
    <dgm:pt modelId="{F62D4073-88EF-44DB-B5EF-EE9A482A7ECA}" type="pres">
      <dgm:prSet presAssocID="{B2FB4624-AF06-4E87-8ECF-22E44D908FD4}" presName="childComposite" presStyleCnt="0">
        <dgm:presLayoutVars>
          <dgm:chMax val="0"/>
          <dgm:chPref val="0"/>
        </dgm:presLayoutVars>
      </dgm:prSet>
      <dgm:spPr/>
    </dgm:pt>
    <dgm:pt modelId="{A59CD9B9-7658-4531-AE58-B151638D11D9}" type="pres">
      <dgm:prSet presAssocID="{B2FB4624-AF06-4E87-8ECF-22E44D908FD4}" presName="Image" presStyleLbl="node1" presStyleIdx="1" presStyleCnt="5"/>
      <dgm:spPr>
        <a:noFill/>
      </dgm:spPr>
      <dgm:t>
        <a:bodyPr/>
        <a:lstStyle/>
        <a:p>
          <a:endParaRPr kumimoji="1" lang="ja-JP" altLang="en-US"/>
        </a:p>
      </dgm:t>
    </dgm:pt>
    <dgm:pt modelId="{41040C06-A598-45FF-9EAA-39040A9A6E5E}" type="pres">
      <dgm:prSet presAssocID="{B2FB4624-AF06-4E87-8ECF-22E44D908FD4}" presName="childText" presStyleLbl="lnNode1" presStyleIdx="1" presStyleCnt="5" custScaleX="146548" custScaleY="103328" custLinFactNeighborX="394" custLinFactNeighborY="1027">
        <dgm:presLayoutVars>
          <dgm:chMax val="0"/>
          <dgm:chPref val="0"/>
          <dgm:bulletEnabled val="1"/>
        </dgm:presLayoutVars>
      </dgm:prSet>
      <dgm:spPr/>
      <dgm:t>
        <a:bodyPr/>
        <a:lstStyle/>
        <a:p>
          <a:endParaRPr kumimoji="1" lang="ja-JP" altLang="en-US"/>
        </a:p>
      </dgm:t>
    </dgm:pt>
    <dgm:pt modelId="{CDC16EA1-7114-41D3-A26E-B0BAD6176D56}" type="pres">
      <dgm:prSet presAssocID="{DCC09C2B-81DB-42D2-9444-B5FDD159B47A}" presName="childComposite" presStyleCnt="0">
        <dgm:presLayoutVars>
          <dgm:chMax val="0"/>
          <dgm:chPref val="0"/>
        </dgm:presLayoutVars>
      </dgm:prSet>
      <dgm:spPr/>
    </dgm:pt>
    <dgm:pt modelId="{F146DA13-9D24-461C-AD79-035A3134A438}" type="pres">
      <dgm:prSet presAssocID="{DCC09C2B-81DB-42D2-9444-B5FDD159B47A}" presName="Image" presStyleLbl="node1" presStyleIdx="2" presStyleCnt="5"/>
      <dgm:spPr>
        <a:noFill/>
      </dgm:spPr>
      <dgm:t>
        <a:bodyPr/>
        <a:lstStyle/>
        <a:p>
          <a:endParaRPr kumimoji="1" lang="ja-JP" altLang="en-US"/>
        </a:p>
      </dgm:t>
    </dgm:pt>
    <dgm:pt modelId="{2CA62406-6875-4FD7-950F-3255DCE1DBE4}" type="pres">
      <dgm:prSet presAssocID="{DCC09C2B-81DB-42D2-9444-B5FDD159B47A}" presName="childText" presStyleLbl="lnNode1" presStyleIdx="2" presStyleCnt="5" custScaleX="110000" custLinFactNeighborX="-2014" custLinFactNeighborY="662">
        <dgm:presLayoutVars>
          <dgm:chMax val="0"/>
          <dgm:chPref val="0"/>
          <dgm:bulletEnabled val="1"/>
        </dgm:presLayoutVars>
      </dgm:prSet>
      <dgm:spPr/>
      <dgm:t>
        <a:bodyPr/>
        <a:lstStyle/>
        <a:p>
          <a:endParaRPr kumimoji="1" lang="ja-JP" altLang="en-US"/>
        </a:p>
      </dgm:t>
    </dgm:pt>
    <dgm:pt modelId="{3DEC484F-9AFE-4F77-9746-C15A03FAE190}" type="pres">
      <dgm:prSet presAssocID="{A82020F7-B12E-429C-8F00-18742CFD111B}" presName="childComposite" presStyleCnt="0">
        <dgm:presLayoutVars>
          <dgm:chMax val="0"/>
          <dgm:chPref val="0"/>
        </dgm:presLayoutVars>
      </dgm:prSet>
      <dgm:spPr/>
    </dgm:pt>
    <dgm:pt modelId="{47059207-B3DF-42F0-9F2A-080E2F07ACF3}" type="pres">
      <dgm:prSet presAssocID="{A82020F7-B12E-429C-8F00-18742CFD111B}" presName="Image" presStyleLbl="node1" presStyleIdx="3" presStyleCnt="5"/>
      <dgm:spPr>
        <a:noFill/>
      </dgm:spPr>
      <dgm:t>
        <a:bodyPr/>
        <a:lstStyle/>
        <a:p>
          <a:endParaRPr kumimoji="1" lang="ja-JP" altLang="en-US"/>
        </a:p>
      </dgm:t>
    </dgm:pt>
    <dgm:pt modelId="{CF0EEF25-9253-4A03-9E0D-2BC186CB2855}" type="pres">
      <dgm:prSet presAssocID="{A82020F7-B12E-429C-8F00-18742CFD111B}" presName="childText" presStyleLbl="lnNode1" presStyleIdx="3" presStyleCnt="5" custScaleX="110670" custLinFactNeighborX="-2013" custLinFactNeighborY="-2155">
        <dgm:presLayoutVars>
          <dgm:chMax val="0"/>
          <dgm:chPref val="0"/>
          <dgm:bulletEnabled val="1"/>
        </dgm:presLayoutVars>
      </dgm:prSet>
      <dgm:spPr/>
      <dgm:t>
        <a:bodyPr/>
        <a:lstStyle/>
        <a:p>
          <a:endParaRPr kumimoji="1" lang="ja-JP" altLang="en-US"/>
        </a:p>
      </dgm:t>
    </dgm:pt>
    <dgm:pt modelId="{4AE01DA2-650B-432A-A0DF-983DAB355913}" type="pres">
      <dgm:prSet presAssocID="{54FB1D36-4DBF-4E1D-A092-B25DD5EFE845}" presName="childComposite" presStyleCnt="0">
        <dgm:presLayoutVars>
          <dgm:chMax val="0"/>
          <dgm:chPref val="0"/>
        </dgm:presLayoutVars>
      </dgm:prSet>
      <dgm:spPr/>
    </dgm:pt>
    <dgm:pt modelId="{9A46C935-9D01-4469-BCBD-8005D2CEF3BF}" type="pres">
      <dgm:prSet presAssocID="{54FB1D36-4DBF-4E1D-A092-B25DD5EFE845}" presName="Image" presStyleLbl="node1" presStyleIdx="4" presStyleCnt="5"/>
      <dgm:spPr>
        <a:noFill/>
      </dgm:spPr>
      <dgm:t>
        <a:bodyPr/>
        <a:lstStyle/>
        <a:p>
          <a:endParaRPr kumimoji="1" lang="ja-JP" altLang="en-US"/>
        </a:p>
      </dgm:t>
    </dgm:pt>
    <dgm:pt modelId="{1A96C4B6-A37C-4B5B-A415-23A6BAEA3A03}" type="pres">
      <dgm:prSet presAssocID="{54FB1D36-4DBF-4E1D-A092-B25DD5EFE845}" presName="childText" presStyleLbl="lnNode1" presStyleIdx="4" presStyleCnt="5" custScaleX="114045">
        <dgm:presLayoutVars>
          <dgm:chMax val="0"/>
          <dgm:chPref val="0"/>
          <dgm:bulletEnabled val="1"/>
        </dgm:presLayoutVars>
      </dgm:prSet>
      <dgm:spPr/>
      <dgm:t>
        <a:bodyPr/>
        <a:lstStyle/>
        <a:p>
          <a:endParaRPr kumimoji="1" lang="ja-JP" altLang="en-US"/>
        </a:p>
      </dgm:t>
    </dgm:pt>
  </dgm:ptLst>
  <dgm:cxnLst>
    <dgm:cxn modelId="{B58670CC-CBB2-4971-8C75-C95BC0A2E688}" srcId="{5AA4471A-9C57-488E-9BC8-09C4AAC337BE}" destId="{54FB1D36-4DBF-4E1D-A092-B25DD5EFE845}" srcOrd="4" destOrd="0" parTransId="{166845A8-3599-4248-8D1F-05B8E0AB0BAD}" sibTransId="{F352256D-AF1B-436B-B2F4-1698F4847C23}"/>
    <dgm:cxn modelId="{57314A48-6FC5-4C96-B66B-3B31C5BEE956}" srcId="{7691439B-9819-43FC-A129-306AF6E96796}" destId="{5AA4471A-9C57-488E-9BC8-09C4AAC337BE}" srcOrd="0" destOrd="0" parTransId="{21B56B36-A32E-4899-B1E8-29CA372F09F5}" sibTransId="{B1670538-B5BB-47C9-A6F5-74107C938364}"/>
    <dgm:cxn modelId="{13A8EA14-0D27-4BAB-AB34-A228AE3ECA03}" srcId="{5AA4471A-9C57-488E-9BC8-09C4AAC337BE}" destId="{CE5A9844-6948-4346-A430-9491C7E0BC4C}" srcOrd="0" destOrd="0" parTransId="{8F370294-79AB-492B-B9B4-312528E02A31}" sibTransId="{19B92C57-14F9-4A4D-A71C-E45350B4967A}"/>
    <dgm:cxn modelId="{69F1E6DB-D4B5-4627-90C2-EB21091B06DE}" type="presOf" srcId="{A82020F7-B12E-429C-8F00-18742CFD111B}" destId="{CF0EEF25-9253-4A03-9E0D-2BC186CB2855}" srcOrd="0" destOrd="0" presId="urn:microsoft.com/office/officeart/2008/layout/PictureAccentList"/>
    <dgm:cxn modelId="{C4E56510-1FAE-4962-806C-32537900AF73}" type="presOf" srcId="{DCC09C2B-81DB-42D2-9444-B5FDD159B47A}" destId="{2CA62406-6875-4FD7-950F-3255DCE1DBE4}" srcOrd="0" destOrd="0" presId="urn:microsoft.com/office/officeart/2008/layout/PictureAccentList"/>
    <dgm:cxn modelId="{BCA94FAD-6B58-48C8-B26A-42E7D5D756F5}" srcId="{5AA4471A-9C57-488E-9BC8-09C4AAC337BE}" destId="{A82020F7-B12E-429C-8F00-18742CFD111B}" srcOrd="3" destOrd="0" parTransId="{E3534317-7543-408D-8623-B6A47AE8B40A}" sibTransId="{121DD7D5-9A45-48BA-B971-F1E2DAF218B0}"/>
    <dgm:cxn modelId="{A2FE9701-00C5-4D52-BF96-5177318CBF92}" type="presOf" srcId="{CE5A9844-6948-4346-A430-9491C7E0BC4C}" destId="{C21B7734-588C-4636-99A9-4258D3E0B518}" srcOrd="0" destOrd="0" presId="urn:microsoft.com/office/officeart/2008/layout/PictureAccentList"/>
    <dgm:cxn modelId="{1FC09807-A09E-402D-9E1F-E8CEF3CFC765}" type="presOf" srcId="{54FB1D36-4DBF-4E1D-A092-B25DD5EFE845}" destId="{1A96C4B6-A37C-4B5B-A415-23A6BAEA3A03}" srcOrd="0" destOrd="0" presId="urn:microsoft.com/office/officeart/2008/layout/PictureAccentList"/>
    <dgm:cxn modelId="{B43300B9-D2BA-4975-9886-5D0EB2E128EE}" type="presOf" srcId="{7691439B-9819-43FC-A129-306AF6E96796}" destId="{C8893A1F-C7C6-46DF-A546-476136C4FE91}" srcOrd="0" destOrd="0" presId="urn:microsoft.com/office/officeart/2008/layout/PictureAccentList"/>
    <dgm:cxn modelId="{DC36E2ED-F160-4830-B9BC-315F680F8458}" srcId="{5AA4471A-9C57-488E-9BC8-09C4AAC337BE}" destId="{B2FB4624-AF06-4E87-8ECF-22E44D908FD4}" srcOrd="1" destOrd="0" parTransId="{0A54B10C-85B0-4EDB-9CE7-27DA1BFFFF9E}" sibTransId="{21C8DA4A-0393-437A-A9A1-402EFCA7785F}"/>
    <dgm:cxn modelId="{36A36B18-1E5D-4438-908C-438E36F20F3C}" type="presOf" srcId="{5AA4471A-9C57-488E-9BC8-09C4AAC337BE}" destId="{7D5FFFDF-80B3-4C07-8FED-BC6C602E623A}" srcOrd="0" destOrd="0" presId="urn:microsoft.com/office/officeart/2008/layout/PictureAccentList"/>
    <dgm:cxn modelId="{E5CEB236-B6CD-424C-B40A-84E9F8724868}" type="presOf" srcId="{B2FB4624-AF06-4E87-8ECF-22E44D908FD4}" destId="{41040C06-A598-45FF-9EAA-39040A9A6E5E}" srcOrd="0" destOrd="0" presId="urn:microsoft.com/office/officeart/2008/layout/PictureAccentList"/>
    <dgm:cxn modelId="{89C9ADEE-36B6-4379-920C-C99162CE4A3F}" srcId="{5AA4471A-9C57-488E-9BC8-09C4AAC337BE}" destId="{DCC09C2B-81DB-42D2-9444-B5FDD159B47A}" srcOrd="2" destOrd="0" parTransId="{10164717-3236-4EA1-BDE4-A2DC4E0627E7}" sibTransId="{CCF1BE07-45C5-422F-BD2D-5B42D2E8F926}"/>
    <dgm:cxn modelId="{777A5EBB-EC48-4D4D-BAB2-799C1594C555}" type="presParOf" srcId="{C8893A1F-C7C6-46DF-A546-476136C4FE91}" destId="{32471390-23E6-4D80-B5AF-FEE7743F21E7}" srcOrd="0" destOrd="0" presId="urn:microsoft.com/office/officeart/2008/layout/PictureAccentList"/>
    <dgm:cxn modelId="{2A471F8A-9C18-402F-84B2-C03093391A3A}" type="presParOf" srcId="{32471390-23E6-4D80-B5AF-FEE7743F21E7}" destId="{264DD228-DF7D-482E-8CC5-E56926B51A65}" srcOrd="0" destOrd="0" presId="urn:microsoft.com/office/officeart/2008/layout/PictureAccentList"/>
    <dgm:cxn modelId="{A482954F-6F48-45BE-A6A3-BE783A12EC7A}" type="presParOf" srcId="{264DD228-DF7D-482E-8CC5-E56926B51A65}" destId="{7D5FFFDF-80B3-4C07-8FED-BC6C602E623A}" srcOrd="0" destOrd="0" presId="urn:microsoft.com/office/officeart/2008/layout/PictureAccentList"/>
    <dgm:cxn modelId="{22B4B693-B5D1-4CFF-A93E-DC7E02C29EEB}" type="presParOf" srcId="{32471390-23E6-4D80-B5AF-FEE7743F21E7}" destId="{953FDA89-F154-4E4A-94E2-A1E01FE6482F}" srcOrd="1" destOrd="0" presId="urn:microsoft.com/office/officeart/2008/layout/PictureAccentList"/>
    <dgm:cxn modelId="{BD775EDF-BDB1-4C61-A28B-5DF8EA76C5B8}" type="presParOf" srcId="{953FDA89-F154-4E4A-94E2-A1E01FE6482F}" destId="{44862F9C-FE36-49FB-9F99-B2C7AC97ED74}" srcOrd="0" destOrd="0" presId="urn:microsoft.com/office/officeart/2008/layout/PictureAccentList"/>
    <dgm:cxn modelId="{4DA6FD77-1264-4C97-8584-D6F426C21A87}" type="presParOf" srcId="{44862F9C-FE36-49FB-9F99-B2C7AC97ED74}" destId="{E8200539-EA13-4A77-977F-F909619FB580}" srcOrd="0" destOrd="0" presId="urn:microsoft.com/office/officeart/2008/layout/PictureAccentList"/>
    <dgm:cxn modelId="{4ECC9535-0A04-4171-9E9A-5B24CEF0B30B}" type="presParOf" srcId="{44862F9C-FE36-49FB-9F99-B2C7AC97ED74}" destId="{C21B7734-588C-4636-99A9-4258D3E0B518}" srcOrd="1" destOrd="0" presId="urn:microsoft.com/office/officeart/2008/layout/PictureAccentList"/>
    <dgm:cxn modelId="{210BB3FC-968F-4CB1-BA56-B862CC6522BE}" type="presParOf" srcId="{953FDA89-F154-4E4A-94E2-A1E01FE6482F}" destId="{F62D4073-88EF-44DB-B5EF-EE9A482A7ECA}" srcOrd="1" destOrd="0" presId="urn:microsoft.com/office/officeart/2008/layout/PictureAccentList"/>
    <dgm:cxn modelId="{224D8D4E-5512-4732-B474-F8A587CDE594}" type="presParOf" srcId="{F62D4073-88EF-44DB-B5EF-EE9A482A7ECA}" destId="{A59CD9B9-7658-4531-AE58-B151638D11D9}" srcOrd="0" destOrd="0" presId="urn:microsoft.com/office/officeart/2008/layout/PictureAccentList"/>
    <dgm:cxn modelId="{544C400C-EBC3-47C3-9A4B-C42236F961E8}" type="presParOf" srcId="{F62D4073-88EF-44DB-B5EF-EE9A482A7ECA}" destId="{41040C06-A598-45FF-9EAA-39040A9A6E5E}" srcOrd="1" destOrd="0" presId="urn:microsoft.com/office/officeart/2008/layout/PictureAccentList"/>
    <dgm:cxn modelId="{0DDAD9AB-09D4-430A-A904-2F16A912261F}" type="presParOf" srcId="{953FDA89-F154-4E4A-94E2-A1E01FE6482F}" destId="{CDC16EA1-7114-41D3-A26E-B0BAD6176D56}" srcOrd="2" destOrd="0" presId="urn:microsoft.com/office/officeart/2008/layout/PictureAccentList"/>
    <dgm:cxn modelId="{6D25E02A-73B5-47FA-BE8D-9D7DFD9F7431}" type="presParOf" srcId="{CDC16EA1-7114-41D3-A26E-B0BAD6176D56}" destId="{F146DA13-9D24-461C-AD79-035A3134A438}" srcOrd="0" destOrd="0" presId="urn:microsoft.com/office/officeart/2008/layout/PictureAccentList"/>
    <dgm:cxn modelId="{9C46E9E3-0742-4838-B809-1F6E16FE9EC0}" type="presParOf" srcId="{CDC16EA1-7114-41D3-A26E-B0BAD6176D56}" destId="{2CA62406-6875-4FD7-950F-3255DCE1DBE4}" srcOrd="1" destOrd="0" presId="urn:microsoft.com/office/officeart/2008/layout/PictureAccentList"/>
    <dgm:cxn modelId="{B2B12B41-ADE3-466C-87A2-AA0B946A7270}" type="presParOf" srcId="{953FDA89-F154-4E4A-94E2-A1E01FE6482F}" destId="{3DEC484F-9AFE-4F77-9746-C15A03FAE190}" srcOrd="3" destOrd="0" presId="urn:microsoft.com/office/officeart/2008/layout/PictureAccentList"/>
    <dgm:cxn modelId="{537BD44E-8187-4C9E-97E2-39C93C87550E}" type="presParOf" srcId="{3DEC484F-9AFE-4F77-9746-C15A03FAE190}" destId="{47059207-B3DF-42F0-9F2A-080E2F07ACF3}" srcOrd="0" destOrd="0" presId="urn:microsoft.com/office/officeart/2008/layout/PictureAccentList"/>
    <dgm:cxn modelId="{F49AE21E-DF1A-4307-937C-7D40B0DFF3C0}" type="presParOf" srcId="{3DEC484F-9AFE-4F77-9746-C15A03FAE190}" destId="{CF0EEF25-9253-4A03-9E0D-2BC186CB2855}" srcOrd="1" destOrd="0" presId="urn:microsoft.com/office/officeart/2008/layout/PictureAccentList"/>
    <dgm:cxn modelId="{FDDC42AB-9515-4EA8-8079-D0B571F51ACE}" type="presParOf" srcId="{953FDA89-F154-4E4A-94E2-A1E01FE6482F}" destId="{4AE01DA2-650B-432A-A0DF-983DAB355913}" srcOrd="4" destOrd="0" presId="urn:microsoft.com/office/officeart/2008/layout/PictureAccentList"/>
    <dgm:cxn modelId="{BF9FF828-9BC3-4E51-A403-97E45AA0FA0F}" type="presParOf" srcId="{4AE01DA2-650B-432A-A0DF-983DAB355913}" destId="{9A46C935-9D01-4469-BCBD-8005D2CEF3BF}" srcOrd="0" destOrd="0" presId="urn:microsoft.com/office/officeart/2008/layout/PictureAccentList"/>
    <dgm:cxn modelId="{E91F9B10-99F4-446D-935C-216834C66538}" type="presParOf" srcId="{4AE01DA2-650B-432A-A0DF-983DAB355913}" destId="{1A96C4B6-A37C-4B5B-A415-23A6BAEA3A03}"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36640A-2461-40AF-AFF3-9673CBAA9161}" type="datetimeFigureOut">
              <a:rPr kumimoji="1" lang="ja-JP" altLang="en-US" smtClean="0"/>
              <a:t>2016/10/21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BFBB36-99F7-493C-A41C-09098AA1FB81}" type="slidenum">
              <a:rPr kumimoji="1" lang="ja-JP" altLang="en-US" smtClean="0"/>
              <a:t>‹#›</a:t>
            </a:fld>
            <a:endParaRPr kumimoji="1" lang="ja-JP" altLang="en-US"/>
          </a:p>
        </p:txBody>
      </p:sp>
    </p:spTree>
    <p:extLst>
      <p:ext uri="{BB962C8B-B14F-4D97-AF65-F5344CB8AC3E}">
        <p14:creationId xmlns:p14="http://schemas.microsoft.com/office/powerpoint/2010/main" val="9862286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a:t>
            </a:fld>
            <a:endParaRPr kumimoji="1" lang="ja-JP" altLang="en-US"/>
          </a:p>
        </p:txBody>
      </p:sp>
    </p:spTree>
    <p:extLst>
      <p:ext uri="{BB962C8B-B14F-4D97-AF65-F5344CB8AC3E}">
        <p14:creationId xmlns:p14="http://schemas.microsoft.com/office/powerpoint/2010/main" val="1595035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10</a:t>
            </a:fld>
            <a:endParaRPr kumimoji="1" lang="ja-JP" altLang="en-US"/>
          </a:p>
        </p:txBody>
      </p:sp>
    </p:spTree>
    <p:extLst>
      <p:ext uri="{BB962C8B-B14F-4D97-AF65-F5344CB8AC3E}">
        <p14:creationId xmlns:p14="http://schemas.microsoft.com/office/powerpoint/2010/main" val="1507749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11</a:t>
            </a:fld>
            <a:endParaRPr kumimoji="1" lang="ja-JP" altLang="en-US"/>
          </a:p>
        </p:txBody>
      </p:sp>
    </p:spTree>
    <p:extLst>
      <p:ext uri="{BB962C8B-B14F-4D97-AF65-F5344CB8AC3E}">
        <p14:creationId xmlns:p14="http://schemas.microsoft.com/office/powerpoint/2010/main" val="2694241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12</a:t>
            </a:fld>
            <a:endParaRPr kumimoji="1" lang="ja-JP" altLang="en-US"/>
          </a:p>
        </p:txBody>
      </p:sp>
    </p:spTree>
    <p:extLst>
      <p:ext uri="{BB962C8B-B14F-4D97-AF65-F5344CB8AC3E}">
        <p14:creationId xmlns:p14="http://schemas.microsoft.com/office/powerpoint/2010/main" val="2675292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13</a:t>
            </a:fld>
            <a:endParaRPr kumimoji="1" lang="ja-JP" altLang="en-US"/>
          </a:p>
        </p:txBody>
      </p:sp>
    </p:spTree>
    <p:extLst>
      <p:ext uri="{BB962C8B-B14F-4D97-AF65-F5344CB8AC3E}">
        <p14:creationId xmlns:p14="http://schemas.microsoft.com/office/powerpoint/2010/main" val="818151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14</a:t>
            </a:fld>
            <a:endParaRPr kumimoji="1" lang="ja-JP" altLang="en-US"/>
          </a:p>
        </p:txBody>
      </p:sp>
    </p:spTree>
    <p:extLst>
      <p:ext uri="{BB962C8B-B14F-4D97-AF65-F5344CB8AC3E}">
        <p14:creationId xmlns:p14="http://schemas.microsoft.com/office/powerpoint/2010/main" val="1344268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15</a:t>
            </a:fld>
            <a:endParaRPr kumimoji="1" lang="ja-JP" altLang="en-US"/>
          </a:p>
        </p:txBody>
      </p:sp>
    </p:spTree>
    <p:extLst>
      <p:ext uri="{BB962C8B-B14F-4D97-AF65-F5344CB8AC3E}">
        <p14:creationId xmlns:p14="http://schemas.microsoft.com/office/powerpoint/2010/main" val="21836335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16</a:t>
            </a:fld>
            <a:endParaRPr kumimoji="1" lang="ja-JP" altLang="en-US"/>
          </a:p>
        </p:txBody>
      </p:sp>
    </p:spTree>
    <p:extLst>
      <p:ext uri="{BB962C8B-B14F-4D97-AF65-F5344CB8AC3E}">
        <p14:creationId xmlns:p14="http://schemas.microsoft.com/office/powerpoint/2010/main" val="29117333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17</a:t>
            </a:fld>
            <a:endParaRPr kumimoji="1" lang="ja-JP" altLang="en-US"/>
          </a:p>
        </p:txBody>
      </p:sp>
    </p:spTree>
    <p:extLst>
      <p:ext uri="{BB962C8B-B14F-4D97-AF65-F5344CB8AC3E}">
        <p14:creationId xmlns:p14="http://schemas.microsoft.com/office/powerpoint/2010/main" val="230841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18</a:t>
            </a:fld>
            <a:endParaRPr kumimoji="1" lang="ja-JP" altLang="en-US"/>
          </a:p>
        </p:txBody>
      </p:sp>
    </p:spTree>
    <p:extLst>
      <p:ext uri="{BB962C8B-B14F-4D97-AF65-F5344CB8AC3E}">
        <p14:creationId xmlns:p14="http://schemas.microsoft.com/office/powerpoint/2010/main" val="3897127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19</a:t>
            </a:fld>
            <a:endParaRPr kumimoji="1" lang="ja-JP" altLang="en-US"/>
          </a:p>
        </p:txBody>
      </p:sp>
    </p:spTree>
    <p:extLst>
      <p:ext uri="{BB962C8B-B14F-4D97-AF65-F5344CB8AC3E}">
        <p14:creationId xmlns:p14="http://schemas.microsoft.com/office/powerpoint/2010/main" val="3526511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a:t>
            </a:fld>
            <a:endParaRPr kumimoji="1" lang="ja-JP" altLang="en-US"/>
          </a:p>
        </p:txBody>
      </p:sp>
    </p:spTree>
    <p:extLst>
      <p:ext uri="{BB962C8B-B14F-4D97-AF65-F5344CB8AC3E}">
        <p14:creationId xmlns:p14="http://schemas.microsoft.com/office/powerpoint/2010/main" val="538206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20</a:t>
            </a:fld>
            <a:endParaRPr kumimoji="1" lang="ja-JP" altLang="en-US"/>
          </a:p>
        </p:txBody>
      </p:sp>
    </p:spTree>
    <p:extLst>
      <p:ext uri="{BB962C8B-B14F-4D97-AF65-F5344CB8AC3E}">
        <p14:creationId xmlns:p14="http://schemas.microsoft.com/office/powerpoint/2010/main" val="36861811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21</a:t>
            </a:fld>
            <a:endParaRPr kumimoji="1" lang="ja-JP" altLang="en-US"/>
          </a:p>
        </p:txBody>
      </p:sp>
    </p:spTree>
    <p:extLst>
      <p:ext uri="{BB962C8B-B14F-4D97-AF65-F5344CB8AC3E}">
        <p14:creationId xmlns:p14="http://schemas.microsoft.com/office/powerpoint/2010/main" val="3182129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22</a:t>
            </a:fld>
            <a:endParaRPr kumimoji="1" lang="ja-JP" altLang="en-US"/>
          </a:p>
        </p:txBody>
      </p:sp>
    </p:spTree>
    <p:extLst>
      <p:ext uri="{BB962C8B-B14F-4D97-AF65-F5344CB8AC3E}">
        <p14:creationId xmlns:p14="http://schemas.microsoft.com/office/powerpoint/2010/main" val="19115218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23</a:t>
            </a:fld>
            <a:endParaRPr kumimoji="1" lang="ja-JP" altLang="en-US"/>
          </a:p>
        </p:txBody>
      </p:sp>
    </p:spTree>
    <p:extLst>
      <p:ext uri="{BB962C8B-B14F-4D97-AF65-F5344CB8AC3E}">
        <p14:creationId xmlns:p14="http://schemas.microsoft.com/office/powerpoint/2010/main" val="1264308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24</a:t>
            </a:fld>
            <a:endParaRPr kumimoji="1" lang="ja-JP" altLang="en-US"/>
          </a:p>
        </p:txBody>
      </p:sp>
    </p:spTree>
    <p:extLst>
      <p:ext uri="{BB962C8B-B14F-4D97-AF65-F5344CB8AC3E}">
        <p14:creationId xmlns:p14="http://schemas.microsoft.com/office/powerpoint/2010/main" val="5096912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25</a:t>
            </a:fld>
            <a:endParaRPr kumimoji="1" lang="ja-JP" altLang="en-US"/>
          </a:p>
        </p:txBody>
      </p:sp>
    </p:spTree>
    <p:extLst>
      <p:ext uri="{BB962C8B-B14F-4D97-AF65-F5344CB8AC3E}">
        <p14:creationId xmlns:p14="http://schemas.microsoft.com/office/powerpoint/2010/main" val="36382668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26</a:t>
            </a:fld>
            <a:endParaRPr kumimoji="1" lang="ja-JP" altLang="en-US"/>
          </a:p>
        </p:txBody>
      </p:sp>
    </p:spTree>
    <p:extLst>
      <p:ext uri="{BB962C8B-B14F-4D97-AF65-F5344CB8AC3E}">
        <p14:creationId xmlns:p14="http://schemas.microsoft.com/office/powerpoint/2010/main" val="20390217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27</a:t>
            </a:fld>
            <a:endParaRPr kumimoji="1" lang="ja-JP" altLang="en-US"/>
          </a:p>
        </p:txBody>
      </p:sp>
    </p:spTree>
    <p:extLst>
      <p:ext uri="{BB962C8B-B14F-4D97-AF65-F5344CB8AC3E}">
        <p14:creationId xmlns:p14="http://schemas.microsoft.com/office/powerpoint/2010/main" val="18553236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28</a:t>
            </a:fld>
            <a:endParaRPr kumimoji="1" lang="ja-JP" altLang="en-US"/>
          </a:p>
        </p:txBody>
      </p:sp>
    </p:spTree>
    <p:extLst>
      <p:ext uri="{BB962C8B-B14F-4D97-AF65-F5344CB8AC3E}">
        <p14:creationId xmlns:p14="http://schemas.microsoft.com/office/powerpoint/2010/main" val="39816826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29</a:t>
            </a:fld>
            <a:endParaRPr kumimoji="1" lang="ja-JP" altLang="en-US"/>
          </a:p>
        </p:txBody>
      </p:sp>
    </p:spTree>
    <p:extLst>
      <p:ext uri="{BB962C8B-B14F-4D97-AF65-F5344CB8AC3E}">
        <p14:creationId xmlns:p14="http://schemas.microsoft.com/office/powerpoint/2010/main" val="3693350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a:t>
            </a:fld>
            <a:endParaRPr kumimoji="1" lang="ja-JP" altLang="en-US"/>
          </a:p>
        </p:txBody>
      </p:sp>
    </p:spTree>
    <p:extLst>
      <p:ext uri="{BB962C8B-B14F-4D97-AF65-F5344CB8AC3E}">
        <p14:creationId xmlns:p14="http://schemas.microsoft.com/office/powerpoint/2010/main" val="21207805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30</a:t>
            </a:fld>
            <a:endParaRPr kumimoji="1" lang="ja-JP" altLang="en-US"/>
          </a:p>
        </p:txBody>
      </p:sp>
    </p:spTree>
    <p:extLst>
      <p:ext uri="{BB962C8B-B14F-4D97-AF65-F5344CB8AC3E}">
        <p14:creationId xmlns:p14="http://schemas.microsoft.com/office/powerpoint/2010/main" val="5296105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31</a:t>
            </a:fld>
            <a:endParaRPr kumimoji="1" lang="ja-JP" altLang="en-US"/>
          </a:p>
        </p:txBody>
      </p:sp>
    </p:spTree>
    <p:extLst>
      <p:ext uri="{BB962C8B-B14F-4D97-AF65-F5344CB8AC3E}">
        <p14:creationId xmlns:p14="http://schemas.microsoft.com/office/powerpoint/2010/main" val="19070595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32</a:t>
            </a:fld>
            <a:endParaRPr kumimoji="1" lang="ja-JP" altLang="en-US"/>
          </a:p>
        </p:txBody>
      </p:sp>
    </p:spTree>
    <p:extLst>
      <p:ext uri="{BB962C8B-B14F-4D97-AF65-F5344CB8AC3E}">
        <p14:creationId xmlns:p14="http://schemas.microsoft.com/office/powerpoint/2010/main" val="6180710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33</a:t>
            </a:fld>
            <a:endParaRPr kumimoji="1" lang="ja-JP" altLang="en-US"/>
          </a:p>
        </p:txBody>
      </p:sp>
    </p:spTree>
    <p:extLst>
      <p:ext uri="{BB962C8B-B14F-4D97-AF65-F5344CB8AC3E}">
        <p14:creationId xmlns:p14="http://schemas.microsoft.com/office/powerpoint/2010/main" val="23681985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34</a:t>
            </a:fld>
            <a:endParaRPr kumimoji="1" lang="ja-JP" altLang="en-US"/>
          </a:p>
        </p:txBody>
      </p:sp>
    </p:spTree>
    <p:extLst>
      <p:ext uri="{BB962C8B-B14F-4D97-AF65-F5344CB8AC3E}">
        <p14:creationId xmlns:p14="http://schemas.microsoft.com/office/powerpoint/2010/main" val="28497652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35</a:t>
            </a:fld>
            <a:endParaRPr kumimoji="1" lang="ja-JP" altLang="en-US"/>
          </a:p>
        </p:txBody>
      </p:sp>
    </p:spTree>
    <p:extLst>
      <p:ext uri="{BB962C8B-B14F-4D97-AF65-F5344CB8AC3E}">
        <p14:creationId xmlns:p14="http://schemas.microsoft.com/office/powerpoint/2010/main" val="8168797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36</a:t>
            </a:fld>
            <a:endParaRPr kumimoji="1" lang="ja-JP" altLang="en-US"/>
          </a:p>
        </p:txBody>
      </p:sp>
    </p:spTree>
    <p:extLst>
      <p:ext uri="{BB962C8B-B14F-4D97-AF65-F5344CB8AC3E}">
        <p14:creationId xmlns:p14="http://schemas.microsoft.com/office/powerpoint/2010/main" val="36840478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37</a:t>
            </a:fld>
            <a:endParaRPr kumimoji="1" lang="ja-JP" altLang="en-US"/>
          </a:p>
        </p:txBody>
      </p:sp>
    </p:spTree>
    <p:extLst>
      <p:ext uri="{BB962C8B-B14F-4D97-AF65-F5344CB8AC3E}">
        <p14:creationId xmlns:p14="http://schemas.microsoft.com/office/powerpoint/2010/main" val="4319207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38</a:t>
            </a:fld>
            <a:endParaRPr kumimoji="1" lang="ja-JP" altLang="en-US"/>
          </a:p>
        </p:txBody>
      </p:sp>
    </p:spTree>
    <p:extLst>
      <p:ext uri="{BB962C8B-B14F-4D97-AF65-F5344CB8AC3E}">
        <p14:creationId xmlns:p14="http://schemas.microsoft.com/office/powerpoint/2010/main" val="32374522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39</a:t>
            </a:fld>
            <a:endParaRPr kumimoji="1" lang="ja-JP" altLang="en-US"/>
          </a:p>
        </p:txBody>
      </p:sp>
    </p:spTree>
    <p:extLst>
      <p:ext uri="{BB962C8B-B14F-4D97-AF65-F5344CB8AC3E}">
        <p14:creationId xmlns:p14="http://schemas.microsoft.com/office/powerpoint/2010/main" val="1608360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a:t>
            </a:fld>
            <a:endParaRPr kumimoji="1" lang="ja-JP" altLang="en-US"/>
          </a:p>
        </p:txBody>
      </p:sp>
    </p:spTree>
    <p:extLst>
      <p:ext uri="{BB962C8B-B14F-4D97-AF65-F5344CB8AC3E}">
        <p14:creationId xmlns:p14="http://schemas.microsoft.com/office/powerpoint/2010/main" val="92179660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40</a:t>
            </a:fld>
            <a:endParaRPr kumimoji="1" lang="ja-JP" altLang="en-US"/>
          </a:p>
        </p:txBody>
      </p:sp>
    </p:spTree>
    <p:extLst>
      <p:ext uri="{BB962C8B-B14F-4D97-AF65-F5344CB8AC3E}">
        <p14:creationId xmlns:p14="http://schemas.microsoft.com/office/powerpoint/2010/main" val="23517522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41</a:t>
            </a:fld>
            <a:endParaRPr kumimoji="1" lang="ja-JP" altLang="en-US"/>
          </a:p>
        </p:txBody>
      </p:sp>
    </p:spTree>
    <p:extLst>
      <p:ext uri="{BB962C8B-B14F-4D97-AF65-F5344CB8AC3E}">
        <p14:creationId xmlns:p14="http://schemas.microsoft.com/office/powerpoint/2010/main" val="13448106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42</a:t>
            </a:fld>
            <a:endParaRPr kumimoji="1" lang="ja-JP" altLang="en-US"/>
          </a:p>
        </p:txBody>
      </p:sp>
    </p:spTree>
    <p:extLst>
      <p:ext uri="{BB962C8B-B14F-4D97-AF65-F5344CB8AC3E}">
        <p14:creationId xmlns:p14="http://schemas.microsoft.com/office/powerpoint/2010/main" val="32087813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43</a:t>
            </a:fld>
            <a:endParaRPr kumimoji="1" lang="ja-JP" altLang="en-US"/>
          </a:p>
        </p:txBody>
      </p:sp>
    </p:spTree>
    <p:extLst>
      <p:ext uri="{BB962C8B-B14F-4D97-AF65-F5344CB8AC3E}">
        <p14:creationId xmlns:p14="http://schemas.microsoft.com/office/powerpoint/2010/main" val="23964103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44</a:t>
            </a:fld>
            <a:endParaRPr kumimoji="1" lang="ja-JP" altLang="en-US"/>
          </a:p>
        </p:txBody>
      </p:sp>
    </p:spTree>
    <p:extLst>
      <p:ext uri="{BB962C8B-B14F-4D97-AF65-F5344CB8AC3E}">
        <p14:creationId xmlns:p14="http://schemas.microsoft.com/office/powerpoint/2010/main" val="15636837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45</a:t>
            </a:fld>
            <a:endParaRPr kumimoji="1" lang="ja-JP" altLang="en-US"/>
          </a:p>
        </p:txBody>
      </p:sp>
    </p:spTree>
    <p:extLst>
      <p:ext uri="{BB962C8B-B14F-4D97-AF65-F5344CB8AC3E}">
        <p14:creationId xmlns:p14="http://schemas.microsoft.com/office/powerpoint/2010/main" val="25020081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46</a:t>
            </a:fld>
            <a:endParaRPr kumimoji="1" lang="ja-JP" altLang="en-US"/>
          </a:p>
        </p:txBody>
      </p:sp>
    </p:spTree>
    <p:extLst>
      <p:ext uri="{BB962C8B-B14F-4D97-AF65-F5344CB8AC3E}">
        <p14:creationId xmlns:p14="http://schemas.microsoft.com/office/powerpoint/2010/main" val="14482763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47</a:t>
            </a:fld>
            <a:endParaRPr kumimoji="1" lang="ja-JP" altLang="en-US"/>
          </a:p>
        </p:txBody>
      </p:sp>
    </p:spTree>
    <p:extLst>
      <p:ext uri="{BB962C8B-B14F-4D97-AF65-F5344CB8AC3E}">
        <p14:creationId xmlns:p14="http://schemas.microsoft.com/office/powerpoint/2010/main" val="18733877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48</a:t>
            </a:fld>
            <a:endParaRPr kumimoji="1" lang="ja-JP" altLang="en-US"/>
          </a:p>
        </p:txBody>
      </p:sp>
    </p:spTree>
    <p:extLst>
      <p:ext uri="{BB962C8B-B14F-4D97-AF65-F5344CB8AC3E}">
        <p14:creationId xmlns:p14="http://schemas.microsoft.com/office/powerpoint/2010/main" val="3362870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5</a:t>
            </a:fld>
            <a:endParaRPr kumimoji="1" lang="ja-JP" altLang="en-US"/>
          </a:p>
        </p:txBody>
      </p:sp>
    </p:spTree>
    <p:extLst>
      <p:ext uri="{BB962C8B-B14F-4D97-AF65-F5344CB8AC3E}">
        <p14:creationId xmlns:p14="http://schemas.microsoft.com/office/powerpoint/2010/main" val="899554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6</a:t>
            </a:fld>
            <a:endParaRPr kumimoji="1" lang="ja-JP" altLang="en-US"/>
          </a:p>
        </p:txBody>
      </p:sp>
    </p:spTree>
    <p:extLst>
      <p:ext uri="{BB962C8B-B14F-4D97-AF65-F5344CB8AC3E}">
        <p14:creationId xmlns:p14="http://schemas.microsoft.com/office/powerpoint/2010/main" val="1793001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7</a:t>
            </a:fld>
            <a:endParaRPr kumimoji="1" lang="ja-JP" altLang="en-US"/>
          </a:p>
        </p:txBody>
      </p:sp>
    </p:spTree>
    <p:extLst>
      <p:ext uri="{BB962C8B-B14F-4D97-AF65-F5344CB8AC3E}">
        <p14:creationId xmlns:p14="http://schemas.microsoft.com/office/powerpoint/2010/main" val="3813381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8</a:t>
            </a:fld>
            <a:endParaRPr kumimoji="1" lang="ja-JP" altLang="en-US"/>
          </a:p>
        </p:txBody>
      </p:sp>
    </p:spTree>
    <p:extLst>
      <p:ext uri="{BB962C8B-B14F-4D97-AF65-F5344CB8AC3E}">
        <p14:creationId xmlns:p14="http://schemas.microsoft.com/office/powerpoint/2010/main" val="1679789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9</a:t>
            </a:fld>
            <a:endParaRPr kumimoji="1" lang="ja-JP" altLang="en-US"/>
          </a:p>
        </p:txBody>
      </p:sp>
    </p:spTree>
    <p:extLst>
      <p:ext uri="{BB962C8B-B14F-4D97-AF65-F5344CB8AC3E}">
        <p14:creationId xmlns:p14="http://schemas.microsoft.com/office/powerpoint/2010/main" val="4035238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9051C7-B031-4AA2-AC83-2EF835E41764}" type="datetime1">
              <a:rPr kumimoji="1" lang="ja-JP" altLang="en-US" smtClean="0"/>
              <a:t>2016/10/21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97063BA0-14ED-41A8-A787-8966E2AB34A9}" type="slidenum">
              <a:rPr kumimoji="1" lang="ja-JP" altLang="en-US" smtClean="0"/>
              <a:t>‹#›</a:t>
            </a:fld>
            <a:endParaRPr kumimoji="1" lang="ja-JP" alt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26DA22B-49D9-4A06-9C3D-537F0EB4D484}" type="datetime1">
              <a:rPr kumimoji="1" lang="ja-JP" altLang="en-US" smtClean="0"/>
              <a:t>2016/10/21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00C18B3-9D9E-45BA-8EE0-9388F2082CE1}" type="datetime1">
              <a:rPr kumimoji="1" lang="ja-JP" altLang="en-US" smtClean="0"/>
              <a:t>2016/10/21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031427-927E-4119-881D-30E420D8957F}" type="datetime1">
              <a:rPr kumimoji="1" lang="ja-JP" altLang="en-US" smtClean="0"/>
              <a:t>2016/10/21</a:t>
            </a:fld>
            <a:endParaRPr kumimoji="1" lang="ja-JP" altLang="en-US"/>
          </a:p>
        </p:txBody>
      </p:sp>
      <p:sp>
        <p:nvSpPr>
          <p:cNvPr id="10" name="Slide Number Placeholder 9"/>
          <p:cNvSpPr>
            <a:spLocks noGrp="1"/>
          </p:cNvSpPr>
          <p:nvPr>
            <p:ph type="sldNum" sz="quarter" idx="11"/>
          </p:nvPr>
        </p:nvSpPr>
        <p:spPr/>
        <p:txBody>
          <a:bodyPr/>
          <a:lstStyle/>
          <a:p>
            <a:fld id="{97063BA0-14ED-41A8-A787-8966E2AB34A9}" type="slidenum">
              <a:rPr kumimoji="1" lang="ja-JP" altLang="en-US" smtClean="0"/>
              <a:t>‹#›</a:t>
            </a:fld>
            <a:endParaRPr kumimoji="1" lang="ja-JP" altLang="en-US"/>
          </a:p>
        </p:txBody>
      </p:sp>
      <p:sp>
        <p:nvSpPr>
          <p:cNvPr id="12" name="Footer Placeholder 11"/>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ja-JP" altLang="en-US" smtClean="0"/>
              <a:t>マスター タイトルの書式設定</a:t>
            </a:r>
            <a:endParaRPr lang="en-US" dirty="0"/>
          </a:p>
        </p:txBody>
      </p:sp>
      <p:sp>
        <p:nvSpPr>
          <p:cNvPr id="19" name="Date Placeholder 18"/>
          <p:cNvSpPr>
            <a:spLocks noGrp="1"/>
          </p:cNvSpPr>
          <p:nvPr>
            <p:ph type="dt" sz="half" idx="10"/>
          </p:nvPr>
        </p:nvSpPr>
        <p:spPr/>
        <p:txBody>
          <a:bodyPr/>
          <a:lstStyle/>
          <a:p>
            <a:fld id="{FA55B0E4-E452-4FB3-9D23-660C6B24FB29}" type="datetime1">
              <a:rPr kumimoji="1" lang="ja-JP" altLang="en-US" smtClean="0"/>
              <a:t>2016/10/21</a:t>
            </a:fld>
            <a:endParaRPr kumimoji="1" lang="ja-JP" altLang="en-US"/>
          </a:p>
        </p:txBody>
      </p:sp>
      <p:sp>
        <p:nvSpPr>
          <p:cNvPr id="20" name="Slide Number Placeholder 19"/>
          <p:cNvSpPr>
            <a:spLocks noGrp="1"/>
          </p:cNvSpPr>
          <p:nvPr>
            <p:ph type="sldNum" sz="quarter" idx="11"/>
          </p:nvPr>
        </p:nvSpPr>
        <p:spPr/>
        <p:txBody>
          <a:bodyPr/>
          <a:lstStyle/>
          <a:p>
            <a:fld id="{97063BA0-14ED-41A8-A787-8966E2AB34A9}" type="slidenum">
              <a:rPr kumimoji="1" lang="ja-JP" altLang="en-US" smtClean="0"/>
              <a:t>‹#›</a:t>
            </a:fld>
            <a:endParaRPr kumimoji="1" lang="ja-JP" altLang="en-US"/>
          </a:p>
        </p:txBody>
      </p:sp>
      <p:sp>
        <p:nvSpPr>
          <p:cNvPr id="21" name="Footer Placeholder 20"/>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5" name="Date Placeholder 4"/>
          <p:cNvSpPr>
            <a:spLocks noGrp="1"/>
          </p:cNvSpPr>
          <p:nvPr>
            <p:ph type="dt" sz="half" idx="10"/>
          </p:nvPr>
        </p:nvSpPr>
        <p:spPr/>
        <p:txBody>
          <a:bodyPr/>
          <a:lstStyle/>
          <a:p>
            <a:fld id="{4E511A9F-8EB0-4D88-BF21-6481A89306C1}" type="datetime1">
              <a:rPr kumimoji="1" lang="ja-JP" altLang="en-US" smtClean="0"/>
              <a:t>2016/10/21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
        <p:nvSpPr>
          <p:cNvPr id="9" name="Content Placeholder 8"/>
          <p:cNvSpPr>
            <a:spLocks noGrp="1"/>
          </p:cNvSpPr>
          <p:nvPr>
            <p:ph sz="quarter" idx="13"/>
          </p:nvPr>
        </p:nvSpPr>
        <p:spPr>
          <a:xfrm>
            <a:off x="1216152" y="841248"/>
            <a:ext cx="3730752" cy="43891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086E366F-A7C7-453B-A434-1079674FA7E6}" type="datetime1">
              <a:rPr kumimoji="1" lang="ja-JP" altLang="en-US" smtClean="0"/>
              <a:t>2016/10/21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
        <p:nvSpPr>
          <p:cNvPr id="11" name="Content Placeholder 10"/>
          <p:cNvSpPr>
            <a:spLocks noGrp="1"/>
          </p:cNvSpPr>
          <p:nvPr>
            <p:ph sz="quarter" idx="13"/>
          </p:nvPr>
        </p:nvSpPr>
        <p:spPr>
          <a:xfrm>
            <a:off x="1216152" y="1380744"/>
            <a:ext cx="3730752" cy="384048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54277AB-63E6-40DA-97F3-A4F0C56C6CB9}" type="datetime1">
              <a:rPr kumimoji="1" lang="ja-JP" altLang="en-US" smtClean="0"/>
              <a:t>2016/10/21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CD86373-BF23-4E87-92D5-D6B6C3551731}" type="datetime1">
              <a:rPr kumimoji="1" lang="ja-JP" altLang="en-US" smtClean="0"/>
              <a:t>2016/10/21</a:t>
            </a:fld>
            <a:endParaRPr kumimoji="1" lang="ja-JP" altLang="en-US"/>
          </a:p>
        </p:txBody>
      </p:sp>
      <p:sp>
        <p:nvSpPr>
          <p:cNvPr id="6" name="Slide Number Placeholder 5"/>
          <p:cNvSpPr>
            <a:spLocks noGrp="1"/>
          </p:cNvSpPr>
          <p:nvPr>
            <p:ph type="sldNum" sz="quarter" idx="11"/>
          </p:nvPr>
        </p:nvSpPr>
        <p:spPr/>
        <p:txBody>
          <a:bodyPr/>
          <a:lstStyle/>
          <a:p>
            <a:fld id="{97063BA0-14ED-41A8-A787-8966E2AB34A9}" type="slidenum">
              <a:rPr kumimoji="1" lang="ja-JP" altLang="en-US" smtClean="0"/>
              <a:t>‹#›</a:t>
            </a:fld>
            <a:endParaRPr kumimoji="1" lang="ja-JP" altLang="en-US"/>
          </a:p>
        </p:txBody>
      </p:sp>
      <p:sp>
        <p:nvSpPr>
          <p:cNvPr id="7" name="Footer Placeholder 6"/>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4" name="Content Placeholder 13"/>
          <p:cNvSpPr>
            <a:spLocks noGrp="1"/>
          </p:cNvSpPr>
          <p:nvPr>
            <p:ph sz="quarter" idx="13"/>
          </p:nvPr>
        </p:nvSpPr>
        <p:spPr>
          <a:xfrm>
            <a:off x="914400" y="381000"/>
            <a:ext cx="4800600" cy="5943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9" name="Date Placeholder 8"/>
          <p:cNvSpPr>
            <a:spLocks noGrp="1"/>
          </p:cNvSpPr>
          <p:nvPr>
            <p:ph type="dt" sz="half" idx="14"/>
          </p:nvPr>
        </p:nvSpPr>
        <p:spPr/>
        <p:txBody>
          <a:bodyPr/>
          <a:lstStyle/>
          <a:p>
            <a:fld id="{6FF3977C-E005-43A2-B609-279C97523731}" type="datetime1">
              <a:rPr kumimoji="1" lang="ja-JP" altLang="en-US" smtClean="0"/>
              <a:t>2016/10/21</a:t>
            </a:fld>
            <a:endParaRPr kumimoji="1" lang="ja-JP" altLang="en-US"/>
          </a:p>
        </p:txBody>
      </p:sp>
      <p:sp>
        <p:nvSpPr>
          <p:cNvPr id="10" name="Slide Number Placeholder 9"/>
          <p:cNvSpPr>
            <a:spLocks noGrp="1"/>
          </p:cNvSpPr>
          <p:nvPr>
            <p:ph type="sldNum" sz="quarter" idx="15"/>
          </p:nvPr>
        </p:nvSpPr>
        <p:spPr/>
        <p:txBody>
          <a:bodyPr/>
          <a:lstStyle/>
          <a:p>
            <a:fld id="{97063BA0-14ED-41A8-A787-8966E2AB34A9}" type="slidenum">
              <a:rPr kumimoji="1" lang="ja-JP" altLang="en-US" smtClean="0"/>
              <a:t>‹#›</a:t>
            </a:fld>
            <a:endParaRPr kumimoji="1" lang="ja-JP" altLang="en-US"/>
          </a:p>
        </p:txBody>
      </p:sp>
      <p:sp>
        <p:nvSpPr>
          <p:cNvPr id="13" name="Footer Placeholder 12"/>
          <p:cNvSpPr>
            <a:spLocks noGrp="1"/>
          </p:cNvSpPr>
          <p:nvPr>
            <p:ph type="ftr" sz="quarter" idx="16"/>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C0DC3A4-5014-40B8-AB33-14675253212A}" type="datetime1">
              <a:rPr kumimoji="1" lang="ja-JP" altLang="en-US" smtClean="0"/>
              <a:t>2016/10/21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kumimoji="1" lang="ja-JP" alt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97063BA0-14ED-41A8-A787-8966E2AB34A9}" type="slidenum">
              <a:rPr kumimoji="1" lang="ja-JP" altLang="en-US" smtClean="0"/>
              <a:t>‹#›</a:t>
            </a:fld>
            <a:endParaRPr kumimoji="1" lang="ja-JP" alt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92D56BD5-AF03-47EA-9004-E702947B8FC3}" type="datetime1">
              <a:rPr kumimoji="1" lang="ja-JP" altLang="en-US" smtClean="0"/>
              <a:t>2016/10/21</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hf hdr="0" ftr="0" dt="0"/>
  <p:txStyles>
    <p:titleStyle>
      <a:lvl1pPr algn="l" defTabSz="914400" rtl="0" eaLnBrk="1" latinLnBrk="0" hangingPunct="1">
        <a:spcBef>
          <a:spcPct val="0"/>
        </a:spcBef>
        <a:buNone/>
        <a:defRPr kumimoji="1"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7624" y="980729"/>
            <a:ext cx="7235981" cy="3816424"/>
          </a:xfrm>
        </p:spPr>
        <p:txBody>
          <a:bodyPr/>
          <a:lstStyle/>
          <a:p>
            <a:r>
              <a:rPr lang="ja-JP" altLang="en-US" sz="3600" dirty="0" smtClean="0">
                <a:solidFill>
                  <a:schemeClr val="bg2">
                    <a:lumMod val="90000"/>
                  </a:schemeClr>
                </a:solidFill>
                <a:effectLst/>
              </a:rPr>
              <a:t>　　　　　　　　　　</a:t>
            </a:r>
            <a:r>
              <a:rPr lang="ja-JP" altLang="en-US" sz="2800" dirty="0" smtClean="0">
                <a:solidFill>
                  <a:schemeClr val="tx1">
                    <a:lumMod val="50000"/>
                    <a:lumOff val="50000"/>
                  </a:schemeClr>
                </a:solidFill>
                <a:effectLst/>
                <a:latin typeface="HGP教科書体" pitchFamily="18" charset="-128"/>
                <a:ea typeface="HGP教科書体" pitchFamily="18" charset="-128"/>
              </a:rPr>
              <a:t>金沢大学大学院</a:t>
            </a:r>
            <a:r>
              <a:rPr lang="en-US" altLang="ja-JP" sz="3600" dirty="0" smtClean="0">
                <a:solidFill>
                  <a:schemeClr val="tx1">
                    <a:lumMod val="50000"/>
                    <a:lumOff val="50000"/>
                  </a:schemeClr>
                </a:solidFill>
                <a:effectLst/>
                <a:latin typeface="HGP教科書体" pitchFamily="18" charset="-128"/>
                <a:ea typeface="HGP教科書体" pitchFamily="18" charset="-128"/>
              </a:rPr>
              <a:t/>
            </a:r>
            <a:br>
              <a:rPr lang="en-US" altLang="ja-JP" sz="3600" dirty="0" smtClean="0">
                <a:solidFill>
                  <a:schemeClr val="tx1">
                    <a:lumMod val="50000"/>
                    <a:lumOff val="50000"/>
                  </a:schemeClr>
                </a:solidFill>
                <a:effectLst/>
                <a:latin typeface="HGP教科書体" pitchFamily="18" charset="-128"/>
                <a:ea typeface="HGP教科書体" pitchFamily="18" charset="-128"/>
              </a:rPr>
            </a:br>
            <a:r>
              <a:rPr lang="ja-JP" altLang="en-US" sz="3600" dirty="0" smtClean="0">
                <a:solidFill>
                  <a:schemeClr val="tx1">
                    <a:lumMod val="50000"/>
                    <a:lumOff val="50000"/>
                  </a:schemeClr>
                </a:solidFill>
                <a:effectLst/>
                <a:latin typeface="HGP教科書体" pitchFamily="18" charset="-128"/>
                <a:ea typeface="HGP教科書体" pitchFamily="18" charset="-128"/>
              </a:rPr>
              <a:t>　　　　　　　　　　　　　　　　阿地知　進</a:t>
            </a:r>
            <a:r>
              <a:rPr lang="ja-JP" altLang="en-US" sz="3600" dirty="0" smtClean="0">
                <a:solidFill>
                  <a:schemeClr val="tx1">
                    <a:lumMod val="50000"/>
                    <a:lumOff val="50000"/>
                  </a:schemeClr>
                </a:solidFill>
                <a:effectLst/>
              </a:rPr>
              <a:t>　　</a:t>
            </a:r>
            <a:endParaRPr kumimoji="1" lang="ja-JP" altLang="en-US" sz="3600" dirty="0">
              <a:solidFill>
                <a:schemeClr val="bg2">
                  <a:lumMod val="90000"/>
                </a:schemeClr>
              </a:solidFill>
            </a:endParaRPr>
          </a:p>
        </p:txBody>
      </p:sp>
      <p:sp>
        <p:nvSpPr>
          <p:cNvPr id="3" name="スライド番号プレースホルダー 2"/>
          <p:cNvSpPr>
            <a:spLocks noGrp="1"/>
          </p:cNvSpPr>
          <p:nvPr>
            <p:ph type="sldNum" sz="quarter" idx="12"/>
          </p:nvPr>
        </p:nvSpPr>
        <p:spPr/>
        <p:txBody>
          <a:bodyPr/>
          <a:lstStyle/>
          <a:p>
            <a:fld id="{97063BA0-14ED-41A8-A787-8966E2AB34A9}" type="slidenum">
              <a:rPr kumimoji="1" lang="ja-JP" altLang="en-US" sz="2000" smtClean="0"/>
              <a:t>1</a:t>
            </a:fld>
            <a:endParaRPr kumimoji="1" lang="ja-JP" altLang="en-US" sz="2000" dirty="0"/>
          </a:p>
        </p:txBody>
      </p:sp>
      <p:sp>
        <p:nvSpPr>
          <p:cNvPr id="4" name="正方形/長方形 3"/>
          <p:cNvSpPr/>
          <p:nvPr/>
        </p:nvSpPr>
        <p:spPr>
          <a:xfrm>
            <a:off x="2123728" y="1916832"/>
            <a:ext cx="5760640" cy="2123658"/>
          </a:xfrm>
          <a:prstGeom prst="rect">
            <a:avLst/>
          </a:prstGeom>
        </p:spPr>
        <p:txBody>
          <a:bodyPr wrap="square">
            <a:spAutoFit/>
          </a:bodyPr>
          <a:lstStyle/>
          <a:p>
            <a:r>
              <a:rPr lang="ja-JP" altLang="en-US" sz="44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障害者雇用の賃金論</a:t>
            </a:r>
            <a:r>
              <a:rPr lang="en-US" altLang="ja-JP" sz="4400" b="1" dirty="0">
                <a:ln w="12700">
                  <a:solidFill>
                    <a:srgbClr val="242852"/>
                  </a:solidFill>
                </a:ln>
                <a:solidFill>
                  <a:srgbClr val="ACCBF9">
                    <a:lumMod val="90000"/>
                  </a:srgbClr>
                </a:solidFill>
                <a:ea typeface="ＭＳ Ｐゴシック" panose="020B0600070205080204" pitchFamily="50" charset="-128"/>
                <a:cs typeface="+mj-cs"/>
              </a:rPr>
              <a:t/>
            </a:r>
            <a:br>
              <a:rPr lang="en-US" altLang="ja-JP" sz="4400" b="1" dirty="0">
                <a:ln w="12700">
                  <a:solidFill>
                    <a:srgbClr val="242852"/>
                  </a:solidFill>
                </a:ln>
                <a:solidFill>
                  <a:srgbClr val="ACCBF9">
                    <a:lumMod val="90000"/>
                  </a:srgbClr>
                </a:solidFill>
                <a:ea typeface="ＭＳ Ｐゴシック" panose="020B0600070205080204" pitchFamily="50" charset="-128"/>
                <a:cs typeface="+mj-cs"/>
              </a:rPr>
            </a:br>
            <a:r>
              <a:rPr lang="en-US" altLang="ja-JP" sz="4400" b="1" dirty="0">
                <a:ln w="12700">
                  <a:solidFill>
                    <a:srgbClr val="242852"/>
                  </a:solidFill>
                </a:ln>
                <a:solidFill>
                  <a:srgbClr val="ACCBF9">
                    <a:lumMod val="90000"/>
                  </a:srgbClr>
                </a:solidFill>
                <a:ea typeface="ＭＳ Ｐゴシック" panose="020B0600070205080204" pitchFamily="50" charset="-128"/>
                <a:cs typeface="+mj-cs"/>
              </a:rPr>
              <a:t/>
            </a:r>
            <a:br>
              <a:rPr lang="en-US" altLang="ja-JP" sz="4400" b="1" dirty="0">
                <a:ln w="12700">
                  <a:solidFill>
                    <a:srgbClr val="242852"/>
                  </a:solidFill>
                </a:ln>
                <a:solidFill>
                  <a:srgbClr val="ACCBF9">
                    <a:lumMod val="90000"/>
                  </a:srgbClr>
                </a:solidFill>
                <a:ea typeface="ＭＳ Ｐゴシック" panose="020B0600070205080204" pitchFamily="50" charset="-128"/>
                <a:cs typeface="+mj-cs"/>
              </a:rPr>
            </a:br>
            <a:endParaRPr lang="ja-JP" altLang="en-US" sz="4400" dirty="0"/>
          </a:p>
        </p:txBody>
      </p:sp>
    </p:spTree>
    <p:extLst>
      <p:ext uri="{BB962C8B-B14F-4D97-AF65-F5344CB8AC3E}">
        <p14:creationId xmlns:p14="http://schemas.microsoft.com/office/powerpoint/2010/main" val="1695418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10</a:t>
            </a:fld>
            <a:endParaRPr kumimoji="1" lang="ja-JP" altLang="en-US"/>
          </a:p>
        </p:txBody>
      </p:sp>
      <p:sp>
        <p:nvSpPr>
          <p:cNvPr id="3" name="テキスト ボックス 2"/>
          <p:cNvSpPr txBox="1"/>
          <p:nvPr/>
        </p:nvSpPr>
        <p:spPr>
          <a:xfrm>
            <a:off x="971600" y="413762"/>
            <a:ext cx="7200800" cy="5509200"/>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しかし</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、このような</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の為に行われて</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いる制度</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が</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特別の意味を持った雇用</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”を</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生み</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の雇用に</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いくつ</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ものディスアビリティを形成していると</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言えます</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lgn="ct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27563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p:cNvGraphicFramePr/>
          <p:nvPr>
            <p:extLst>
              <p:ext uri="{D42A27DB-BD31-4B8C-83A1-F6EECF244321}">
                <p14:modId xmlns:p14="http://schemas.microsoft.com/office/powerpoint/2010/main" val="1323682154"/>
              </p:ext>
            </p:extLst>
          </p:nvPr>
        </p:nvGraphicFramePr>
        <p:xfrm>
          <a:off x="899592" y="404664"/>
          <a:ext cx="7416824"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右矢印 2"/>
          <p:cNvSpPr/>
          <p:nvPr/>
        </p:nvSpPr>
        <p:spPr>
          <a:xfrm>
            <a:off x="2051720" y="3789040"/>
            <a:ext cx="10801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右矢印 3"/>
          <p:cNvSpPr/>
          <p:nvPr/>
        </p:nvSpPr>
        <p:spPr>
          <a:xfrm>
            <a:off x="2051720" y="4725144"/>
            <a:ext cx="10801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p:cNvSpPr/>
          <p:nvPr/>
        </p:nvSpPr>
        <p:spPr>
          <a:xfrm>
            <a:off x="2051720" y="5733256"/>
            <a:ext cx="10801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1"/>
          </p:nvPr>
        </p:nvSpPr>
        <p:spPr>
          <a:xfrm>
            <a:off x="8604448" y="5738936"/>
            <a:ext cx="381000" cy="365125"/>
          </a:xfrm>
        </p:spPr>
        <p:txBody>
          <a:bodyPr/>
          <a:lstStyle/>
          <a:p>
            <a:fld id="{97063BA0-14ED-41A8-A787-8966E2AB34A9}" type="slidenum">
              <a:rPr kumimoji="1" lang="ja-JP" altLang="en-US" sz="1400" smtClean="0"/>
              <a:t>11</a:t>
            </a:fld>
            <a:endParaRPr kumimoji="1" lang="ja-JP" altLang="en-US" sz="1400" dirty="0"/>
          </a:p>
        </p:txBody>
      </p:sp>
    </p:spTree>
    <p:extLst>
      <p:ext uri="{BB962C8B-B14F-4D97-AF65-F5344CB8AC3E}">
        <p14:creationId xmlns:p14="http://schemas.microsoft.com/office/powerpoint/2010/main" val="1377648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67544" y="1052736"/>
            <a:ext cx="8280920" cy="4688463"/>
          </a:xfrm>
          <a:prstGeom prst="rect">
            <a:avLst/>
          </a:prstGeom>
          <a:noFill/>
        </p:spPr>
        <p:txBody>
          <a:bodyPr wrap="square" rtlCol="0">
            <a:spAutoFit/>
          </a:bodyPr>
          <a:lstStyle/>
          <a:p>
            <a:r>
              <a:rPr lang="ja-JP" altLang="en-US" sz="3200" b="1" dirty="0" smtClean="0">
                <a:solidFill>
                  <a:prstClr val="black"/>
                </a:solidFill>
                <a:latin typeface="HG丸ｺﾞｼｯｸM-PRO" pitchFamily="50" charset="-128"/>
                <a:ea typeface="HG丸ｺﾞｼｯｸM-PRO" pitchFamily="50" charset="-128"/>
              </a:rPr>
              <a:t>特別な意味を含んだ雇用</a:t>
            </a:r>
            <a:endParaRPr lang="en-US" altLang="ja-JP" sz="3200" b="1" dirty="0" smtClean="0">
              <a:solidFill>
                <a:prstClr val="black"/>
              </a:solidFill>
              <a:latin typeface="HG丸ｺﾞｼｯｸM-PRO" pitchFamily="50" charset="-128"/>
              <a:ea typeface="HG丸ｺﾞｼｯｸM-PRO" pitchFamily="50" charset="-128"/>
            </a:endParaRPr>
          </a:p>
          <a:p>
            <a:endParaRPr lang="en-US" altLang="ja-JP" sz="3200" b="1" dirty="0" smtClean="0">
              <a:solidFill>
                <a:prstClr val="black"/>
              </a:solidFill>
              <a:latin typeface="HG丸ｺﾞｼｯｸM-PRO" pitchFamily="50" charset="-128"/>
              <a:ea typeface="HG丸ｺﾞｼｯｸM-PRO" pitchFamily="50" charset="-128"/>
            </a:endParaRPr>
          </a:p>
          <a:p>
            <a:r>
              <a:rPr lang="ja-JP" altLang="en-US" sz="3200" b="1" dirty="0" smtClean="0">
                <a:solidFill>
                  <a:prstClr val="black"/>
                </a:solidFill>
                <a:latin typeface="HG丸ｺﾞｼｯｸM-PRO" pitchFamily="50" charset="-128"/>
                <a:ea typeface="HG丸ｺﾞｼｯｸM-PRO" pitchFamily="50" charset="-128"/>
              </a:rPr>
              <a:t>⇒いくつかの障壁</a:t>
            </a:r>
            <a:endParaRPr lang="en-US" altLang="ja-JP" sz="3200" b="1" dirty="0" smtClean="0">
              <a:solidFill>
                <a:prstClr val="black"/>
              </a:solidFill>
              <a:latin typeface="HG丸ｺﾞｼｯｸM-PRO" pitchFamily="50" charset="-128"/>
              <a:ea typeface="HG丸ｺﾞｼｯｸM-PRO" pitchFamily="50" charset="-128"/>
            </a:endParaRPr>
          </a:p>
          <a:p>
            <a:endParaRPr lang="en-US" altLang="ja-JP" sz="3200" b="1" dirty="0" smtClean="0">
              <a:solidFill>
                <a:prstClr val="black"/>
              </a:solidFill>
              <a:latin typeface="HG丸ｺﾞｼｯｸM-PRO" pitchFamily="50" charset="-128"/>
              <a:ea typeface="HG丸ｺﾞｼｯｸM-PRO" pitchFamily="50" charset="-128"/>
            </a:endParaRPr>
          </a:p>
          <a:p>
            <a:endParaRPr lang="en-US" altLang="ja-JP" sz="3200" b="1" dirty="0" smtClean="0">
              <a:solidFill>
                <a:prstClr val="black"/>
              </a:solidFill>
              <a:latin typeface="HG丸ｺﾞｼｯｸM-PRO" pitchFamily="50" charset="-128"/>
              <a:ea typeface="HG丸ｺﾞｼｯｸM-PRO" pitchFamily="50" charset="-128"/>
            </a:endParaRPr>
          </a:p>
          <a:p>
            <a:r>
              <a:rPr lang="ja-JP" altLang="en-US" sz="3200" b="1" dirty="0" smtClean="0">
                <a:solidFill>
                  <a:prstClr val="black"/>
                </a:solidFill>
                <a:latin typeface="HG丸ｺﾞｼｯｸM-PRO" pitchFamily="50" charset="-128"/>
                <a:ea typeface="HG丸ｺﾞｼｯｸM-PRO" pitchFamily="50" charset="-128"/>
              </a:rPr>
              <a:t>⇒とてもディーセントワーク</a:t>
            </a:r>
            <a:r>
              <a:rPr lang="ja-JP" altLang="en-US" sz="2800" b="1" baseline="30000" dirty="0" smtClean="0">
                <a:solidFill>
                  <a:prstClr val="black"/>
                </a:solidFill>
                <a:latin typeface="HG丸ｺﾞｼｯｸM-PRO" pitchFamily="50" charset="-128"/>
                <a:ea typeface="HG丸ｺﾞｼｯｸM-PRO" pitchFamily="50" charset="-128"/>
              </a:rPr>
              <a:t>＊</a:t>
            </a:r>
            <a:r>
              <a:rPr lang="ja-JP" altLang="en-US" sz="3200" b="1" dirty="0" smtClean="0">
                <a:solidFill>
                  <a:prstClr val="black"/>
                </a:solidFill>
                <a:latin typeface="HG丸ｺﾞｼｯｸM-PRO" pitchFamily="50" charset="-128"/>
                <a:ea typeface="HG丸ｺﾞｼｯｸM-PRO" pitchFamily="50" charset="-128"/>
              </a:rPr>
              <a:t>とは言えない</a:t>
            </a:r>
            <a:endParaRPr lang="en-US" altLang="ja-JP" sz="3200" b="1" dirty="0" smtClean="0">
              <a:solidFill>
                <a:prstClr val="black"/>
              </a:solidFill>
              <a:latin typeface="HG丸ｺﾞｼｯｸM-PRO" pitchFamily="50" charset="-128"/>
              <a:ea typeface="HG丸ｺﾞｼｯｸM-PRO" pitchFamily="50" charset="-128"/>
            </a:endParaRPr>
          </a:p>
          <a:p>
            <a:r>
              <a:rPr lang="ja-JP" altLang="en-US" sz="3200" b="1" dirty="0" smtClean="0">
                <a:solidFill>
                  <a:prstClr val="black"/>
                </a:solidFill>
                <a:latin typeface="HG丸ｺﾞｼｯｸM-PRO" pitchFamily="50" charset="-128"/>
                <a:ea typeface="HG丸ｺﾞｼｯｸM-PRO" pitchFamily="50" charset="-128"/>
              </a:rPr>
              <a:t>　　　　</a:t>
            </a:r>
            <a:endParaRPr lang="en-US" altLang="ja-JP" sz="3200" b="1" baseline="30000" dirty="0" smtClean="0">
              <a:solidFill>
                <a:prstClr val="black"/>
              </a:solidFill>
              <a:latin typeface="HG丸ｺﾞｼｯｸM-PRO" pitchFamily="50" charset="-128"/>
              <a:ea typeface="HG丸ｺﾞｼｯｸM-PRO" pitchFamily="50" charset="-128"/>
            </a:endParaRPr>
          </a:p>
          <a:p>
            <a:r>
              <a:rPr lang="ja-JP" altLang="en-US" sz="3200" b="1" baseline="30000" dirty="0" smtClean="0">
                <a:solidFill>
                  <a:prstClr val="black"/>
                </a:solidFill>
                <a:latin typeface="HG丸ｺﾞｼｯｸM-PRO" pitchFamily="50" charset="-128"/>
                <a:ea typeface="HG丸ｺﾞｼｯｸM-PRO" pitchFamily="50" charset="-128"/>
              </a:rPr>
              <a:t>　　　　　　　</a:t>
            </a:r>
            <a:endParaRPr lang="en-US" altLang="ja-JP" sz="3200" b="1" baseline="30000" dirty="0" smtClean="0">
              <a:solidFill>
                <a:prstClr val="black"/>
              </a:solidFill>
              <a:latin typeface="HG丸ｺﾞｼｯｸM-PRO" pitchFamily="50" charset="-128"/>
              <a:ea typeface="HG丸ｺﾞｼｯｸM-PRO" pitchFamily="50" charset="-128"/>
            </a:endParaRPr>
          </a:p>
          <a:p>
            <a:endParaRPr lang="en-US" altLang="ja-JP" sz="3200" b="1" baseline="30000" dirty="0">
              <a:solidFill>
                <a:prstClr val="black"/>
              </a:solidFill>
              <a:latin typeface="HG丸ｺﾞｼｯｸM-PRO" pitchFamily="50" charset="-128"/>
              <a:ea typeface="HG丸ｺﾞｼｯｸM-PRO" pitchFamily="50" charset="-128"/>
            </a:endParaRPr>
          </a:p>
          <a:p>
            <a:r>
              <a:rPr lang="ja-JP" altLang="en-US" sz="3200" b="1" baseline="30000" dirty="0" smtClean="0">
                <a:solidFill>
                  <a:prstClr val="black"/>
                </a:solidFill>
                <a:latin typeface="HG丸ｺﾞｼｯｸM-PRO" pitchFamily="50" charset="-128"/>
                <a:ea typeface="HG丸ｺﾞｼｯｸM-PRO" pitchFamily="50" charset="-128"/>
              </a:rPr>
              <a:t>　　　　　　　＊</a:t>
            </a:r>
            <a:r>
              <a:rPr lang="ja-JP" altLang="en-US" sz="3200" b="1" dirty="0" smtClean="0">
                <a:solidFill>
                  <a:prstClr val="black"/>
                </a:solidFill>
                <a:latin typeface="HG丸ｺﾞｼｯｸM-PRO" pitchFamily="50" charset="-128"/>
                <a:ea typeface="HG丸ｺﾞｼｯｸM-PRO" pitchFamily="50" charset="-128"/>
              </a:rPr>
              <a:t>働きがい</a:t>
            </a:r>
            <a:r>
              <a:rPr lang="ja-JP" altLang="en-US" sz="3200" b="1" dirty="0">
                <a:solidFill>
                  <a:prstClr val="black"/>
                </a:solidFill>
                <a:latin typeface="HG丸ｺﾞｼｯｸM-PRO" pitchFamily="50" charset="-128"/>
                <a:ea typeface="HG丸ｺﾞｼｯｸM-PRO" pitchFamily="50" charset="-128"/>
              </a:rPr>
              <a:t>の</a:t>
            </a:r>
            <a:r>
              <a:rPr lang="ja-JP" altLang="en-US" sz="3200" b="1" dirty="0" smtClean="0">
                <a:solidFill>
                  <a:prstClr val="black"/>
                </a:solidFill>
                <a:latin typeface="HG丸ｺﾞｼｯｸM-PRO" pitchFamily="50" charset="-128"/>
                <a:ea typeface="HG丸ｺﾞｼｯｸM-PRO" pitchFamily="50" charset="-128"/>
              </a:rPr>
              <a:t>ある</a:t>
            </a:r>
            <a:r>
              <a:rPr lang="ja-JP" altLang="en-US" sz="3200" b="1" dirty="0">
                <a:solidFill>
                  <a:prstClr val="black"/>
                </a:solidFill>
                <a:latin typeface="HG丸ｺﾞｼｯｸM-PRO" pitchFamily="50" charset="-128"/>
                <a:ea typeface="HG丸ｺﾞｼｯｸM-PRO" pitchFamily="50" charset="-128"/>
              </a:rPr>
              <a:t>人間らしい仕事</a:t>
            </a:r>
          </a:p>
        </p:txBody>
      </p:sp>
      <p:sp>
        <p:nvSpPr>
          <p:cNvPr id="2" name="スライド番号プレースホルダー 1"/>
          <p:cNvSpPr>
            <a:spLocks noGrp="1"/>
          </p:cNvSpPr>
          <p:nvPr>
            <p:ph type="sldNum" sz="quarter" idx="11"/>
          </p:nvPr>
        </p:nvSpPr>
        <p:spPr/>
        <p:txBody>
          <a:bodyPr/>
          <a:lstStyle/>
          <a:p>
            <a:fld id="{97063BA0-14ED-41A8-A787-8966E2AB34A9}" type="slidenum">
              <a:rPr lang="ja-JP" altLang="en-US" smtClean="0">
                <a:solidFill>
                  <a:srgbClr val="242852">
                    <a:lumMod val="60000"/>
                    <a:lumOff val="40000"/>
                  </a:srgbClr>
                </a:solidFill>
              </a:rPr>
              <a:pPr/>
              <a:t>12</a:t>
            </a:fld>
            <a:endParaRPr lang="ja-JP" altLang="en-US">
              <a:solidFill>
                <a:srgbClr val="242852">
                  <a:lumMod val="60000"/>
                  <a:lumOff val="40000"/>
                </a:srgbClr>
              </a:solidFill>
            </a:endParaRPr>
          </a:p>
        </p:txBody>
      </p:sp>
    </p:spTree>
    <p:extLst>
      <p:ext uri="{BB962C8B-B14F-4D97-AF65-F5344CB8AC3E}">
        <p14:creationId xmlns:p14="http://schemas.microsoft.com/office/powerpoint/2010/main" val="3789828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13</a:t>
            </a:fld>
            <a:endParaRPr kumimoji="1" lang="ja-JP" altLang="en-US"/>
          </a:p>
        </p:txBody>
      </p:sp>
      <p:sp>
        <p:nvSpPr>
          <p:cNvPr id="3" name="テキスト ボックス 2"/>
          <p:cNvSpPr txBox="1"/>
          <p:nvPr/>
        </p:nvSpPr>
        <p:spPr>
          <a:xfrm>
            <a:off x="827584" y="1772816"/>
            <a:ext cx="6696744" cy="2554545"/>
          </a:xfrm>
          <a:prstGeom prst="rect">
            <a:avLst/>
          </a:prstGeom>
          <a:noFill/>
        </p:spPr>
        <p:txBody>
          <a:bodyPr wrap="square" rtlCol="0">
            <a:spAutoFit/>
          </a:bodyPr>
          <a:lstStyle/>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障害者の人権と人間らしい仕事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pPr algn="ct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太陽の家の活動</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lvl="0" algn="ct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中小企業家同友会の活動</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16557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14</a:t>
            </a:fld>
            <a:endParaRPr kumimoji="1" lang="ja-JP" altLang="en-US"/>
          </a:p>
        </p:txBody>
      </p:sp>
      <p:sp>
        <p:nvSpPr>
          <p:cNvPr id="3" name="テキスト ボックス 2"/>
          <p:cNvSpPr txBox="1"/>
          <p:nvPr/>
        </p:nvSpPr>
        <p:spPr>
          <a:xfrm>
            <a:off x="755576" y="476672"/>
            <a:ext cx="7560840" cy="5509200"/>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「太陽の家や中小</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企業家同友会の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活動」や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が雇用主となる、あるいは、多くの発言権を持つ経営体が、費用対効果の概念では、効率的ではないという障害者の雇用を取り入れ、経済単位として成り立って</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ゆく道を</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探っているＮＰＯ</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法人の活動</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を</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通して見えてくる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ことの１つは</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、障害者の賃金に関する考え方</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です</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lgn="ct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50468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15</a:t>
            </a:fld>
            <a:endParaRPr kumimoji="1" lang="ja-JP" altLang="en-US"/>
          </a:p>
        </p:txBody>
      </p:sp>
      <p:sp>
        <p:nvSpPr>
          <p:cNvPr id="3" name="テキスト ボックス 2"/>
          <p:cNvSpPr txBox="1"/>
          <p:nvPr/>
        </p:nvSpPr>
        <p:spPr>
          <a:xfrm>
            <a:off x="971600" y="620688"/>
            <a:ext cx="7200800" cy="5016758"/>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「日本型ソーシャルファームという活動」も、</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障害者の雇用の現状把握や向かうべき方向性では確かなものではあるが、</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やはり</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「恩恵</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や同情の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産物として」や「費用対効果での評価」からは抜け出していないようだ</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⇒このような</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活動</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に向かう理念的必然性が</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えてこな</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41598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16</a:t>
            </a:fld>
            <a:endParaRPr kumimoji="1" lang="ja-JP" altLang="en-US"/>
          </a:p>
        </p:txBody>
      </p:sp>
      <p:sp>
        <p:nvSpPr>
          <p:cNvPr id="3" name="テキスト ボックス 2"/>
          <p:cNvSpPr txBox="1"/>
          <p:nvPr/>
        </p:nvSpPr>
        <p:spPr>
          <a:xfrm>
            <a:off x="899592" y="1200635"/>
            <a:ext cx="7200800" cy="4031873"/>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「理念的必然性」</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太陽の家は工学的な工夫で失われたものを補えば、障害者にも輝くものが必ずあるという方向（労働者観）</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～世に心身障害はあっても仕事に障害はありえない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21420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17</a:t>
            </a:fld>
            <a:endParaRPr kumimoji="1" lang="ja-JP" altLang="en-US"/>
          </a:p>
        </p:txBody>
      </p:sp>
      <p:sp>
        <p:nvSpPr>
          <p:cNvPr id="3" name="テキスト ボックス 2"/>
          <p:cNvSpPr txBox="1"/>
          <p:nvPr/>
        </p:nvSpPr>
        <p:spPr>
          <a:xfrm>
            <a:off x="827584" y="692696"/>
            <a:ext cx="7200800" cy="4524315"/>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「理念的必然性」</a:t>
            </a: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中小企業家同友会の活動</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～中小企業の宿命として、地域と密着しなければならず、障害者等の就労困難者を雇用することは避けられない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むしろそのような人たちの雇用が新たな顧客を呼ぶことになる方向を探る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81022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18</a:t>
            </a:fld>
            <a:endParaRPr kumimoji="1" lang="ja-JP" altLang="en-US"/>
          </a:p>
        </p:txBody>
      </p:sp>
      <p:sp>
        <p:nvSpPr>
          <p:cNvPr id="3" name="テキスト ボックス 2"/>
          <p:cNvSpPr txBox="1"/>
          <p:nvPr/>
        </p:nvSpPr>
        <p:spPr>
          <a:xfrm>
            <a:off x="899592" y="1200635"/>
            <a:ext cx="7200800" cy="4031873"/>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「理念的必然性」</a:t>
            </a: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が雇用主となる、あるいは、多くの発言権を持つ</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経営体</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～障害者が、経済力を持ち自立できる　　ことは自分自身の問題として切り離すことはできない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82432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19</a:t>
            </a:fld>
            <a:endParaRPr kumimoji="1" lang="ja-JP" altLang="en-US"/>
          </a:p>
        </p:txBody>
      </p:sp>
      <p:sp>
        <p:nvSpPr>
          <p:cNvPr id="3" name="テキスト ボックス 2"/>
          <p:cNvSpPr txBox="1"/>
          <p:nvPr/>
        </p:nvSpPr>
        <p:spPr>
          <a:xfrm>
            <a:off x="971600" y="836712"/>
            <a:ext cx="7200800" cy="4524315"/>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割当雇用制度に見られる、障害者は「デキナイ労働者」という観念からは、費用対効果という物差しで測ってゆけば</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を雇用することは、いかにも不利に考えられ</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の雇用の条件は</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賃金</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をはじめとして、不利なものとなって</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いる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15404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97063BA0-14ED-41A8-A787-8966E2AB34A9}" type="slidenum">
              <a:rPr kumimoji="1" lang="ja-JP" altLang="en-US" smtClean="0"/>
              <a:t>2</a:t>
            </a:fld>
            <a:endParaRPr kumimoji="1" lang="ja-JP" altLang="en-US"/>
          </a:p>
        </p:txBody>
      </p:sp>
      <p:sp>
        <p:nvSpPr>
          <p:cNvPr id="6" name="テキスト ボックス 5"/>
          <p:cNvSpPr txBox="1"/>
          <p:nvPr/>
        </p:nvSpPr>
        <p:spPr>
          <a:xfrm>
            <a:off x="1115616" y="548680"/>
            <a:ext cx="6912768" cy="5047536"/>
          </a:xfrm>
          <a:prstGeom prst="rect">
            <a:avLst/>
          </a:prstGeom>
          <a:noFill/>
        </p:spPr>
        <p:txBody>
          <a:bodyPr wrap="square" rtlCol="0">
            <a:spAutoFit/>
          </a:bodyPr>
          <a:lstStyle/>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割当雇用</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制度（義務雇用制度）</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障害者の</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雇用促進</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等に関する法律</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4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4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昭和三十五年七月二十五日法律百三十二号）</a:t>
            </a:r>
            <a:endParaRPr lang="en-US" altLang="ja-JP" sz="24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改正案　平成</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25</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6</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月</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19</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日に</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交付</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→平成</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26</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月</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19</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日より日本に</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おいて</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効力</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を生</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ずる</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「障害者</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の権利に関する条約の</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批准」</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平成</a:t>
            </a:r>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28</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年より障害者差別解消法施行</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dirty="0"/>
          </a:p>
        </p:txBody>
      </p:sp>
    </p:spTree>
    <p:extLst>
      <p:ext uri="{BB962C8B-B14F-4D97-AF65-F5344CB8AC3E}">
        <p14:creationId xmlns:p14="http://schemas.microsoft.com/office/powerpoint/2010/main" val="3885580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20</a:t>
            </a:fld>
            <a:endParaRPr kumimoji="1" lang="ja-JP" altLang="en-US"/>
          </a:p>
        </p:txBody>
      </p:sp>
      <p:sp>
        <p:nvSpPr>
          <p:cNvPr id="3" name="テキスト ボックス 2"/>
          <p:cNvSpPr txBox="1"/>
          <p:nvPr/>
        </p:nvSpPr>
        <p:spPr>
          <a:xfrm>
            <a:off x="539552" y="700721"/>
            <a:ext cx="7200800" cy="5016758"/>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ここで</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、賃金</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を</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「労働</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再生産費的」に</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考えれば</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その</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報酬で生活のすべてを賄い</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将来</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の、人並みの暮らしが見通せて</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次の日の労働</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を意欲を持って迎えるよう</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な</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賃金である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0381856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21</a:t>
            </a:fld>
            <a:endParaRPr kumimoji="1" lang="ja-JP" altLang="en-US"/>
          </a:p>
        </p:txBody>
      </p:sp>
      <p:sp>
        <p:nvSpPr>
          <p:cNvPr id="3" name="テキスト ボックス 2"/>
          <p:cNvSpPr txBox="1"/>
          <p:nvPr/>
        </p:nvSpPr>
        <p:spPr>
          <a:xfrm>
            <a:off x="755576" y="723642"/>
            <a:ext cx="7200800" cy="5016758"/>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そのように考える時</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例えば、</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就労</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Ｂにおける報酬が１か月</a:t>
            </a:r>
            <a:r>
              <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7,000</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円などというのは、賃金とは</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言えない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当然、</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が、障害</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年金等を</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受け取っていて、その合算として収入を考えるのだが、それにしても、労働の再生産費という観点からは満足は</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できない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108203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22</a:t>
            </a:fld>
            <a:endParaRPr kumimoji="1" lang="ja-JP" altLang="en-US"/>
          </a:p>
        </p:txBody>
      </p:sp>
      <p:sp>
        <p:nvSpPr>
          <p:cNvPr id="3" name="テキスト ボックス 2"/>
          <p:cNvSpPr txBox="1"/>
          <p:nvPr/>
        </p:nvSpPr>
        <p:spPr>
          <a:xfrm>
            <a:off x="1043608" y="723642"/>
            <a:ext cx="7200800" cy="5016758"/>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中小企業家同友会の沖縄や京都の事例では</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a:t>
            </a:r>
            <a:r>
              <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1</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人</a:t>
            </a:r>
            <a:r>
              <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1</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人と面接</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して、収入の状況と生活の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状況</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そして</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将来のビジョンなどを聞いて、労働時間や工賃を考慮して</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賃金</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を決めて</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いる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（費用対効果は前面には出てこない）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60961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23</a:t>
            </a:fld>
            <a:endParaRPr kumimoji="1" lang="ja-JP" altLang="en-US"/>
          </a:p>
        </p:txBody>
      </p:sp>
      <p:sp>
        <p:nvSpPr>
          <p:cNvPr id="3" name="テキスト ボックス 2"/>
          <p:cNvSpPr txBox="1"/>
          <p:nvPr/>
        </p:nvSpPr>
        <p:spPr>
          <a:xfrm>
            <a:off x="971600" y="1196752"/>
            <a:ext cx="7200800" cy="4031873"/>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障害者の雇用を考える時</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費用対効果という価値観を離れ</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その賃金で生きて行けるようなものが</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必要</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513312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24</a:t>
            </a:fld>
            <a:endParaRPr kumimoji="1" lang="ja-JP" altLang="en-US"/>
          </a:p>
        </p:txBody>
      </p:sp>
      <p:sp>
        <p:nvSpPr>
          <p:cNvPr id="3" name="テキスト ボックス 2"/>
          <p:cNvSpPr txBox="1"/>
          <p:nvPr/>
        </p:nvSpPr>
        <p:spPr>
          <a:xfrm>
            <a:off x="1115616" y="620688"/>
            <a:ext cx="7200800" cy="5016758"/>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健常者においても、ワーキングプアーといったことが問題になるように</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「労働</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再生産費」</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と</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いう観念ではなく</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相対的</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な</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賃金」が</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主流で</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ある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そんな</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中で、障害者にだけそのような賃金を要求するのは理不尽なようだが、必要な賃金を計算して、足りない分は、福祉的扶助を</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充てる、と</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いう方向も考えてゆくべきではない</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52446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25</a:t>
            </a:fld>
            <a:endParaRPr kumimoji="1" lang="ja-JP" altLang="en-US"/>
          </a:p>
        </p:txBody>
      </p:sp>
      <p:sp>
        <p:nvSpPr>
          <p:cNvPr id="3" name="テキスト ボックス 2"/>
          <p:cNvSpPr txBox="1"/>
          <p:nvPr/>
        </p:nvSpPr>
        <p:spPr>
          <a:xfrm>
            <a:off x="899592" y="1200635"/>
            <a:ext cx="7200800" cy="4524315"/>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現在の、民間の活動は、足りない分を企業内努力で</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補い、活動</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を進めているが</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の就労継続支援の資金</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が、障害者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にではなく、事業所に入ってくる制度は、見直される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べき</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ベーシックインカム的</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な経費を決め、自力で達成できない部分を個人に扶助する方法も、検討されるべきで</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あろう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950443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26</a:t>
            </a:fld>
            <a:endParaRPr kumimoji="1" lang="ja-JP" altLang="en-US"/>
          </a:p>
        </p:txBody>
      </p:sp>
      <p:sp>
        <p:nvSpPr>
          <p:cNvPr id="3" name="テキスト ボックス 2"/>
          <p:cNvSpPr txBox="1"/>
          <p:nvPr/>
        </p:nvSpPr>
        <p:spPr>
          <a:xfrm>
            <a:off x="1331640" y="4581128"/>
            <a:ext cx="6552728" cy="769441"/>
          </a:xfrm>
          <a:prstGeom prst="rect">
            <a:avLst/>
          </a:prstGeom>
          <a:noFill/>
        </p:spPr>
        <p:txBody>
          <a:bodyPr wrap="square" rtlCol="0">
            <a:spAutoFit/>
          </a:bodyPr>
          <a:lstStyle/>
          <a:p>
            <a:r>
              <a:rPr kumimoji="1" lang="ja-JP" altLang="en-US" sz="4400" b="1" dirty="0" smtClean="0">
                <a:solidFill>
                  <a:schemeClr val="bg2">
                    <a:lumMod val="9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rPr>
              <a:t>ありがとうございました</a:t>
            </a:r>
            <a:endParaRPr kumimoji="1" lang="ja-JP" altLang="en-US" sz="4400" b="1" dirty="0">
              <a:solidFill>
                <a:schemeClr val="bg2">
                  <a:lumMod val="9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187925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27</a:t>
            </a:fld>
            <a:endParaRPr kumimoji="1" lang="ja-JP" altLang="en-US"/>
          </a:p>
        </p:txBody>
      </p:sp>
      <p:sp>
        <p:nvSpPr>
          <p:cNvPr id="3" name="テキスト ボックス 2"/>
          <p:cNvSpPr txBox="1"/>
          <p:nvPr/>
        </p:nvSpPr>
        <p:spPr>
          <a:xfrm>
            <a:off x="1979712" y="1916832"/>
            <a:ext cx="5256584" cy="923330"/>
          </a:xfrm>
          <a:prstGeom prst="rect">
            <a:avLst/>
          </a:prstGeom>
          <a:noFill/>
        </p:spPr>
        <p:txBody>
          <a:bodyPr wrap="square" rtlCol="0">
            <a:spAutoFit/>
          </a:bodyPr>
          <a:lstStyle/>
          <a:p>
            <a:r>
              <a:rPr kumimoji="1" lang="ja-JP" altLang="en-US" sz="5400" b="1" dirty="0" smtClean="0">
                <a:solidFill>
                  <a:schemeClr val="bg2">
                    <a:lumMod val="9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rPr>
              <a:t>以下　参考資料</a:t>
            </a:r>
            <a:endParaRPr kumimoji="1" lang="ja-JP" altLang="en-US" sz="5400" b="1" dirty="0">
              <a:solidFill>
                <a:schemeClr val="bg2">
                  <a:lumMod val="9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027441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28</a:t>
            </a:fld>
            <a:endParaRPr kumimoji="1" lang="ja-JP" altLang="en-US"/>
          </a:p>
        </p:txBody>
      </p:sp>
      <p:sp>
        <p:nvSpPr>
          <p:cNvPr id="3" name="テキスト ボックス 2"/>
          <p:cNvSpPr txBox="1"/>
          <p:nvPr/>
        </p:nvSpPr>
        <p:spPr>
          <a:xfrm>
            <a:off x="1475656" y="764704"/>
            <a:ext cx="6696744" cy="4955203"/>
          </a:xfrm>
          <a:prstGeom prst="rect">
            <a:avLst/>
          </a:prstGeom>
          <a:noFill/>
        </p:spPr>
        <p:txBody>
          <a:bodyPr wrap="square" rtlCol="0">
            <a:spAutoFit/>
          </a:bodyPr>
          <a:lstStyle/>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雇用</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する障害者</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・起業</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・経営陣</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・人事に関与できる公務員</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・その他</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7382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29</a:t>
            </a:fld>
            <a:endParaRPr kumimoji="1" lang="ja-JP" altLang="en-US"/>
          </a:p>
        </p:txBody>
      </p:sp>
      <p:sp>
        <p:nvSpPr>
          <p:cNvPr id="3" name="テキスト ボックス 2"/>
          <p:cNvSpPr txBox="1"/>
          <p:nvPr/>
        </p:nvSpPr>
        <p:spPr>
          <a:xfrm>
            <a:off x="611560" y="413762"/>
            <a:ext cx="7632848" cy="5509200"/>
          </a:xfrm>
          <a:prstGeom prst="rect">
            <a:avLst/>
          </a:prstGeom>
          <a:noFill/>
        </p:spPr>
        <p:txBody>
          <a:bodyPr wrap="square" rtlCol="0">
            <a:spAutoFit/>
          </a:bodyPr>
          <a:lstStyle/>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特定非営利活動法人　施無畏（せむい）</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・福祉雇用の事業所ではなく、経済社会</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で存続できる企業体を目指す</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・経営グループには、障害者が加わる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・健常者、高齢者、障害者のインクルー</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シブな経営体</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・自然農法のいちごハウス（５００㎡）</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自然</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農法の農園（５００㎡）</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28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（以上ガラスハウス）</a:t>
            </a:r>
            <a:endParaRPr lang="en-US" altLang="ja-JP" sz="28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自然農法の</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農園</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（５００㎡）</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カフェ</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32330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97063BA0-14ED-41A8-A787-8966E2AB34A9}" type="slidenum">
              <a:rPr kumimoji="1" lang="ja-JP" altLang="en-US" smtClean="0"/>
              <a:t>3</a:t>
            </a:fld>
            <a:endParaRPr kumimoji="1" lang="ja-JP" altLang="en-US"/>
          </a:p>
        </p:txBody>
      </p:sp>
      <p:sp>
        <p:nvSpPr>
          <p:cNvPr id="6" name="テキスト ボックス 5"/>
          <p:cNvSpPr txBox="1"/>
          <p:nvPr/>
        </p:nvSpPr>
        <p:spPr>
          <a:xfrm>
            <a:off x="1115616" y="692696"/>
            <a:ext cx="7128792" cy="5693866"/>
          </a:xfrm>
          <a:prstGeom prst="rect">
            <a:avLst/>
          </a:prstGeom>
          <a:noFill/>
        </p:spPr>
        <p:txBody>
          <a:bodyPr wrap="square" rtlCol="0">
            <a:spAutoFit/>
          </a:bodyPr>
          <a:lstStyle/>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従来の割当雇用</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制度</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と</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に対する差別禁止法的</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アプローチ</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共存できるのか</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「権利としての労働」　</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福祉的雇用と一般</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zh-TW"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差別禁止</a:t>
            </a:r>
            <a:r>
              <a:rPr lang="zh-TW"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法的</a:t>
            </a:r>
            <a:r>
              <a:rPr lang="ja-JP" altLang="en-US" sz="2800" b="1" dirty="0" err="1"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には</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考慮の必要</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ex.</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法的には福祉的就労者は労働者ではない　</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dirty="0"/>
          </a:p>
        </p:txBody>
      </p:sp>
    </p:spTree>
    <p:extLst>
      <p:ext uri="{BB962C8B-B14F-4D97-AF65-F5344CB8AC3E}">
        <p14:creationId xmlns:p14="http://schemas.microsoft.com/office/powerpoint/2010/main" val="11226557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30</a:t>
            </a:fld>
            <a:endParaRPr kumimoji="1" lang="ja-JP" altLang="en-US"/>
          </a:p>
        </p:txBody>
      </p:sp>
      <p:sp>
        <p:nvSpPr>
          <p:cNvPr id="3" name="テキスト ボックス 2"/>
          <p:cNvSpPr txBox="1"/>
          <p:nvPr/>
        </p:nvSpPr>
        <p:spPr>
          <a:xfrm>
            <a:off x="683568" y="829714"/>
            <a:ext cx="7632848" cy="4893647"/>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２０１４年度</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いちごハウスのすまいる生産事業</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24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r>
              <a:rPr lang="zh-TW" altLang="en-US" sz="24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独立行政法人福祉医療機構社会福祉振興助成</a:t>
            </a:r>
            <a:r>
              <a:rPr lang="ja-JP" altLang="en-US" sz="24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24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・食と農を通した、高齢者、障害者の</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ＱＯＬの向上と就労の機会の確保</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・基盤整備</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農の場面での就労の場の準備</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農作業のトレーニングと作業の細分化</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６次産業化の準備と実践</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・余暇のレクリエーションの確保</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40006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31</a:t>
            </a:fld>
            <a:endParaRPr kumimoji="1" lang="ja-JP" altLang="en-US"/>
          </a:p>
        </p:txBody>
      </p:sp>
      <p:sp>
        <p:nvSpPr>
          <p:cNvPr id="3" name="テキスト ボックス 2"/>
          <p:cNvSpPr txBox="1"/>
          <p:nvPr/>
        </p:nvSpPr>
        <p:spPr>
          <a:xfrm>
            <a:off x="683568" y="536466"/>
            <a:ext cx="7704856" cy="5386090"/>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２０１５年度</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消費者ニーズ対応型食育活動モデル事業</a:t>
            </a:r>
            <a:r>
              <a:rPr lang="ja-JP" altLang="en-US" sz="24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（農林水産省</a:t>
            </a:r>
            <a:r>
              <a:rPr lang="ja-JP" altLang="en-US" sz="24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endParaRPr lang="en-US" altLang="ja-JP" sz="24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・高齢者、障害者、子育て中の女性を訴</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求対象とした食育の事業の遂行</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・健康になる食の理解</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・だし、発酵食等日本の伝統食の見直し</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・自然農法</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・高齢者、障害者は自分ではあまり食事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は作らない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・基盤の上に収益性の導入</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96324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32</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72975599"/>
              </p:ext>
            </p:extLst>
          </p:nvPr>
        </p:nvGraphicFramePr>
        <p:xfrm>
          <a:off x="755576" y="400009"/>
          <a:ext cx="7776864" cy="5549271"/>
        </p:xfrm>
        <a:graphic>
          <a:graphicData uri="http://schemas.openxmlformats.org/presentationml/2006/ole">
            <mc:AlternateContent xmlns:mc="http://schemas.openxmlformats.org/markup-compatibility/2006">
              <mc:Choice xmlns:v="urn:schemas-microsoft-com:vml" Requires="v">
                <p:oleObj spid="_x0000_s1038" name="Worksheet" r:id="rId5" imgW="13696869" imgH="8772407" progId="Excel.Sheet.12">
                  <p:embed/>
                </p:oleObj>
              </mc:Choice>
              <mc:Fallback>
                <p:oleObj name="Worksheet" r:id="rId5" imgW="13696869" imgH="8772407" progId="Excel.Sheet.12">
                  <p:embed/>
                  <p:pic>
                    <p:nvPicPr>
                      <p:cNvPr id="0" name=""/>
                      <p:cNvPicPr/>
                      <p:nvPr/>
                    </p:nvPicPr>
                    <p:blipFill>
                      <a:blip r:embed="rId6"/>
                      <a:stretch>
                        <a:fillRect/>
                      </a:stretch>
                    </p:blipFill>
                    <p:spPr>
                      <a:xfrm>
                        <a:off x="755576" y="400009"/>
                        <a:ext cx="7776864" cy="5549271"/>
                      </a:xfrm>
                      <a:prstGeom prst="rect">
                        <a:avLst/>
                      </a:prstGeom>
                    </p:spPr>
                  </p:pic>
                </p:oleObj>
              </mc:Fallback>
            </mc:AlternateContent>
          </a:graphicData>
        </a:graphic>
      </p:graphicFrame>
    </p:spTree>
    <p:extLst>
      <p:ext uri="{BB962C8B-B14F-4D97-AF65-F5344CB8AC3E}">
        <p14:creationId xmlns:p14="http://schemas.microsoft.com/office/powerpoint/2010/main" val="34339144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33</a:t>
            </a:fld>
            <a:endParaRPr kumimoji="1" lang="ja-JP" altLang="en-US"/>
          </a:p>
        </p:txBody>
      </p:sp>
      <p:sp>
        <p:nvSpPr>
          <p:cNvPr id="3" name="テキスト ボックス 2"/>
          <p:cNvSpPr txBox="1"/>
          <p:nvPr/>
        </p:nvSpPr>
        <p:spPr>
          <a:xfrm>
            <a:off x="395536" y="1196752"/>
            <a:ext cx="8424936" cy="4031873"/>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運営の主導権（雇用）を障害者が持っている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何が違う？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・職能以外の障害者のデメリットを考えな</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err="1"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・職場に障害者がいることに違和感がない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・障害者の困っている点はピアサポート的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に理解されてくる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6601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34</a:t>
            </a:fld>
            <a:endParaRPr kumimoji="1" lang="ja-JP" altLang="en-US"/>
          </a:p>
        </p:txBody>
      </p:sp>
      <p:sp>
        <p:nvSpPr>
          <p:cNvPr id="3" name="テキスト ボックス 2"/>
          <p:cNvSpPr txBox="1"/>
          <p:nvPr/>
        </p:nvSpPr>
        <p:spPr>
          <a:xfrm>
            <a:off x="395536" y="1196752"/>
            <a:ext cx="8136904" cy="4031873"/>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問題は？</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・仕事は作れるが、障害者の生活費を賄う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賃金が払えるか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・健常者と障害者が共存する時、費用対効</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果の価値観に対抗しうるものを提出でき</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err="1"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るか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46779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35</a:t>
            </a:fld>
            <a:endParaRPr kumimoji="1" lang="ja-JP" altLang="en-US"/>
          </a:p>
        </p:txBody>
      </p:sp>
      <p:sp>
        <p:nvSpPr>
          <p:cNvPr id="3" name="テキスト ボックス 2"/>
          <p:cNvSpPr txBox="1"/>
          <p:nvPr/>
        </p:nvSpPr>
        <p:spPr>
          <a:xfrm>
            <a:off x="571194" y="332656"/>
            <a:ext cx="8136904" cy="5509200"/>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費用対効果ではない分配方法の取り組み</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・ベーシックインカムとしての生活費部分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＋労働比例部分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→法人の大きな経済力が背景</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・能力に応じて働き必要に応じて受け取る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→現実には難しい問題が多くある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・現在は、施設外就労として就労の機会を</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提供することも多い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・就労Ａ、Ｂ等の事業所への給付ではなく</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個人への給付が望ましい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76207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36</a:t>
            </a:fld>
            <a:endParaRPr kumimoji="1" lang="ja-JP" altLang="en-US"/>
          </a:p>
        </p:txBody>
      </p:sp>
      <p:sp>
        <p:nvSpPr>
          <p:cNvPr id="3" name="テキスト ボックス 2"/>
          <p:cNvSpPr txBox="1"/>
          <p:nvPr/>
        </p:nvSpPr>
        <p:spPr>
          <a:xfrm>
            <a:off x="571194" y="332656"/>
            <a:ext cx="8136904" cy="4524315"/>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雇用する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障害者の場面</a:t>
            </a:r>
            <a:endPar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就労Ａ、Ｂ等の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事業所の経営者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・先日亡くなった春山満さん</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r>
              <a:rPr lang="zh-TW"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障害者高齢者</a:t>
            </a:r>
            <a:r>
              <a:rPr lang="zh-TW"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体育館</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の指定管理者を目指</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している障害者スポーツのアスリート</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・古くはルーズベルト大統領</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035252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37</a:t>
            </a:fld>
            <a:endParaRPr kumimoji="1" lang="ja-JP" altLang="en-US"/>
          </a:p>
        </p:txBody>
      </p:sp>
      <p:sp>
        <p:nvSpPr>
          <p:cNvPr id="3" name="テキスト ボックス 2"/>
          <p:cNvSpPr txBox="1"/>
          <p:nvPr/>
        </p:nvSpPr>
        <p:spPr>
          <a:xfrm>
            <a:off x="323528" y="1124744"/>
            <a:ext cx="8136904" cy="4031873"/>
          </a:xfrm>
          <a:prstGeom prst="rect">
            <a:avLst/>
          </a:prstGeom>
          <a:noFill/>
        </p:spPr>
        <p:txBody>
          <a:bodyPr wrap="square" rtlCol="0">
            <a:spAutoFit/>
          </a:bodyPr>
          <a:lstStyle/>
          <a:p>
            <a:pPr algn="ct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雇用する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障害者の存在</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障害者の権利としての労働を保障し</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の</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就労や社会生活、経済生活の</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ディスアビリティの減少につながる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37016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38</a:t>
            </a:fld>
            <a:endParaRPr kumimoji="1" lang="ja-JP" altLang="en-US"/>
          </a:p>
        </p:txBody>
      </p:sp>
      <p:sp>
        <p:nvSpPr>
          <p:cNvPr id="3" name="テキスト ボックス 2"/>
          <p:cNvSpPr txBox="1"/>
          <p:nvPr/>
        </p:nvSpPr>
        <p:spPr>
          <a:xfrm>
            <a:off x="1403648" y="620688"/>
            <a:ext cx="6696744" cy="4832092"/>
          </a:xfrm>
          <a:prstGeom prst="rect">
            <a:avLst/>
          </a:prstGeom>
          <a:noFill/>
        </p:spPr>
        <p:txBody>
          <a:bodyPr wrap="square" rtlCol="0">
            <a:spAutoFit/>
          </a:bodyPr>
          <a:lstStyle/>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障害者</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雇用</a:t>
            </a: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促進法</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従業員</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の２％という障害者の雇用</a:t>
            </a: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を</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企業</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に割り当てて</a:t>
            </a: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い</a:t>
            </a: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る</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しかし</a:t>
            </a:r>
            <a:endParaRPr lang="en-US" altLang="ja-JP" sz="2800" b="1" dirty="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従業員</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の数が</a:t>
            </a:r>
            <a:r>
              <a:rPr lang="en-US" altLang="ja-JP" sz="2800" b="1" dirty="0">
                <a:solidFill>
                  <a:srgbClr val="002060"/>
                </a:solidFill>
                <a:latin typeface="HG丸ｺﾞｼｯｸM-PRO" panose="020F0600000000000000" pitchFamily="50" charset="-128"/>
                <a:ea typeface="HG丸ｺﾞｼｯｸM-PRO" panose="020F0600000000000000" pitchFamily="50" charset="-128"/>
              </a:rPr>
              <a:t>49</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人以下の企業では、この規定からは</a:t>
            </a: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外れる</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kumimoji="1" lang="en-US" altLang="ja-JP" sz="2800" b="1" dirty="0">
              <a:solidFill>
                <a:srgbClr val="002060"/>
              </a:solidFill>
              <a:latin typeface="HG丸ｺﾞｼｯｸM-PRO" panose="020F0600000000000000" pitchFamily="50" charset="-128"/>
              <a:ea typeface="HG丸ｺﾞｼｯｸM-PRO" panose="020F0600000000000000" pitchFamily="50" charset="-128"/>
            </a:endParaRPr>
          </a:p>
          <a:p>
            <a:pPr algn="ct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（さらに、雇用納付金は２００人超）</a:t>
            </a:r>
            <a:endParaRPr kumimoji="1" lang="ja-JP" altLang="en-US" sz="2800" b="1" dirty="0">
              <a:solidFill>
                <a:srgbClr val="00206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14976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39</a:t>
            </a:fld>
            <a:endParaRPr kumimoji="1" lang="ja-JP" altLang="en-US"/>
          </a:p>
        </p:txBody>
      </p:sp>
      <p:sp>
        <p:nvSpPr>
          <p:cNvPr id="3" name="テキスト ボックス 2"/>
          <p:cNvSpPr txBox="1"/>
          <p:nvPr/>
        </p:nvSpPr>
        <p:spPr>
          <a:xfrm>
            <a:off x="1043608" y="1412776"/>
            <a:ext cx="6480720" cy="1224136"/>
          </a:xfrm>
          <a:prstGeom prst="rect">
            <a:avLst/>
          </a:prstGeom>
          <a:noFill/>
        </p:spPr>
        <p:txBody>
          <a:bodyPr wrap="square" rtlCol="0">
            <a:spAutoFit/>
          </a:bodyPr>
          <a:lstStyle/>
          <a:p>
            <a:endParaRPr kumimoji="1" lang="ja-JP" altLang="en-US" dirty="0"/>
          </a:p>
        </p:txBody>
      </p:sp>
      <p:sp>
        <p:nvSpPr>
          <p:cNvPr id="4" name="テキスト ボックス 1"/>
          <p:cNvSpPr txBox="1"/>
          <p:nvPr/>
        </p:nvSpPr>
        <p:spPr>
          <a:xfrm>
            <a:off x="1664592" y="2032074"/>
            <a:ext cx="6075760" cy="319712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indent="133350" algn="just">
              <a:spcAft>
                <a:spcPts val="0"/>
              </a:spcAft>
            </a:pPr>
            <a:endParaRPr lang="en-US" altLang="ja-JP" sz="1050" kern="100" dirty="0" smtClean="0">
              <a:effectLst/>
              <a:latin typeface="Times New Roman" panose="02020603050405020304" pitchFamily="18" charset="0"/>
              <a:ea typeface="ＭＳ 明朝" panose="02020609040205080304" pitchFamily="17" charset="-128"/>
            </a:endParaRPr>
          </a:p>
          <a:p>
            <a:pPr indent="133350" algn="just">
              <a:spcAft>
                <a:spcPts val="0"/>
              </a:spcAft>
            </a:pPr>
            <a:r>
              <a:rPr lang="ja-JP" sz="20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健障者</a:t>
            </a:r>
            <a:r>
              <a:rPr lang="ja-JP" sz="20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委員会</a:t>
            </a:r>
          </a:p>
          <a:p>
            <a:pPr marL="133350" algn="just">
              <a:spcAft>
                <a:spcPts val="0"/>
              </a:spcAft>
            </a:pPr>
            <a:endParaRPr lang="en-US" altLang="ja-JP" sz="20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133350" algn="just">
              <a:spcAft>
                <a:spcPts val="0"/>
              </a:spcAft>
            </a:pPr>
            <a:r>
              <a:rPr lang="ja-JP" sz="20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a:t>
            </a:r>
            <a:r>
              <a:rPr lang="ja-JP" sz="20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と健常者が垣根なく共生できる社会の実現こそ真に豊かな社会といえます。同友会は、人間を大切にする経営者団体として、障害者雇用の促進にも努力しています。本年度も、「雇用・就労支援フォーラム」を開催し、養護学校や行政機関との交流を図り、会内での障害者雇用の関心を高め、広めていきます。</a:t>
            </a:r>
          </a:p>
          <a:p>
            <a:pPr algn="just">
              <a:spcAft>
                <a:spcPts val="0"/>
              </a:spcAft>
            </a:pPr>
            <a:r>
              <a:rPr lang="en-US" sz="1050" kern="100" dirty="0">
                <a:effectLst/>
                <a:latin typeface="Times New Roman" panose="02020603050405020304" pitchFamily="18" charset="0"/>
                <a:ea typeface="ＭＳ 明朝" panose="02020609040205080304" pitchFamily="17" charset="-128"/>
              </a:rPr>
              <a:t> </a:t>
            </a:r>
            <a:endParaRPr lang="ja-JP" sz="1050" kern="100" dirty="0">
              <a:effectLst/>
              <a:latin typeface="Times New Roman" panose="02020603050405020304" pitchFamily="18" charset="0"/>
              <a:ea typeface="ＭＳ 明朝" panose="02020609040205080304" pitchFamily="17" charset="-128"/>
            </a:endParaRPr>
          </a:p>
        </p:txBody>
      </p:sp>
      <p:pic>
        <p:nvPicPr>
          <p:cNvPr id="5" name="図 4"/>
          <p:cNvPicPr>
            <a:picLocks noChangeAspect="1"/>
          </p:cNvPicPr>
          <p:nvPr/>
        </p:nvPicPr>
        <p:blipFill>
          <a:blip r:embed="rId3"/>
          <a:stretch>
            <a:fillRect/>
          </a:stretch>
        </p:blipFill>
        <p:spPr>
          <a:xfrm>
            <a:off x="1664592" y="1556792"/>
            <a:ext cx="6075760" cy="468052"/>
          </a:xfrm>
          <a:prstGeom prst="rect">
            <a:avLst/>
          </a:prstGeom>
        </p:spPr>
      </p:pic>
    </p:spTree>
    <p:extLst>
      <p:ext uri="{BB962C8B-B14F-4D97-AF65-F5344CB8AC3E}">
        <p14:creationId xmlns:p14="http://schemas.microsoft.com/office/powerpoint/2010/main" val="1759616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a:t>
            </a:fld>
            <a:endParaRPr kumimoji="1" lang="ja-JP" altLang="en-US"/>
          </a:p>
        </p:txBody>
      </p:sp>
      <p:sp>
        <p:nvSpPr>
          <p:cNvPr id="4" name="テキスト ボックス 3"/>
          <p:cNvSpPr txBox="1"/>
          <p:nvPr/>
        </p:nvSpPr>
        <p:spPr>
          <a:xfrm>
            <a:off x="827584" y="1239356"/>
            <a:ext cx="7704856" cy="4401205"/>
          </a:xfrm>
          <a:prstGeom prst="rect">
            <a:avLst/>
          </a:prstGeom>
          <a:noFill/>
        </p:spPr>
        <p:txBody>
          <a:bodyPr wrap="square" rtlCol="0">
            <a:spAutoFit/>
          </a:bodyPr>
          <a:lstStyle/>
          <a:p>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割当雇用制度から差別禁止法へ</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・割当</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制度</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～割当数に達するまでは、求人等の状況に関</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わりなく、障害者にあった仕事を作り出す</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ことを課す</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・差別禁止法</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～求人内容に合致する障害者であれば、就業</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保証を課す</a:t>
            </a:r>
            <a:endParaRPr kumimoji="1"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045705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40</a:t>
            </a:fld>
            <a:endParaRPr kumimoji="1" lang="ja-JP" altLang="en-US"/>
          </a:p>
        </p:txBody>
      </p:sp>
      <p:sp>
        <p:nvSpPr>
          <p:cNvPr id="3" name="テキスト ボックス 2"/>
          <p:cNvSpPr txBox="1"/>
          <p:nvPr/>
        </p:nvSpPr>
        <p:spPr>
          <a:xfrm>
            <a:off x="755576" y="1772816"/>
            <a:ext cx="7776864" cy="2677656"/>
          </a:xfrm>
          <a:prstGeom prst="rect">
            <a:avLst/>
          </a:prstGeom>
          <a:noFill/>
        </p:spPr>
        <p:txBody>
          <a:bodyPr wrap="square" rtlCol="0">
            <a:spAutoFit/>
          </a:bodyPr>
          <a:lstStyle/>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Ｋ</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市の中小企業家</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同友会</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問題委員会</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副委員長</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Ｄ氏</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中小企業家同友会は、全国で約</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4</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万人、Ｋ市では</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1,500</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人の会員を持っています。）</a:t>
            </a:r>
          </a:p>
          <a:p>
            <a:endParaRPr kumimoji="1"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226790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41</a:t>
            </a:fld>
            <a:endParaRPr kumimoji="1" lang="ja-JP" altLang="en-US"/>
          </a:p>
        </p:txBody>
      </p:sp>
      <p:sp>
        <p:nvSpPr>
          <p:cNvPr id="3" name="テキスト ボックス 2"/>
          <p:cNvSpPr txBox="1"/>
          <p:nvPr/>
        </p:nvSpPr>
        <p:spPr>
          <a:xfrm>
            <a:off x="1187624" y="1628800"/>
            <a:ext cx="6408712" cy="2677656"/>
          </a:xfrm>
          <a:prstGeom prst="rect">
            <a:avLst/>
          </a:prstGeom>
          <a:noFill/>
        </p:spPr>
        <p:txBody>
          <a:bodyPr wrap="square" rtlCol="0">
            <a:spAutoFit/>
          </a:bodyPr>
          <a:lstStyle/>
          <a:p>
            <a:pPr marL="342900" lvl="0" indent="-342900" algn="just">
              <a:spcAft>
                <a:spcPts val="0"/>
              </a:spcAft>
              <a:buFont typeface="+mj-ea"/>
              <a:buAutoNum type="circleNumDbPlain"/>
            </a:pPr>
            <a:r>
              <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中小企業家としての人間観の</a:t>
            </a:r>
            <a:r>
              <a:rPr lang="ja-JP" altLang="ja-JP" sz="28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形成</a:t>
            </a:r>
            <a:endParaRPr lang="en-US" altLang="ja-JP" sz="28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342900" lvl="0" indent="-342900" algn="just">
              <a:spcAft>
                <a:spcPts val="0"/>
              </a:spcAft>
              <a:buFont typeface="+mj-ea"/>
              <a:buAutoNum type="circleNumDbPlain"/>
            </a:pPr>
            <a:endPar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342900" lvl="0" indent="-342900" algn="just">
              <a:spcAft>
                <a:spcPts val="0"/>
              </a:spcAft>
              <a:buFont typeface="+mj-ea"/>
              <a:buAutoNum type="circleNumDbPlain"/>
            </a:pPr>
            <a:r>
              <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仕事を細分化して、分担による雇用機会の</a:t>
            </a:r>
            <a:r>
              <a:rPr lang="ja-JP" altLang="ja-JP" sz="28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確保</a:t>
            </a:r>
            <a:endParaRPr lang="en-US" altLang="ja-JP" sz="28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342900" lvl="0" indent="-342900" algn="just">
              <a:spcAft>
                <a:spcPts val="0"/>
              </a:spcAft>
              <a:buFont typeface="+mj-ea"/>
              <a:buAutoNum type="circleNumDbPlain"/>
            </a:pPr>
            <a:endPar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342900" lvl="0" indent="-342900" algn="just">
              <a:spcAft>
                <a:spcPts val="0"/>
              </a:spcAft>
              <a:buFont typeface="+mj-ea"/>
              <a:buAutoNum type="circleNumDbPlain"/>
            </a:pPr>
            <a:r>
              <a:rPr lang="en-US"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a:t>
            </a:r>
            <a:r>
              <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企業</a:t>
            </a:r>
            <a:r>
              <a:rPr lang="en-US"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a:t>
            </a:r>
            <a:r>
              <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人の障害者の雇用の運動</a:t>
            </a:r>
          </a:p>
        </p:txBody>
      </p:sp>
    </p:spTree>
    <p:extLst>
      <p:ext uri="{BB962C8B-B14F-4D97-AF65-F5344CB8AC3E}">
        <p14:creationId xmlns:p14="http://schemas.microsoft.com/office/powerpoint/2010/main" val="3004828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42</a:t>
            </a:fld>
            <a:endParaRPr kumimoji="1" lang="ja-JP" altLang="en-US"/>
          </a:p>
        </p:txBody>
      </p:sp>
      <p:sp>
        <p:nvSpPr>
          <p:cNvPr id="3" name="テキスト ボックス 2"/>
          <p:cNvSpPr txBox="1"/>
          <p:nvPr/>
        </p:nvSpPr>
        <p:spPr>
          <a:xfrm>
            <a:off x="971600" y="1268760"/>
            <a:ext cx="6984776" cy="3539430"/>
          </a:xfrm>
          <a:prstGeom prst="rect">
            <a:avLst/>
          </a:prstGeom>
          <a:noFill/>
        </p:spPr>
        <p:txBody>
          <a:bodyPr wrap="square" rtlCol="0">
            <a:spAutoFit/>
          </a:bodyPr>
          <a:lstStyle/>
          <a:p>
            <a:pPr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太陽の家も中小</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企業</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家</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同友会</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の活動も５０年もの歴史がある</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わけ</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だ</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が</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のディスアビリティの温床のような日本の障害者雇用施策を考える</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とき</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これら</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の活動の障害者観や活動は、新たに見直してみる価値はある</a:t>
            </a:r>
            <a:endParaRPr kumimoji="1"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907675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43</a:t>
            </a:fld>
            <a:endParaRPr kumimoji="1" lang="ja-JP" altLang="en-US"/>
          </a:p>
        </p:txBody>
      </p:sp>
      <p:sp>
        <p:nvSpPr>
          <p:cNvPr id="5" name="正方形/長方形 4"/>
          <p:cNvSpPr/>
          <p:nvPr/>
        </p:nvSpPr>
        <p:spPr>
          <a:xfrm>
            <a:off x="1187624" y="908720"/>
            <a:ext cx="7272808" cy="2677656"/>
          </a:xfrm>
          <a:prstGeom prst="rect">
            <a:avLst/>
          </a:prstGeom>
        </p:spPr>
        <p:txBody>
          <a:bodyPr wrap="square">
            <a:spAutoFit/>
          </a:bodyPr>
          <a:lstStyle/>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○雇用される障害者</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障害者のディスアビリティの温床のような日本の障害者雇用施策を考えるとき</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これらの活動の障害者観や活動は、新たに見直してみる価値はある</a:t>
            </a:r>
            <a:endPar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60057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44</a:t>
            </a:fld>
            <a:endParaRPr kumimoji="1" lang="ja-JP" altLang="en-US"/>
          </a:p>
        </p:txBody>
      </p:sp>
      <p:sp>
        <p:nvSpPr>
          <p:cNvPr id="4" name="正方形/長方形 3"/>
          <p:cNvSpPr/>
          <p:nvPr/>
        </p:nvSpPr>
        <p:spPr>
          <a:xfrm>
            <a:off x="1187624" y="908720"/>
            <a:ext cx="6912768" cy="3108543"/>
          </a:xfrm>
          <a:prstGeom prst="rect">
            <a:avLst/>
          </a:prstGeom>
        </p:spPr>
        <p:txBody>
          <a:bodyPr wrap="square">
            <a:spAutoFit/>
          </a:bodyPr>
          <a:lstStyle/>
          <a:p>
            <a:pPr lvl="0"/>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雇用する障害者</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・起業</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・経営者集団あるいは雇用の権限</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これらの活動の障害者観や活動は、新たに見直してみる価値はある</a:t>
            </a:r>
            <a:endPar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415330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45</a:t>
            </a:fld>
            <a:endParaRPr kumimoji="1" lang="ja-JP" altLang="en-US"/>
          </a:p>
        </p:txBody>
      </p:sp>
      <p:sp>
        <p:nvSpPr>
          <p:cNvPr id="4" name="正方形/長方形 3"/>
          <p:cNvSpPr/>
          <p:nvPr/>
        </p:nvSpPr>
        <p:spPr>
          <a:xfrm>
            <a:off x="1187624" y="908720"/>
            <a:ext cx="7200800" cy="2677656"/>
          </a:xfrm>
          <a:prstGeom prst="rect">
            <a:avLst/>
          </a:prstGeom>
        </p:spPr>
        <p:txBody>
          <a:bodyPr wrap="square">
            <a:spAutoFit/>
          </a:bodyPr>
          <a:lstStyle/>
          <a:p>
            <a:pPr lvl="0"/>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2014</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年いちごハウスのスマイル生産事業</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基盤整備</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・経営者集団あるいは雇用の権限</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これらの活動の障害者観や活動は、新たに見直してみる価値はある</a:t>
            </a:r>
            <a:endPar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779894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46</a:t>
            </a:fld>
            <a:endParaRPr kumimoji="1" lang="ja-JP" altLang="en-US"/>
          </a:p>
        </p:txBody>
      </p:sp>
      <p:sp>
        <p:nvSpPr>
          <p:cNvPr id="4" name="正方形/長方形 3"/>
          <p:cNvSpPr/>
          <p:nvPr/>
        </p:nvSpPr>
        <p:spPr>
          <a:xfrm>
            <a:off x="1187624" y="908720"/>
            <a:ext cx="7200800" cy="2246769"/>
          </a:xfrm>
          <a:prstGeom prst="rect">
            <a:avLst/>
          </a:prstGeom>
        </p:spPr>
        <p:txBody>
          <a:bodyPr wrap="square">
            <a:spAutoFit/>
          </a:bodyPr>
          <a:lstStyle/>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特定非営利活動法人施無畏</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高齢者や障害者が、安心して社会参加ができ、余暇の活動を楽しみながら、農作業による就労的・生産的活動とイベントを通して</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QOL</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の向上を目指しています。</a:t>
            </a:r>
          </a:p>
        </p:txBody>
      </p:sp>
    </p:spTree>
    <p:extLst>
      <p:ext uri="{BB962C8B-B14F-4D97-AF65-F5344CB8AC3E}">
        <p14:creationId xmlns:p14="http://schemas.microsoft.com/office/powerpoint/2010/main" val="577864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15616" y="1052736"/>
            <a:ext cx="6480720" cy="4031873"/>
          </a:xfrm>
          <a:prstGeom prst="rect">
            <a:avLst/>
          </a:prstGeom>
        </p:spPr>
        <p:txBody>
          <a:bodyPr wrap="square">
            <a:spAutoFit/>
          </a:bodyPr>
          <a:lstStyle/>
          <a:p>
            <a:r>
              <a:rPr lang="ja-JP"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ダブルカウント方式</a:t>
            </a:r>
            <a:endParaRPr lang="en-US"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endParaRPr>
          </a:p>
          <a:p>
            <a:endParaRPr lang="en-US"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endParaRPr>
          </a:p>
          <a:p>
            <a:r>
              <a:rPr lang="ja-JP"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障害者</a:t>
            </a:r>
            <a:r>
              <a:rPr lang="ja-JP"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雇用率制度において、重度の身体障害者あるいは知的障害者を</a:t>
            </a:r>
            <a:r>
              <a:rPr lang="en-US"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1</a:t>
            </a:r>
            <a:r>
              <a:rPr lang="ja-JP"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人雇用すると、雇用率を</a:t>
            </a:r>
            <a:r>
              <a:rPr lang="en-US"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2</a:t>
            </a:r>
            <a:r>
              <a:rPr lang="ja-JP"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人分としてカウントでき、企業が重度障害者雇用の促進を図る、積極的優遇策の一つとされる</a:t>
            </a:r>
            <a:r>
              <a:rPr lang="ja-JP" altLang="ja-JP" sz="3200" dirty="0">
                <a:effectLst>
                  <a:outerShdw blurRad="38100" dist="38100" dir="2700000" algn="tl">
                    <a:srgbClr val="000000">
                      <a:alpha val="43137"/>
                    </a:srgbClr>
                  </a:outerShdw>
                </a:effectLst>
              </a:rPr>
              <a:t>。</a:t>
            </a:r>
            <a:endParaRPr lang="ja-JP" altLang="en-US" sz="3200" dirty="0">
              <a:effectLst>
                <a:outerShdw blurRad="38100" dist="38100" dir="2700000" algn="tl">
                  <a:srgbClr val="000000">
                    <a:alpha val="43137"/>
                  </a:srgbClr>
                </a:outerShdw>
              </a:effectLst>
            </a:endParaRPr>
          </a:p>
        </p:txBody>
      </p:sp>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z="2000" smtClean="0"/>
              <a:t>47</a:t>
            </a:fld>
            <a:endParaRPr kumimoji="1" lang="ja-JP" altLang="en-US" sz="2000"/>
          </a:p>
        </p:txBody>
      </p:sp>
    </p:spTree>
    <p:extLst>
      <p:ext uri="{BB962C8B-B14F-4D97-AF65-F5344CB8AC3E}">
        <p14:creationId xmlns:p14="http://schemas.microsoft.com/office/powerpoint/2010/main" val="13987198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547664" y="1124744"/>
            <a:ext cx="6192688" cy="4524315"/>
          </a:xfrm>
          <a:prstGeom prst="rect">
            <a:avLst/>
          </a:prstGeom>
        </p:spPr>
        <p:txBody>
          <a:bodyPr wrap="square">
            <a:spAutoFit/>
          </a:bodyPr>
          <a:lstStyle/>
          <a:p>
            <a:r>
              <a:rPr lang="ja-JP" altLang="en-US"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特例子会社</a:t>
            </a:r>
            <a:endParaRPr lang="en-US"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endParaRPr>
          </a:p>
          <a:p>
            <a:endParaRPr lang="en-US"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endParaRPr>
          </a:p>
          <a:p>
            <a:r>
              <a:rPr lang="ja-JP"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企業</a:t>
            </a:r>
            <a:r>
              <a:rPr lang="ja-JP"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の事業主が障害者のための特別な配慮をした子会社を設立し、一定の要件を満たす場合には、その子会社に雇用されている障害者を親会社や企業グループ全体で雇用されているものとして算定できるというものです。</a:t>
            </a:r>
            <a:endParaRPr lang="ja-JP" altLang="en-US" sz="3200" b="1" dirty="0">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
        <p:nvSpPr>
          <p:cNvPr id="3" name="スライド番号プレースホルダー 2"/>
          <p:cNvSpPr>
            <a:spLocks noGrp="1"/>
          </p:cNvSpPr>
          <p:nvPr>
            <p:ph type="sldNum" sz="quarter" idx="11"/>
          </p:nvPr>
        </p:nvSpPr>
        <p:spPr/>
        <p:txBody>
          <a:bodyPr/>
          <a:lstStyle/>
          <a:p>
            <a:fld id="{97063BA0-14ED-41A8-A787-8966E2AB34A9}" type="slidenum">
              <a:rPr kumimoji="1" lang="ja-JP" altLang="en-US" smtClean="0"/>
              <a:t>48</a:t>
            </a:fld>
            <a:endParaRPr kumimoji="1" lang="ja-JP" altLang="en-US"/>
          </a:p>
        </p:txBody>
      </p:sp>
    </p:spTree>
    <p:extLst>
      <p:ext uri="{BB962C8B-B14F-4D97-AF65-F5344CB8AC3E}">
        <p14:creationId xmlns:p14="http://schemas.microsoft.com/office/powerpoint/2010/main" val="333709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5</a:t>
            </a:fld>
            <a:endParaRPr kumimoji="1" lang="ja-JP" altLang="en-US"/>
          </a:p>
        </p:txBody>
      </p:sp>
      <p:sp>
        <p:nvSpPr>
          <p:cNvPr id="3" name="テキスト ボックス 2"/>
          <p:cNvSpPr txBox="1"/>
          <p:nvPr/>
        </p:nvSpPr>
        <p:spPr>
          <a:xfrm>
            <a:off x="755576" y="908308"/>
            <a:ext cx="7344816" cy="4832092"/>
          </a:xfrm>
          <a:prstGeom prst="rect">
            <a:avLst/>
          </a:prstGeom>
          <a:noFill/>
        </p:spPr>
        <p:txBody>
          <a:bodyPr wrap="square" rtlCol="0">
            <a:spAutoFit/>
          </a:bodyPr>
          <a:lstStyle/>
          <a:p>
            <a:pPr algn="ctr"/>
            <a:r>
              <a:rPr kumimoji="1" lang="ja-JP" altLang="en-US"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障害者の視角からは</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どちらの制度にしても</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kumimoji="1" lang="ja-JP" altLang="en-US"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「健常者の恩恵や同情を背景に、障害者雇用促進法に基づく、経営者の不利益を解消することを眼目とするもの」</a:t>
            </a:r>
            <a:endParaRPr kumimoji="1" lang="en-US" altLang="ja-JP"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32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「権利」ではない</a:t>
            </a:r>
            <a:endParaRPr lang="en-US" altLang="ja-JP"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「恩恵</a:t>
            </a:r>
            <a:r>
              <a:rPr lang="ja-JP" altLang="en-US" sz="32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や</a:t>
            </a:r>
            <a:r>
              <a:rPr lang="ja-JP" altLang="en-US"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同情」という不確実なもの</a:t>
            </a:r>
            <a:endParaRPr kumimoji="1" lang="ja-JP" altLang="en-US" sz="32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90535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タイトル 3"/>
          <p:cNvSpPr>
            <a:spLocks noGrp="1"/>
          </p:cNvSpPr>
          <p:nvPr>
            <p:ph type="title"/>
          </p:nvPr>
        </p:nvSpPr>
        <p:spPr>
          <a:xfrm>
            <a:off x="1043608" y="548680"/>
            <a:ext cx="7239000" cy="4844008"/>
          </a:xfrm>
        </p:spPr>
        <p:txBody>
          <a:bodyPr/>
          <a:lstStyle/>
          <a:p>
            <a:r>
              <a:rPr lang="ja-JP" altLang="en-US" sz="3200" dirty="0" smtClean="0">
                <a:solidFill>
                  <a:srgbClr val="FFFF00"/>
                </a:solidFill>
                <a:latin typeface="ＭＳ Ｐゴシック"/>
                <a:ea typeface="ＭＳ Ｐゴシック"/>
              </a:rPr>
              <a:t>➣</a:t>
            </a:r>
            <a:r>
              <a:rPr lang="ja-JP" altLang="en-US" sz="3200" dirty="0" smtClean="0">
                <a:solidFill>
                  <a:schemeClr val="tx1"/>
                </a:solidFill>
                <a:latin typeface="HGP教科書体" pitchFamily="18" charset="-128"/>
                <a:ea typeface="HGP教科書体" pitchFamily="18" charset="-128"/>
              </a:rPr>
              <a:t>障害者の権利としての労働</a:t>
            </a:r>
            <a:br>
              <a:rPr lang="ja-JP" altLang="en-US" sz="3200" dirty="0" smtClean="0">
                <a:solidFill>
                  <a:schemeClr val="tx1"/>
                </a:solidFill>
                <a:latin typeface="HGP教科書体" pitchFamily="18" charset="-128"/>
                <a:ea typeface="HGP教科書体" pitchFamily="18" charset="-128"/>
              </a:rPr>
            </a:br>
            <a:r>
              <a:rPr lang="ja-JP" altLang="en-US" sz="3200" dirty="0" smtClean="0">
                <a:solidFill>
                  <a:schemeClr val="tx1"/>
                </a:solidFill>
                <a:latin typeface="HGP教科書体" pitchFamily="18" charset="-128"/>
                <a:ea typeface="HGP教科書体" pitchFamily="18" charset="-128"/>
              </a:rPr>
              <a:t/>
            </a:r>
            <a:br>
              <a:rPr lang="ja-JP" altLang="en-US" sz="3200" dirty="0" smtClean="0">
                <a:solidFill>
                  <a:schemeClr val="tx1"/>
                </a:solidFill>
                <a:latin typeface="HGP教科書体" pitchFamily="18" charset="-128"/>
                <a:ea typeface="HGP教科書体" pitchFamily="18" charset="-128"/>
              </a:rPr>
            </a:br>
            <a:r>
              <a:rPr lang="ja-JP" altLang="en-US" sz="3200" dirty="0">
                <a:solidFill>
                  <a:srgbClr val="FFFF00"/>
                </a:solidFill>
                <a:latin typeface="ＭＳ Ｐゴシック"/>
              </a:rPr>
              <a:t>➣</a:t>
            </a:r>
            <a:r>
              <a:rPr lang="ja-JP" altLang="en-US" sz="3200" dirty="0" smtClean="0">
                <a:solidFill>
                  <a:schemeClr val="tx1"/>
                </a:solidFill>
                <a:latin typeface="HGP教科書体" pitchFamily="18" charset="-128"/>
                <a:ea typeface="HGP教科書体" pitchFamily="18" charset="-128"/>
              </a:rPr>
              <a:t>健常者の恩恵や同情の産物としての</a:t>
            </a:r>
            <a:r>
              <a:rPr lang="en-US" altLang="ja-JP" sz="3200" dirty="0" smtClean="0">
                <a:solidFill>
                  <a:schemeClr val="tx1"/>
                </a:solidFill>
                <a:latin typeface="HGP教科書体" pitchFamily="18" charset="-128"/>
                <a:ea typeface="HGP教科書体" pitchFamily="18" charset="-128"/>
              </a:rPr>
              <a:t/>
            </a:r>
            <a:br>
              <a:rPr lang="en-US" altLang="ja-JP" sz="3200" dirty="0" smtClean="0">
                <a:solidFill>
                  <a:schemeClr val="tx1"/>
                </a:solidFill>
                <a:latin typeface="HGP教科書体" pitchFamily="18" charset="-128"/>
                <a:ea typeface="HGP教科書体" pitchFamily="18" charset="-128"/>
              </a:rPr>
            </a:br>
            <a:r>
              <a:rPr lang="ja-JP" altLang="en-US" sz="3200" dirty="0" smtClean="0">
                <a:solidFill>
                  <a:schemeClr val="tx1"/>
                </a:solidFill>
                <a:latin typeface="HGP教科書体" pitchFamily="18" charset="-128"/>
                <a:ea typeface="HGP教科書体" pitchFamily="18" charset="-128"/>
              </a:rPr>
              <a:t>　　障害者雇用</a:t>
            </a:r>
            <a:r>
              <a:rPr lang="en-US" altLang="ja-JP" sz="3200" dirty="0" smtClean="0">
                <a:solidFill>
                  <a:schemeClr val="tx1"/>
                </a:solidFill>
                <a:latin typeface="HGP教科書体" pitchFamily="18" charset="-128"/>
                <a:ea typeface="HGP教科書体" pitchFamily="18" charset="-128"/>
              </a:rPr>
              <a:t/>
            </a:r>
            <a:br>
              <a:rPr lang="en-US" altLang="ja-JP" sz="3200" dirty="0" smtClean="0">
                <a:solidFill>
                  <a:schemeClr val="tx1"/>
                </a:solidFill>
                <a:latin typeface="HGP教科書体" pitchFamily="18" charset="-128"/>
                <a:ea typeface="HGP教科書体" pitchFamily="18" charset="-128"/>
              </a:rPr>
            </a:br>
            <a:r>
              <a:rPr lang="ja-JP" altLang="en-US" sz="1800" dirty="0" smtClean="0">
                <a:solidFill>
                  <a:schemeClr val="tx1"/>
                </a:solidFill>
                <a:latin typeface="HGP教科書体" pitchFamily="18" charset="-128"/>
                <a:ea typeface="HGP教科書体" pitchFamily="18" charset="-128"/>
              </a:rPr>
              <a:t>　　　　　　　　　　　　　　　　　　　　　</a:t>
            </a: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ja-JP" altLang="en-US" sz="1800" dirty="0" smtClean="0">
                <a:solidFill>
                  <a:schemeClr val="tx1"/>
                </a:solidFill>
                <a:latin typeface="HGP教科書体" pitchFamily="18" charset="-128"/>
                <a:ea typeface="HGP教科書体" pitchFamily="18" charset="-128"/>
              </a:rPr>
              <a:t>　　ダブルカウント方式の問題点</a:t>
            </a: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ja-JP" altLang="en-US" sz="1800" dirty="0" smtClean="0">
                <a:solidFill>
                  <a:schemeClr val="tx1"/>
                </a:solidFill>
                <a:latin typeface="HGP教科書体" pitchFamily="18" charset="-128"/>
                <a:ea typeface="HGP教科書体" pitchFamily="18" charset="-128"/>
              </a:rPr>
              <a:t>　　</a:t>
            </a: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ja-JP" altLang="en-US" sz="1800" dirty="0">
                <a:solidFill>
                  <a:schemeClr val="tx1"/>
                </a:solidFill>
                <a:latin typeface="HGP教科書体" pitchFamily="18" charset="-128"/>
                <a:ea typeface="HGP教科書体" pitchFamily="18" charset="-128"/>
              </a:rPr>
              <a:t>　</a:t>
            </a:r>
            <a:r>
              <a:rPr lang="ja-JP" altLang="en-US" sz="1800" dirty="0" smtClean="0">
                <a:solidFill>
                  <a:schemeClr val="tx1"/>
                </a:solidFill>
                <a:latin typeface="HGP教科書体" pitchFamily="18" charset="-128"/>
                <a:ea typeface="HGP教科書体" pitchFamily="18" charset="-128"/>
              </a:rPr>
              <a:t>　特例子会社の問題点</a:t>
            </a:r>
            <a:r>
              <a:rPr lang="ja-JP" altLang="en-US" sz="1800" dirty="0">
                <a:solidFill>
                  <a:schemeClr val="tx1"/>
                </a:solidFill>
                <a:latin typeface="HGP教科書体" pitchFamily="18" charset="-128"/>
                <a:ea typeface="HGP教科書体" pitchFamily="18" charset="-128"/>
              </a:rPr>
              <a:t>　</a:t>
            </a:r>
            <a:r>
              <a:rPr lang="ja-JP" altLang="en-US" sz="1800" dirty="0" smtClean="0">
                <a:solidFill>
                  <a:schemeClr val="tx1"/>
                </a:solidFill>
                <a:latin typeface="HGP教科書体" pitchFamily="18" charset="-128"/>
                <a:ea typeface="HGP教科書体" pitchFamily="18" charset="-128"/>
              </a:rPr>
              <a:t>　</a:t>
            </a:r>
            <a:r>
              <a:rPr lang="en-US" altLang="ja-JP" sz="1800" dirty="0" smtClean="0">
                <a:ln w="12700">
                  <a:solidFill>
                    <a:srgbClr val="242852"/>
                  </a:solidFill>
                </a:ln>
                <a:solidFill>
                  <a:prstClr val="black"/>
                </a:solidFill>
                <a:latin typeface="HGP教科書体" pitchFamily="18" charset="-128"/>
                <a:ea typeface="HGP教科書体" pitchFamily="18" charset="-128"/>
              </a:rPr>
              <a:t/>
            </a:r>
            <a:br>
              <a:rPr lang="en-US" altLang="ja-JP" sz="1800" dirty="0" smtClean="0">
                <a:ln w="12700">
                  <a:solidFill>
                    <a:srgbClr val="242852"/>
                  </a:solidFill>
                </a:ln>
                <a:solidFill>
                  <a:prstClr val="black"/>
                </a:solidFill>
                <a:latin typeface="HGP教科書体" pitchFamily="18" charset="-128"/>
                <a:ea typeface="HGP教科書体" pitchFamily="18" charset="-128"/>
              </a:rPr>
            </a:br>
            <a:endParaRPr kumimoji="1" lang="ja-JP" altLang="en-US" sz="1800" dirty="0">
              <a:solidFill>
                <a:schemeClr val="tx1"/>
              </a:solidFill>
              <a:latin typeface="HGP教科書体" pitchFamily="18" charset="-128"/>
              <a:ea typeface="HGP教科書体" pitchFamily="18" charset="-128"/>
            </a:endParaRPr>
          </a:p>
        </p:txBody>
      </p:sp>
      <p:sp>
        <p:nvSpPr>
          <p:cNvPr id="2" name="スライド番号プレースホルダー 1"/>
          <p:cNvSpPr>
            <a:spLocks noGrp="1"/>
          </p:cNvSpPr>
          <p:nvPr>
            <p:ph type="sldNum" sz="quarter" idx="12"/>
          </p:nvPr>
        </p:nvSpPr>
        <p:spPr/>
        <p:txBody>
          <a:bodyPr/>
          <a:lstStyle/>
          <a:p>
            <a:fld id="{97063BA0-14ED-41A8-A787-8966E2AB34A9}" type="slidenum">
              <a:rPr kumimoji="1" lang="ja-JP" altLang="en-US" sz="2000" smtClean="0"/>
              <a:t>6</a:t>
            </a:fld>
            <a:endParaRPr kumimoji="1" lang="ja-JP" altLang="en-US" sz="2000"/>
          </a:p>
        </p:txBody>
      </p:sp>
    </p:spTree>
    <p:extLst>
      <p:ext uri="{BB962C8B-B14F-4D97-AF65-F5344CB8AC3E}">
        <p14:creationId xmlns:p14="http://schemas.microsoft.com/office/powerpoint/2010/main" val="1868822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7</a:t>
            </a:fld>
            <a:endParaRPr kumimoji="1" lang="ja-JP" altLang="en-US"/>
          </a:p>
        </p:txBody>
      </p:sp>
      <p:sp>
        <p:nvSpPr>
          <p:cNvPr id="3" name="テキスト ボックス 2"/>
          <p:cNvSpPr txBox="1"/>
          <p:nvPr/>
        </p:nvSpPr>
        <p:spPr>
          <a:xfrm>
            <a:off x="1331640" y="1124744"/>
            <a:ext cx="7355160" cy="4401205"/>
          </a:xfrm>
          <a:prstGeom prst="rect">
            <a:avLst/>
          </a:prstGeom>
          <a:noFill/>
        </p:spPr>
        <p:txBody>
          <a:bodyPr wrap="square" rtlCol="0">
            <a:spAutoFit/>
          </a:bodyPr>
          <a:lstStyle/>
          <a:p>
            <a:pPr algn="ct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障害者の雇用</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事業者にとって</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経済競争上不利になるという“不公平感”</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は</a:t>
            </a: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「デキナイ労働者」</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→暗黙の了解に</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制度にも</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反映</a:t>
            </a:r>
            <a:endParaRPr kumimoji="1"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76325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8</a:t>
            </a:fld>
            <a:endParaRPr kumimoji="1" lang="ja-JP" altLang="en-US"/>
          </a:p>
        </p:txBody>
      </p:sp>
      <p:sp>
        <p:nvSpPr>
          <p:cNvPr id="3" name="テキスト ボックス 2"/>
          <p:cNvSpPr txBox="1"/>
          <p:nvPr/>
        </p:nvSpPr>
        <p:spPr>
          <a:xfrm>
            <a:off x="899592" y="548680"/>
            <a:ext cx="7200800" cy="5016758"/>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日本の障害者雇用施策は、割当雇用制度によって事業主に一定割合の障害者を雇用することを義務づけ</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 </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障害者を雇用できない事業主から納付金を徴収し</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 </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それを財源</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に、</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雇用を積極的に進める事業主に対し</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調整</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金や助成金を支給するという</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ものです</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02258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9</a:t>
            </a:fld>
            <a:endParaRPr kumimoji="1" lang="ja-JP" altLang="en-US"/>
          </a:p>
        </p:txBody>
      </p:sp>
      <p:sp>
        <p:nvSpPr>
          <p:cNvPr id="3" name="テキスト ボックス 2"/>
          <p:cNvSpPr txBox="1"/>
          <p:nvPr/>
        </p:nvSpPr>
        <p:spPr>
          <a:xfrm>
            <a:off x="1043608" y="1052736"/>
            <a:ext cx="7200800" cy="4031873"/>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具体的には</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割当</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雇用制度および障害者雇用納付金制度を中心としつつ</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重度</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障害者の雇用促進のためのダブルカウント制度や、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大企業</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における障害者の雇用促進のための特例子会社制度などを組み合わせた制度となって</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います</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519598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サーマル">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サーマル">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サーマ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1791</TotalTime>
  <Words>1763</Words>
  <Application>Microsoft Office PowerPoint</Application>
  <PresentationFormat>画面に合わせる (4:3)</PresentationFormat>
  <Paragraphs>393</Paragraphs>
  <Slides>48</Slides>
  <Notes>48</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48</vt:i4>
      </vt:variant>
    </vt:vector>
  </HeadingPairs>
  <TitlesOfParts>
    <vt:vector size="50" baseType="lpstr">
      <vt:lpstr>サーマル</vt:lpstr>
      <vt:lpstr>Worksheet</vt:lpstr>
      <vt:lpstr>　　　　　　　　　　金沢大学大学院 　　　　　　　　　　　　　　　　阿地知　進　　</vt:lpstr>
      <vt:lpstr>PowerPoint プレゼンテーション</vt:lpstr>
      <vt:lpstr>PowerPoint プレゼンテーション</vt:lpstr>
      <vt:lpstr>PowerPoint プレゼンテーション</vt:lpstr>
      <vt:lpstr>PowerPoint プレゼンテーション</vt:lpstr>
      <vt:lpstr>➣障害者の権利としての労働  ➣健常者の恩恵や同情の産物としての 　　障害者雇用 　　　　　　　　　　　　　　　　　　　　　   　　ダブルカウント方式の問題点 　　 　　特例子会社の問題点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障害者雇用とディスアビリティ  －「ダブルカウント方式」への一考察   金沢大学大学院 阿地知　進</dc:title>
  <dc:creator>susumu</dc:creator>
  <cp:lastModifiedBy>emiko</cp:lastModifiedBy>
  <cp:revision>128</cp:revision>
  <dcterms:created xsi:type="dcterms:W3CDTF">2012-10-19T03:13:43Z</dcterms:created>
  <dcterms:modified xsi:type="dcterms:W3CDTF">2016-10-21T11:29:06Z</dcterms:modified>
</cp:coreProperties>
</file>