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56"/>
  </p:notesMasterIdLst>
  <p:handoutMasterIdLst>
    <p:handoutMasterId r:id="rId57"/>
  </p:handoutMasterIdLst>
  <p:sldIdLst>
    <p:sldId id="280" r:id="rId4"/>
    <p:sldId id="267" r:id="rId5"/>
    <p:sldId id="334" r:id="rId6"/>
    <p:sldId id="335" r:id="rId7"/>
    <p:sldId id="323" r:id="rId8"/>
    <p:sldId id="320" r:id="rId9"/>
    <p:sldId id="321" r:id="rId10"/>
    <p:sldId id="325" r:id="rId11"/>
    <p:sldId id="322" r:id="rId12"/>
    <p:sldId id="324" r:id="rId13"/>
    <p:sldId id="326" r:id="rId14"/>
    <p:sldId id="327" r:id="rId15"/>
    <p:sldId id="328" r:id="rId16"/>
    <p:sldId id="329" r:id="rId17"/>
    <p:sldId id="330" r:id="rId18"/>
    <p:sldId id="356" r:id="rId19"/>
    <p:sldId id="357" r:id="rId20"/>
    <p:sldId id="340" r:id="rId21"/>
    <p:sldId id="367" r:id="rId22"/>
    <p:sldId id="368" r:id="rId23"/>
    <p:sldId id="314" r:id="rId24"/>
    <p:sldId id="369" r:id="rId25"/>
    <p:sldId id="341" r:id="rId26"/>
    <p:sldId id="333" r:id="rId27"/>
    <p:sldId id="358" r:id="rId28"/>
    <p:sldId id="366" r:id="rId29"/>
    <p:sldId id="359" r:id="rId30"/>
    <p:sldId id="342" r:id="rId31"/>
    <p:sldId id="351" r:id="rId32"/>
    <p:sldId id="344" r:id="rId33"/>
    <p:sldId id="345" r:id="rId34"/>
    <p:sldId id="354" r:id="rId35"/>
    <p:sldId id="346" r:id="rId36"/>
    <p:sldId id="349" r:id="rId37"/>
    <p:sldId id="352" r:id="rId38"/>
    <p:sldId id="353" r:id="rId39"/>
    <p:sldId id="350" r:id="rId40"/>
    <p:sldId id="347" r:id="rId41"/>
    <p:sldId id="348" r:id="rId42"/>
    <p:sldId id="355" r:id="rId43"/>
    <p:sldId id="370" r:id="rId44"/>
    <p:sldId id="365" r:id="rId45"/>
    <p:sldId id="360" r:id="rId46"/>
    <p:sldId id="361" r:id="rId47"/>
    <p:sldId id="362" r:id="rId48"/>
    <p:sldId id="363" r:id="rId49"/>
    <p:sldId id="364" r:id="rId50"/>
    <p:sldId id="318" r:id="rId51"/>
    <p:sldId id="371" r:id="rId52"/>
    <p:sldId id="317" r:id="rId53"/>
    <p:sldId id="319" r:id="rId54"/>
    <p:sldId id="331" r:id="rId55"/>
  </p:sldIdLst>
  <p:sldSz cx="9144000" cy="6858000" type="screen4x3"/>
  <p:notesSz cx="6888163" cy="10021888"/>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FF7F"/>
    <a:srgbClr val="CE5CDA"/>
    <a:srgbClr val="FF9900"/>
    <a:srgbClr val="FFCC00"/>
    <a:srgbClr val="FFFFCC"/>
    <a:srgbClr val="FF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94660"/>
  </p:normalViewPr>
  <p:slideViewPr>
    <p:cSldViewPr>
      <p:cViewPr>
        <p:scale>
          <a:sx n="72" d="100"/>
          <a:sy n="72" d="100"/>
        </p:scale>
        <p:origin x="-1022"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809"/>
          </a:xfrm>
          <a:prstGeom prst="rect">
            <a:avLst/>
          </a:prstGeom>
        </p:spPr>
        <p:txBody>
          <a:bodyPr vert="horz" lIns="91440" tIns="45720" rIns="91440" bIns="45720" rtlCol="0"/>
          <a:lstStyle>
            <a:lvl1pPr algn="l">
              <a:defRPr sz="1200">
                <a:ea typeface="ＭＳ Ｐゴシック" charset="-128"/>
              </a:defRPr>
            </a:lvl1pPr>
          </a:lstStyle>
          <a:p>
            <a:pPr>
              <a:defRPr/>
            </a:pPr>
            <a:endParaRPr lang="ja-JP" altLang="en-US"/>
          </a:p>
        </p:txBody>
      </p:sp>
      <p:sp>
        <p:nvSpPr>
          <p:cNvPr id="3" name="日付プレースホルダー 2"/>
          <p:cNvSpPr>
            <a:spLocks noGrp="1"/>
          </p:cNvSpPr>
          <p:nvPr>
            <p:ph type="dt" sz="quarter" idx="1"/>
          </p:nvPr>
        </p:nvSpPr>
        <p:spPr>
          <a:xfrm>
            <a:off x="3902075" y="0"/>
            <a:ext cx="2984500" cy="501809"/>
          </a:xfrm>
          <a:prstGeom prst="rect">
            <a:avLst/>
          </a:prstGeom>
        </p:spPr>
        <p:txBody>
          <a:bodyPr vert="horz" lIns="91440" tIns="45720" rIns="91440" bIns="45720" rtlCol="0"/>
          <a:lstStyle>
            <a:lvl1pPr algn="r">
              <a:defRPr sz="1200">
                <a:ea typeface="ＭＳ Ｐゴシック" charset="-128"/>
              </a:defRPr>
            </a:lvl1pPr>
          </a:lstStyle>
          <a:p>
            <a:pPr>
              <a:defRPr/>
            </a:pPr>
            <a:fld id="{90310F7A-016E-4AE0-8F0E-F3D86D67DA8D}" type="datetimeFigureOut">
              <a:rPr lang="ja-JP" altLang="en-US"/>
              <a:pPr>
                <a:defRPr/>
              </a:pPr>
              <a:t>2016/10/24</a:t>
            </a:fld>
            <a:endParaRPr lang="ja-JP" altLang="en-US"/>
          </a:p>
        </p:txBody>
      </p:sp>
      <p:sp>
        <p:nvSpPr>
          <p:cNvPr id="4" name="フッター プレースホルダー 3"/>
          <p:cNvSpPr>
            <a:spLocks noGrp="1"/>
          </p:cNvSpPr>
          <p:nvPr>
            <p:ph type="ftr" sz="quarter" idx="2"/>
          </p:nvPr>
        </p:nvSpPr>
        <p:spPr>
          <a:xfrm>
            <a:off x="0" y="9518491"/>
            <a:ext cx="2984500" cy="501809"/>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ja-JP" altLang="en-US"/>
          </a:p>
        </p:txBody>
      </p:sp>
      <p:sp>
        <p:nvSpPr>
          <p:cNvPr id="5" name="スライド番号プレースホルダー 4"/>
          <p:cNvSpPr>
            <a:spLocks noGrp="1"/>
          </p:cNvSpPr>
          <p:nvPr>
            <p:ph type="sldNum" sz="quarter" idx="3"/>
          </p:nvPr>
        </p:nvSpPr>
        <p:spPr>
          <a:xfrm>
            <a:off x="3902075" y="9518491"/>
            <a:ext cx="2984500" cy="501809"/>
          </a:xfrm>
          <a:prstGeom prst="rect">
            <a:avLst/>
          </a:prstGeom>
        </p:spPr>
        <p:txBody>
          <a:bodyPr vert="horz" lIns="91440" tIns="45720" rIns="91440" bIns="45720" rtlCol="0" anchor="b"/>
          <a:lstStyle>
            <a:lvl1pPr algn="r">
              <a:defRPr sz="1200">
                <a:ea typeface="ＭＳ Ｐゴシック" charset="-128"/>
              </a:defRPr>
            </a:lvl1pPr>
          </a:lstStyle>
          <a:p>
            <a:pPr>
              <a:defRPr/>
            </a:pPr>
            <a:fld id="{2C1D262B-6EB3-4A15-9AEA-40B97F936F68}" type="slidenum">
              <a:rPr lang="ja-JP" altLang="en-US"/>
              <a:pPr>
                <a:defRPr/>
              </a:pPr>
              <a:t>‹#›</a:t>
            </a:fld>
            <a:endParaRPr lang="ja-JP" altLang="en-US"/>
          </a:p>
        </p:txBody>
      </p:sp>
    </p:spTree>
    <p:extLst>
      <p:ext uri="{BB962C8B-B14F-4D97-AF65-F5344CB8AC3E}">
        <p14:creationId xmlns:p14="http://schemas.microsoft.com/office/powerpoint/2010/main" val="2206176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80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2075" y="0"/>
            <a:ext cx="2984500" cy="501809"/>
          </a:xfrm>
          <a:prstGeom prst="rect">
            <a:avLst/>
          </a:prstGeom>
        </p:spPr>
        <p:txBody>
          <a:bodyPr vert="horz" lIns="91440" tIns="45720" rIns="91440" bIns="45720" rtlCol="0"/>
          <a:lstStyle>
            <a:lvl1pPr algn="r">
              <a:defRPr sz="1200"/>
            </a:lvl1pPr>
          </a:lstStyle>
          <a:p>
            <a:fld id="{63D5F747-80B5-43CA-B34D-335887892CDA}" type="datetimeFigureOut">
              <a:rPr kumimoji="1" lang="ja-JP" altLang="en-US" smtClean="0"/>
              <a:pPr/>
              <a:t>2016/10/24</a:t>
            </a:fld>
            <a:endParaRPr kumimoji="1" lang="ja-JP" altLang="en-US"/>
          </a:p>
        </p:txBody>
      </p:sp>
      <p:sp>
        <p:nvSpPr>
          <p:cNvPr id="4" name="スライド イメージ プレースホルダー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8975" y="4760833"/>
            <a:ext cx="5510213" cy="4509929"/>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518491"/>
            <a:ext cx="2984500" cy="501809"/>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2075" y="9518491"/>
            <a:ext cx="2984500" cy="501809"/>
          </a:xfrm>
          <a:prstGeom prst="rect">
            <a:avLst/>
          </a:prstGeom>
        </p:spPr>
        <p:txBody>
          <a:bodyPr vert="horz" lIns="91440" tIns="45720" rIns="91440" bIns="45720" rtlCol="0" anchor="b"/>
          <a:lstStyle>
            <a:lvl1pPr algn="r">
              <a:defRPr sz="1200"/>
            </a:lvl1pPr>
          </a:lstStyle>
          <a:p>
            <a:fld id="{A7774CEE-1276-42AC-8E17-C829EDA925C6}" type="slidenum">
              <a:rPr kumimoji="1" lang="ja-JP" altLang="en-US" smtClean="0"/>
              <a:pPr/>
              <a:t>‹#›</a:t>
            </a:fld>
            <a:endParaRPr kumimoji="1" lang="ja-JP" altLang="en-US"/>
          </a:p>
        </p:txBody>
      </p:sp>
    </p:spTree>
    <p:extLst>
      <p:ext uri="{BB962C8B-B14F-4D97-AF65-F5344CB8AC3E}">
        <p14:creationId xmlns:p14="http://schemas.microsoft.com/office/powerpoint/2010/main" val="23131924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元々存在していたが「見えない範囲に押し込まれていた」課題が、地震によって炙り出された。</a:t>
            </a:r>
            <a:endParaRPr kumimoji="1" lang="ja-JP" altLang="en-US" dirty="0"/>
          </a:p>
        </p:txBody>
      </p:sp>
      <p:sp>
        <p:nvSpPr>
          <p:cNvPr id="4" name="スライド番号プレースホルダー 3"/>
          <p:cNvSpPr>
            <a:spLocks noGrp="1"/>
          </p:cNvSpPr>
          <p:nvPr>
            <p:ph type="sldNum" sz="quarter" idx="10"/>
          </p:nvPr>
        </p:nvSpPr>
        <p:spPr/>
        <p:txBody>
          <a:bodyPr/>
          <a:lstStyle/>
          <a:p>
            <a:fld id="{A7774CEE-1276-42AC-8E17-C829EDA925C6}" type="slidenum">
              <a:rPr kumimoji="1" lang="ja-JP" altLang="en-US" smtClean="0"/>
              <a:pPr/>
              <a:t>16</a:t>
            </a:fld>
            <a:endParaRPr kumimoji="1" lang="ja-JP" altLang="en-US"/>
          </a:p>
        </p:txBody>
      </p:sp>
    </p:spTree>
    <p:extLst>
      <p:ext uri="{BB962C8B-B14F-4D97-AF65-F5344CB8AC3E}">
        <p14:creationId xmlns:p14="http://schemas.microsoft.com/office/powerpoint/2010/main" val="3109964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復興</a:t>
            </a:r>
            <a:r>
              <a:rPr kumimoji="1" lang="ja-JP" altLang="en-US" smtClean="0"/>
              <a:t>とは、「</a:t>
            </a:r>
            <a:r>
              <a:rPr kumimoji="1" lang="ja-JP" altLang="en-US" dirty="0" smtClean="0"/>
              <a:t>課題を見えない範囲に押し込める」ことでも、「地震がなかったら</a:t>
            </a:r>
            <a:r>
              <a:rPr kumimoji="1" lang="ja-JP" altLang="en-US" smtClean="0"/>
              <a:t>見えなかった課題は地震による課題ではない」というのでもなく、課題を直視し改善することである。</a:t>
            </a:r>
            <a:endParaRPr kumimoji="1" lang="ja-JP" altLang="en-US" dirty="0"/>
          </a:p>
        </p:txBody>
      </p:sp>
      <p:sp>
        <p:nvSpPr>
          <p:cNvPr id="4" name="スライド番号プレースホルダー 3"/>
          <p:cNvSpPr>
            <a:spLocks noGrp="1"/>
          </p:cNvSpPr>
          <p:nvPr>
            <p:ph type="sldNum" sz="quarter" idx="10"/>
          </p:nvPr>
        </p:nvSpPr>
        <p:spPr/>
        <p:txBody>
          <a:bodyPr/>
          <a:lstStyle/>
          <a:p>
            <a:fld id="{FCCBED05-F5EC-4042-A1D2-CC62F3D7294D}" type="slidenum">
              <a:rPr kumimoji="1" lang="ja-JP" altLang="en-US" smtClean="0"/>
              <a:t>17</a:t>
            </a:fld>
            <a:endParaRPr kumimoji="1" lang="ja-JP" altLang="en-US"/>
          </a:p>
        </p:txBody>
      </p:sp>
    </p:spTree>
    <p:extLst>
      <p:ext uri="{BB962C8B-B14F-4D97-AF65-F5344CB8AC3E}">
        <p14:creationId xmlns:p14="http://schemas.microsoft.com/office/powerpoint/2010/main" val="3419351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7774CEE-1276-42AC-8E17-C829EDA925C6}" type="slidenum">
              <a:rPr kumimoji="1" lang="ja-JP" altLang="en-US" smtClean="0"/>
              <a:pPr/>
              <a:t>42</a:t>
            </a:fld>
            <a:endParaRPr kumimoji="1" lang="ja-JP" altLang="en-US"/>
          </a:p>
        </p:txBody>
      </p:sp>
    </p:spTree>
    <p:extLst>
      <p:ext uri="{BB962C8B-B14F-4D97-AF65-F5344CB8AC3E}">
        <p14:creationId xmlns:p14="http://schemas.microsoft.com/office/powerpoint/2010/main" val="2554155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0D1B9FE-F315-4A9B-A133-059685341D3A}" type="slidenum">
              <a:rPr kumimoji="1" lang="ja-JP" altLang="en-US" smtClean="0"/>
              <a:pPr/>
              <a:t>47</a:t>
            </a:fld>
            <a:endParaRPr kumimoji="1" lang="ja-JP" altLang="en-US"/>
          </a:p>
        </p:txBody>
      </p:sp>
    </p:spTree>
    <p:extLst>
      <p:ext uri="{BB962C8B-B14F-4D97-AF65-F5344CB8AC3E}">
        <p14:creationId xmlns:p14="http://schemas.microsoft.com/office/powerpoint/2010/main" val="2514844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7C7E8B8A-2229-4AF2-8316-6FAC81DA7266}" type="datetimeFigureOut">
              <a:rPr lang="ja-JP" altLang="en-US"/>
              <a:pPr>
                <a:defRPr/>
              </a:pPr>
              <a:t>2016/10/24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B157203-8B41-4A04-981E-6C7A13C78F55}" type="slidenum">
              <a:rPr lang="ja-JP" altLang="en-US"/>
              <a:pPr>
                <a:defRPr/>
              </a:pPr>
              <a:t>‹#›</a:t>
            </a:fld>
            <a:endParaRPr lang="ja-JP" altLang="en-US"/>
          </a:p>
        </p:txBody>
      </p:sp>
    </p:spTree>
    <p:extLst>
      <p:ext uri="{BB962C8B-B14F-4D97-AF65-F5344CB8AC3E}">
        <p14:creationId xmlns:p14="http://schemas.microsoft.com/office/powerpoint/2010/main" val="3207477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11685466-D08E-4FEA-8FE1-617D25E7FE4A}" type="datetimeFigureOut">
              <a:rPr lang="ja-JP" altLang="en-US"/>
              <a:pPr>
                <a:defRPr/>
              </a:pPr>
              <a:t>2016/10/24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C61C33EB-B530-48A9-980D-AE856F0699C3}" type="slidenum">
              <a:rPr lang="ja-JP" altLang="en-US"/>
              <a:pPr>
                <a:defRPr/>
              </a:pPr>
              <a:t>‹#›</a:t>
            </a:fld>
            <a:endParaRPr lang="ja-JP" altLang="en-US"/>
          </a:p>
        </p:txBody>
      </p:sp>
    </p:spTree>
    <p:extLst>
      <p:ext uri="{BB962C8B-B14F-4D97-AF65-F5344CB8AC3E}">
        <p14:creationId xmlns:p14="http://schemas.microsoft.com/office/powerpoint/2010/main" val="2298725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75E95B9F-95D3-4F4F-864D-7C503DC6C8BC}" type="datetimeFigureOut">
              <a:rPr lang="ja-JP" altLang="en-US"/>
              <a:pPr>
                <a:defRPr/>
              </a:pPr>
              <a:t>2016/10/24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F7FCE25-3FFD-4F47-8111-486E0C7C7BEB}" type="slidenum">
              <a:rPr lang="ja-JP" altLang="en-US"/>
              <a:pPr>
                <a:defRPr/>
              </a:pPr>
              <a:t>‹#›</a:t>
            </a:fld>
            <a:endParaRPr lang="ja-JP" altLang="en-US"/>
          </a:p>
        </p:txBody>
      </p:sp>
    </p:spTree>
    <p:extLst>
      <p:ext uri="{BB962C8B-B14F-4D97-AF65-F5344CB8AC3E}">
        <p14:creationId xmlns:p14="http://schemas.microsoft.com/office/powerpoint/2010/main" val="2071952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p:nvGrpSpPr>
          <p:grpSpPr bwMode="auto">
            <a:xfrm rot="-215207">
              <a:off x="3690" y="234"/>
              <a:ext cx="1857" cy="3625"/>
              <a:chOff x="3010" y="778"/>
              <a:chExt cx="1857" cy="3625"/>
            </a:xfrm>
          </p:grpSpPr>
          <p:sp>
            <p:nvSpPr>
              <p:cNvPr id="39" name="Freeform 4"/>
              <p:cNvSpPr>
                <a:spLocks/>
              </p:cNvSpPr>
              <p:nvPr/>
            </p:nvSpPr>
            <p:spPr bwMode="ltGray">
              <a:xfrm rot="12185230" flipV="1">
                <a:off x="3534" y="778"/>
                <a:ext cx="1333" cy="1485"/>
              </a:xfrm>
              <a:custGeom>
                <a:avLst/>
                <a:gdLst>
                  <a:gd name="T0" fmla="*/ 4531 w 596"/>
                  <a:gd name="T1" fmla="*/ 101421 h 666"/>
                  <a:gd name="T2" fmla="*/ 1622 w 596"/>
                  <a:gd name="T3" fmla="*/ 93408 h 666"/>
                  <a:gd name="T4" fmla="*/ 0 w 596"/>
                  <a:gd name="T5" fmla="*/ 79149 h 666"/>
                  <a:gd name="T6" fmla="*/ 1129 w 596"/>
                  <a:gd name="T7" fmla="*/ 60858 h 666"/>
                  <a:gd name="T8" fmla="*/ 7003 w 596"/>
                  <a:gd name="T9" fmla="*/ 41404 h 666"/>
                  <a:gd name="T10" fmla="*/ 19244 w 596"/>
                  <a:gd name="T11" fmla="*/ 22989 h 666"/>
                  <a:gd name="T12" fmla="*/ 39782 w 596"/>
                  <a:gd name="T13" fmla="*/ 8482 h 666"/>
                  <a:gd name="T14" fmla="*/ 69106 w 596"/>
                  <a:gd name="T15" fmla="*/ 497 h 666"/>
                  <a:gd name="T16" fmla="*/ 106398 w 596"/>
                  <a:gd name="T17" fmla="*/ 2471 h 666"/>
                  <a:gd name="T18" fmla="*/ 135552 w 596"/>
                  <a:gd name="T19" fmla="*/ 18690 h 666"/>
                  <a:gd name="T20" fmla="*/ 155086 w 596"/>
                  <a:gd name="T21" fmla="*/ 45261 h 666"/>
                  <a:gd name="T22" fmla="*/ 165504 w 596"/>
                  <a:gd name="T23" fmla="*/ 77766 h 666"/>
                  <a:gd name="T24" fmla="*/ 166600 w 596"/>
                  <a:gd name="T25" fmla="*/ 112097 h 666"/>
                  <a:gd name="T26" fmla="*/ 158486 w 596"/>
                  <a:gd name="T27" fmla="*/ 143900 h 666"/>
                  <a:gd name="T28" fmla="*/ 141929 w 596"/>
                  <a:gd name="T29" fmla="*/ 168476 h 666"/>
                  <a:gd name="T30" fmla="*/ 116803 w 596"/>
                  <a:gd name="T31" fmla="*/ 181645 h 666"/>
                  <a:gd name="T32" fmla="*/ 108906 w 596"/>
                  <a:gd name="T33" fmla="*/ 180483 h 666"/>
                  <a:gd name="T34" fmla="*/ 123417 w 596"/>
                  <a:gd name="T35" fmla="*/ 169098 h 666"/>
                  <a:gd name="T36" fmla="*/ 134926 w 596"/>
                  <a:gd name="T37" fmla="*/ 149075 h 666"/>
                  <a:gd name="T38" fmla="*/ 142434 w 596"/>
                  <a:gd name="T39" fmla="*/ 124336 h 666"/>
                  <a:gd name="T40" fmla="*/ 145556 w 596"/>
                  <a:gd name="T41" fmla="*/ 97341 h 666"/>
                  <a:gd name="T42" fmla="*/ 143935 w 596"/>
                  <a:gd name="T43" fmla="*/ 70674 h 666"/>
                  <a:gd name="T44" fmla="*/ 135823 w 596"/>
                  <a:gd name="T45" fmla="*/ 47678 h 666"/>
                  <a:gd name="T46" fmla="*/ 121164 w 596"/>
                  <a:gd name="T47" fmla="*/ 30694 h 666"/>
                  <a:gd name="T48" fmla="*/ 95533 w 596"/>
                  <a:gd name="T49" fmla="*/ 20489 h 666"/>
                  <a:gd name="T50" fmla="*/ 68842 w 596"/>
                  <a:gd name="T51" fmla="*/ 16705 h 666"/>
                  <a:gd name="T52" fmla="*/ 48693 w 596"/>
                  <a:gd name="T53" fmla="*/ 19399 h 666"/>
                  <a:gd name="T54" fmla="*/ 33911 w 596"/>
                  <a:gd name="T55" fmla="*/ 27658 h 666"/>
                  <a:gd name="T56" fmla="*/ 23495 w 596"/>
                  <a:gd name="T57" fmla="*/ 40782 h 666"/>
                  <a:gd name="T58" fmla="*/ 15886 w 596"/>
                  <a:gd name="T59" fmla="*/ 56379 h 666"/>
                  <a:gd name="T60" fmla="*/ 11129 w 596"/>
                  <a:gd name="T61" fmla="*/ 74451 h 666"/>
                  <a:gd name="T62" fmla="*/ 7888 w 596"/>
                  <a:gd name="T63" fmla="*/ 92922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40" name="Freeform 5"/>
              <p:cNvSpPr>
                <a:spLocks/>
              </p:cNvSpPr>
              <p:nvPr/>
            </p:nvSpPr>
            <p:spPr bwMode="ltGray">
              <a:xfrm rot="12185230" flipV="1">
                <a:off x="4029" y="1802"/>
                <a:ext cx="571" cy="531"/>
              </a:xfrm>
              <a:custGeom>
                <a:avLst/>
                <a:gdLst>
                  <a:gd name="T0" fmla="*/ 0 w 257"/>
                  <a:gd name="T1" fmla="*/ 0 h 237"/>
                  <a:gd name="T2" fmla="*/ 0 w 257"/>
                  <a:gd name="T3" fmla="*/ 7053 h 237"/>
                  <a:gd name="T4" fmla="*/ 878 w 257"/>
                  <a:gd name="T5" fmla="*/ 14160 h 237"/>
                  <a:gd name="T6" fmla="*/ 1555 w 257"/>
                  <a:gd name="T7" fmla="*/ 21224 h 237"/>
                  <a:gd name="T8" fmla="*/ 2873 w 257"/>
                  <a:gd name="T9" fmla="*/ 27845 h 237"/>
                  <a:gd name="T10" fmla="*/ 4828 w 257"/>
                  <a:gd name="T11" fmla="*/ 33764 h 237"/>
                  <a:gd name="T12" fmla="*/ 7183 w 257"/>
                  <a:gd name="T13" fmla="*/ 39964 h 237"/>
                  <a:gd name="T14" fmla="*/ 10109 w 257"/>
                  <a:gd name="T15" fmla="*/ 45686 h 237"/>
                  <a:gd name="T16" fmla="*/ 13600 w 257"/>
                  <a:gd name="T17" fmla="*/ 50474 h 237"/>
                  <a:gd name="T18" fmla="*/ 17910 w 257"/>
                  <a:gd name="T19" fmla="*/ 55034 h 237"/>
                  <a:gd name="T20" fmla="*/ 22953 w 257"/>
                  <a:gd name="T21" fmla="*/ 58943 h 237"/>
                  <a:gd name="T22" fmla="*/ 28363 w 257"/>
                  <a:gd name="T23" fmla="*/ 62116 h 237"/>
                  <a:gd name="T24" fmla="*/ 35018 w 257"/>
                  <a:gd name="T25" fmla="*/ 64636 h 237"/>
                  <a:gd name="T26" fmla="*/ 42225 w 257"/>
                  <a:gd name="T27" fmla="*/ 66276 h 237"/>
                  <a:gd name="T28" fmla="*/ 50297 w 257"/>
                  <a:gd name="T29" fmla="*/ 67182 h 237"/>
                  <a:gd name="T30" fmla="*/ 58797 w 257"/>
                  <a:gd name="T31" fmla="*/ 66910 h 237"/>
                  <a:gd name="T32" fmla="*/ 68689 w 257"/>
                  <a:gd name="T33" fmla="*/ 65770 h 237"/>
                  <a:gd name="T34" fmla="*/ 59873 w 257"/>
                  <a:gd name="T35" fmla="*/ 64354 h 237"/>
                  <a:gd name="T36" fmla="*/ 52074 w 257"/>
                  <a:gd name="T37" fmla="*/ 62387 h 237"/>
                  <a:gd name="T38" fmla="*/ 45473 w 257"/>
                  <a:gd name="T39" fmla="*/ 60072 h 237"/>
                  <a:gd name="T40" fmla="*/ 39570 w 257"/>
                  <a:gd name="T41" fmla="*/ 57810 h 237"/>
                  <a:gd name="T42" fmla="*/ 34164 w 257"/>
                  <a:gd name="T43" fmla="*/ 54662 h 237"/>
                  <a:gd name="T44" fmla="*/ 29954 w 257"/>
                  <a:gd name="T45" fmla="*/ 51615 h 237"/>
                  <a:gd name="T46" fmla="*/ 25971 w 257"/>
                  <a:gd name="T47" fmla="*/ 47924 h 237"/>
                  <a:gd name="T48" fmla="*/ 22460 w 257"/>
                  <a:gd name="T49" fmla="*/ 43874 h 237"/>
                  <a:gd name="T50" fmla="*/ 19227 w 257"/>
                  <a:gd name="T51" fmla="*/ 39964 h 237"/>
                  <a:gd name="T52" fmla="*/ 16355 w 257"/>
                  <a:gd name="T53" fmla="*/ 35404 h 237"/>
                  <a:gd name="T54" fmla="*/ 13960 w 257"/>
                  <a:gd name="T55" fmla="*/ 30366 h 237"/>
                  <a:gd name="T56" fmla="*/ 11527 w 257"/>
                  <a:gd name="T57" fmla="*/ 24899 h 237"/>
                  <a:gd name="T58" fmla="*/ 8772 w 257"/>
                  <a:gd name="T59" fmla="*/ 19582 h 237"/>
                  <a:gd name="T60" fmla="*/ 6121 w 257"/>
                  <a:gd name="T61" fmla="*/ 13282 h 237"/>
                  <a:gd name="T62" fmla="*/ 3233 w 257"/>
                  <a:gd name="T63" fmla="*/ 6827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41" name="Freeform 6"/>
              <p:cNvSpPr>
                <a:spLocks/>
              </p:cNvSpPr>
              <p:nvPr/>
            </p:nvSpPr>
            <p:spPr bwMode="ltGray">
              <a:xfrm rot="12185230" flipV="1">
                <a:off x="3639" y="2167"/>
                <a:ext cx="277" cy="249"/>
              </a:xfrm>
              <a:custGeom>
                <a:avLst/>
                <a:gdLst>
                  <a:gd name="T0" fmla="*/ 21367 w 124"/>
                  <a:gd name="T1" fmla="*/ 0 h 110"/>
                  <a:gd name="T2" fmla="*/ 34433 w 124"/>
                  <a:gd name="T3" fmla="*/ 32825 h 110"/>
                  <a:gd name="T4" fmla="*/ 33320 w 124"/>
                  <a:gd name="T5" fmla="*/ 32558 h 110"/>
                  <a:gd name="T6" fmla="*/ 29706 w 124"/>
                  <a:gd name="T7" fmla="*/ 32035 h 110"/>
                  <a:gd name="T8" fmla="*/ 24747 w 124"/>
                  <a:gd name="T9" fmla="*/ 30795 h 110"/>
                  <a:gd name="T10" fmla="*/ 18928 w 124"/>
                  <a:gd name="T11" fmla="*/ 30145 h 110"/>
                  <a:gd name="T12" fmla="*/ 12574 w 124"/>
                  <a:gd name="T13" fmla="*/ 29593 h 110"/>
                  <a:gd name="T14" fmla="*/ 6947 w 124"/>
                  <a:gd name="T15" fmla="*/ 29905 h 110"/>
                  <a:gd name="T16" fmla="*/ 2520 w 124"/>
                  <a:gd name="T17" fmla="*/ 31087 h 110"/>
                  <a:gd name="T18" fmla="*/ 0 w 124"/>
                  <a:gd name="T19" fmla="*/ 33531 h 110"/>
                  <a:gd name="T20" fmla="*/ 1128 w 124"/>
                  <a:gd name="T21" fmla="*/ 29905 h 110"/>
                  <a:gd name="T22" fmla="*/ 2220 w 124"/>
                  <a:gd name="T23" fmla="*/ 27050 h 110"/>
                  <a:gd name="T24" fmla="*/ 4461 w 124"/>
                  <a:gd name="T25" fmla="*/ 25020 h 110"/>
                  <a:gd name="T26" fmla="*/ 6947 w 124"/>
                  <a:gd name="T27" fmla="*/ 23130 h 110"/>
                  <a:gd name="T28" fmla="*/ 9965 w 124"/>
                  <a:gd name="T29" fmla="*/ 21921 h 110"/>
                  <a:gd name="T30" fmla="*/ 13075 w 124"/>
                  <a:gd name="T31" fmla="*/ 21634 h 110"/>
                  <a:gd name="T32" fmla="*/ 16408 w 124"/>
                  <a:gd name="T33" fmla="*/ 21634 h 110"/>
                  <a:gd name="T34" fmla="*/ 20020 w 124"/>
                  <a:gd name="T35" fmla="*/ 22582 h 110"/>
                  <a:gd name="T36" fmla="*/ 20246 w 124"/>
                  <a:gd name="T37" fmla="*/ 21634 h 110"/>
                  <a:gd name="T38" fmla="*/ 19352 w 124"/>
                  <a:gd name="T39" fmla="*/ 17063 h 110"/>
                  <a:gd name="T40" fmla="*/ 18628 w 124"/>
                  <a:gd name="T41" fmla="*/ 11576 h 110"/>
                  <a:gd name="T42" fmla="*/ 18025 w 124"/>
                  <a:gd name="T43" fmla="*/ 9161 h 110"/>
                  <a:gd name="T44" fmla="*/ 17536 w 124"/>
                  <a:gd name="T45" fmla="*/ 9161 h 110"/>
                  <a:gd name="T46" fmla="*/ 16913 w 124"/>
                  <a:gd name="T47" fmla="*/ 8849 h 110"/>
                  <a:gd name="T48" fmla="*/ 16408 w 124"/>
                  <a:gd name="T49" fmla="*/ 7957 h 110"/>
                  <a:gd name="T50" fmla="*/ 15785 w 124"/>
                  <a:gd name="T51" fmla="*/ 7004 h 110"/>
                  <a:gd name="T52" fmla="*/ 15785 w 124"/>
                  <a:gd name="T53" fmla="*/ 5775 h 110"/>
                  <a:gd name="T54" fmla="*/ 16408 w 124"/>
                  <a:gd name="T55" fmla="*/ 4278 h 110"/>
                  <a:gd name="T56" fmla="*/ 18248 w 124"/>
                  <a:gd name="T57" fmla="*/ 2449 h 110"/>
                  <a:gd name="T58" fmla="*/ 2136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42" name="Freeform 7"/>
              <p:cNvSpPr>
                <a:spLocks/>
              </p:cNvSpPr>
              <p:nvPr/>
            </p:nvSpPr>
            <p:spPr bwMode="ltGray">
              <a:xfrm rot="12185230" flipV="1">
                <a:off x="3979" y="977"/>
                <a:ext cx="245" cy="347"/>
              </a:xfrm>
              <a:custGeom>
                <a:avLst/>
                <a:gdLst>
                  <a:gd name="T0" fmla="*/ 0 w 109"/>
                  <a:gd name="T1" fmla="*/ 0 h 156"/>
                  <a:gd name="T2" fmla="*/ 1430 w 109"/>
                  <a:gd name="T3" fmla="*/ 218 h 156"/>
                  <a:gd name="T4" fmla="*/ 5154 w 109"/>
                  <a:gd name="T5" fmla="*/ 1297 h 156"/>
                  <a:gd name="T6" fmla="*/ 10722 w 109"/>
                  <a:gd name="T7" fmla="*/ 3256 h 156"/>
                  <a:gd name="T8" fmla="*/ 16739 w 109"/>
                  <a:gd name="T9" fmla="*/ 6417 h 156"/>
                  <a:gd name="T10" fmla="*/ 22542 w 109"/>
                  <a:gd name="T11" fmla="*/ 11874 h 156"/>
                  <a:gd name="T12" fmla="*/ 27867 w 109"/>
                  <a:gd name="T13" fmla="*/ 19118 h 156"/>
                  <a:gd name="T14" fmla="*/ 31090 w 109"/>
                  <a:gd name="T15" fmla="*/ 29088 h 156"/>
                  <a:gd name="T16" fmla="*/ 31601 w 109"/>
                  <a:gd name="T17" fmla="*/ 42031 h 156"/>
                  <a:gd name="T18" fmla="*/ 30398 w 109"/>
                  <a:gd name="T19" fmla="*/ 42031 h 156"/>
                  <a:gd name="T20" fmla="*/ 28741 w 109"/>
                  <a:gd name="T21" fmla="*/ 42031 h 156"/>
                  <a:gd name="T22" fmla="*/ 26959 w 109"/>
                  <a:gd name="T23" fmla="*/ 42031 h 156"/>
                  <a:gd name="T24" fmla="*/ 25291 w 109"/>
                  <a:gd name="T25" fmla="*/ 41547 h 156"/>
                  <a:gd name="T26" fmla="*/ 23462 w 109"/>
                  <a:gd name="T27" fmla="*/ 41171 h 156"/>
                  <a:gd name="T28" fmla="*/ 21396 w 109"/>
                  <a:gd name="T29" fmla="*/ 40468 h 156"/>
                  <a:gd name="T30" fmla="*/ 19088 w 109"/>
                  <a:gd name="T31" fmla="*/ 39093 h 156"/>
                  <a:gd name="T32" fmla="*/ 16739 w 109"/>
                  <a:gd name="T33" fmla="*/ 37409 h 156"/>
                  <a:gd name="T34" fmla="*/ 15318 w 109"/>
                  <a:gd name="T35" fmla="*/ 33933 h 156"/>
                  <a:gd name="T36" fmla="*/ 15318 w 109"/>
                  <a:gd name="T37" fmla="*/ 29889 h 156"/>
                  <a:gd name="T38" fmla="*/ 16237 w 109"/>
                  <a:gd name="T39" fmla="*/ 25932 h 156"/>
                  <a:gd name="T40" fmla="*/ 17148 w 109"/>
                  <a:gd name="T41" fmla="*/ 21572 h 156"/>
                  <a:gd name="T42" fmla="*/ 16237 w 109"/>
                  <a:gd name="T43" fmla="*/ 16718 h 156"/>
                  <a:gd name="T44" fmla="*/ 13934 w 109"/>
                  <a:gd name="T45" fmla="*/ 11658 h 156"/>
                  <a:gd name="T46" fmla="*/ 9002 w 109"/>
                  <a:gd name="T47" fmla="*/ 6139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43" name="Freeform 8"/>
              <p:cNvSpPr>
                <a:spLocks/>
              </p:cNvSpPr>
              <p:nvPr/>
            </p:nvSpPr>
            <p:spPr bwMode="ltGray">
              <a:xfrm rot="12185230" flipV="1">
                <a:off x="3845" y="2207"/>
                <a:ext cx="103" cy="209"/>
              </a:xfrm>
              <a:custGeom>
                <a:avLst/>
                <a:gdLst>
                  <a:gd name="T0" fmla="*/ 8724 w 46"/>
                  <a:gd name="T1" fmla="*/ 0 h 94"/>
                  <a:gd name="T2" fmla="*/ 5681 w 46"/>
                  <a:gd name="T3" fmla="*/ 10170 h 94"/>
                  <a:gd name="T4" fmla="*/ 4277 w 46"/>
                  <a:gd name="T5" fmla="*/ 16693 h 94"/>
                  <a:gd name="T6" fmla="*/ 3144 w 46"/>
                  <a:gd name="T7" fmla="*/ 21238 h 94"/>
                  <a:gd name="T8" fmla="*/ 0 w 46"/>
                  <a:gd name="T9" fmla="*/ 25271 h 94"/>
                  <a:gd name="T10" fmla="*/ 3370 w 46"/>
                  <a:gd name="T11" fmla="*/ 23675 h 94"/>
                  <a:gd name="T12" fmla="*/ 6534 w 46"/>
                  <a:gd name="T13" fmla="*/ 21509 h 94"/>
                  <a:gd name="T14" fmla="*/ 9071 w 46"/>
                  <a:gd name="T15" fmla="*/ 18479 h 94"/>
                  <a:gd name="T16" fmla="*/ 11361 w 46"/>
                  <a:gd name="T17" fmla="*/ 15319 h 94"/>
                  <a:gd name="T18" fmla="*/ 12721 w 46"/>
                  <a:gd name="T19" fmla="*/ 11851 h 94"/>
                  <a:gd name="T20" fmla="*/ 13000 w 46"/>
                  <a:gd name="T21" fmla="*/ 8087 h 94"/>
                  <a:gd name="T22" fmla="*/ 11811 w 46"/>
                  <a:gd name="T23" fmla="*/ 3955 h 94"/>
                  <a:gd name="T24" fmla="*/ 8724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44" name="Freeform 9"/>
              <p:cNvSpPr>
                <a:spLocks/>
              </p:cNvSpPr>
              <p:nvPr/>
            </p:nvSpPr>
            <p:spPr bwMode="ltGray">
              <a:xfrm rot="12185230" flipV="1">
                <a:off x="3895" y="1325"/>
                <a:ext cx="120" cy="90"/>
              </a:xfrm>
              <a:custGeom>
                <a:avLst/>
                <a:gdLst>
                  <a:gd name="T0" fmla="*/ 0 w 54"/>
                  <a:gd name="T1" fmla="*/ 0 h 40"/>
                  <a:gd name="T2" fmla="*/ 218 w 54"/>
                  <a:gd name="T3" fmla="*/ 284 h 40"/>
                  <a:gd name="T4" fmla="*/ 1560 w 54"/>
                  <a:gd name="T5" fmla="*/ 923 h 40"/>
                  <a:gd name="T6" fmla="*/ 3467 w 54"/>
                  <a:gd name="T7" fmla="*/ 2360 h 40"/>
                  <a:gd name="T8" fmla="*/ 5629 w 54"/>
                  <a:gd name="T9" fmla="*/ 3508 h 40"/>
                  <a:gd name="T10" fmla="*/ 7704 w 54"/>
                  <a:gd name="T11" fmla="*/ 4430 h 40"/>
                  <a:gd name="T12" fmla="*/ 10138 w 54"/>
                  <a:gd name="T13" fmla="*/ 4977 h 40"/>
                  <a:gd name="T14" fmla="*/ 12291 w 54"/>
                  <a:gd name="T15" fmla="*/ 5310 h 40"/>
                  <a:gd name="T16" fmla="*/ 14464 w 54"/>
                  <a:gd name="T17" fmla="*/ 4673 h 40"/>
                  <a:gd name="T18" fmla="*/ 14187 w 54"/>
                  <a:gd name="T19" fmla="*/ 7281 h 40"/>
                  <a:gd name="T20" fmla="*/ 13387 w 54"/>
                  <a:gd name="T21" fmla="*/ 9639 h 40"/>
                  <a:gd name="T22" fmla="*/ 11807 w 54"/>
                  <a:gd name="T23" fmla="*/ 11198 h 40"/>
                  <a:gd name="T24" fmla="*/ 9858 w 54"/>
                  <a:gd name="T25" fmla="*/ 11709 h 40"/>
                  <a:gd name="T26" fmla="*/ 7487 w 54"/>
                  <a:gd name="T27" fmla="*/ 11437 h 40"/>
                  <a:gd name="T28" fmla="*/ 5047 w 54"/>
                  <a:gd name="T29" fmla="*/ 9351 h 40"/>
                  <a:gd name="T30" fmla="*/ 2658 w 54"/>
                  <a:gd name="T31" fmla="*/ 5823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45" name="Freeform 10"/>
              <p:cNvSpPr>
                <a:spLocks/>
              </p:cNvSpPr>
              <p:nvPr/>
            </p:nvSpPr>
            <p:spPr bwMode="ltGray">
              <a:xfrm rot="12185230" flipV="1">
                <a:off x="3010" y="2344"/>
                <a:ext cx="330" cy="2059"/>
              </a:xfrm>
              <a:custGeom>
                <a:avLst/>
                <a:gdLst>
                  <a:gd name="T0" fmla="*/ 0 w 149"/>
                  <a:gd name="T1" fmla="*/ 0 h 704"/>
                  <a:gd name="T2" fmla="*/ 1539 w 149"/>
                  <a:gd name="T3" fmla="*/ 11333 h 704"/>
                  <a:gd name="T4" fmla="*/ 4159 w 149"/>
                  <a:gd name="T5" fmla="*/ 25697 h 704"/>
                  <a:gd name="T6" fmla="*/ 7289 w 149"/>
                  <a:gd name="T7" fmla="*/ 43909 h 704"/>
                  <a:gd name="T8" fmla="*/ 10757 w 149"/>
                  <a:gd name="T9" fmla="*/ 67602 h 704"/>
                  <a:gd name="T10" fmla="*/ 15089 w 149"/>
                  <a:gd name="T11" fmla="*/ 96943 h 704"/>
                  <a:gd name="T12" fmla="*/ 19131 w 149"/>
                  <a:gd name="T13" fmla="*/ 128421 h 704"/>
                  <a:gd name="T14" fmla="*/ 23029 w 149"/>
                  <a:gd name="T15" fmla="*/ 164571 h 704"/>
                  <a:gd name="T16" fmla="*/ 26061 w 149"/>
                  <a:gd name="T17" fmla="*/ 206502 h 704"/>
                  <a:gd name="T18" fmla="*/ 29255 w 149"/>
                  <a:gd name="T19" fmla="*/ 251058 h 704"/>
                  <a:gd name="T20" fmla="*/ 31374 w 149"/>
                  <a:gd name="T21" fmla="*/ 302416 h 704"/>
                  <a:gd name="T22" fmla="*/ 32462 w 149"/>
                  <a:gd name="T23" fmla="*/ 358684 h 704"/>
                  <a:gd name="T24" fmla="*/ 32938 w 149"/>
                  <a:gd name="T25" fmla="*/ 417503 h 704"/>
                  <a:gd name="T26" fmla="*/ 31374 w 149"/>
                  <a:gd name="T27" fmla="*/ 483222 h 704"/>
                  <a:gd name="T28" fmla="*/ 28464 w 149"/>
                  <a:gd name="T29" fmla="*/ 552801 h 704"/>
                  <a:gd name="T30" fmla="*/ 24083 w 149"/>
                  <a:gd name="T31" fmla="*/ 625971 h 704"/>
                  <a:gd name="T32" fmla="*/ 17468 w 149"/>
                  <a:gd name="T33" fmla="*/ 706608 h 704"/>
                  <a:gd name="T34" fmla="*/ 10124 w 149"/>
                  <a:gd name="T35" fmla="*/ 798000 h 704"/>
                  <a:gd name="T36" fmla="*/ 5528 w 149"/>
                  <a:gd name="T37" fmla="*/ 882580 h 704"/>
                  <a:gd name="T38" fmla="*/ 2620 w 149"/>
                  <a:gd name="T39" fmla="*/ 960661 h 704"/>
                  <a:gd name="T40" fmla="*/ 1539 w 149"/>
                  <a:gd name="T41" fmla="*/ 1035791 h 704"/>
                  <a:gd name="T42" fmla="*/ 1539 w 149"/>
                  <a:gd name="T43" fmla="*/ 1107216 h 704"/>
                  <a:gd name="T44" fmla="*/ 2139 w 149"/>
                  <a:gd name="T45" fmla="*/ 1173586 h 704"/>
                  <a:gd name="T46" fmla="*/ 3203 w 149"/>
                  <a:gd name="T47" fmla="*/ 1231832 h 704"/>
                  <a:gd name="T48" fmla="*/ 3683 w 149"/>
                  <a:gd name="T49" fmla="*/ 1288750 h 704"/>
                  <a:gd name="T50" fmla="*/ 10757 w 149"/>
                  <a:gd name="T51" fmla="*/ 1259400 h 704"/>
                  <a:gd name="T52" fmla="*/ 10124 w 149"/>
                  <a:gd name="T53" fmla="*/ 1244841 h 704"/>
                  <a:gd name="T54" fmla="*/ 9428 w 149"/>
                  <a:gd name="T55" fmla="*/ 1202909 h 704"/>
                  <a:gd name="T56" fmla="*/ 8638 w 149"/>
                  <a:gd name="T57" fmla="*/ 1138463 h 704"/>
                  <a:gd name="T58" fmla="*/ 9211 w 149"/>
                  <a:gd name="T59" fmla="*/ 1052702 h 704"/>
                  <a:gd name="T60" fmla="*/ 10757 w 149"/>
                  <a:gd name="T61" fmla="*/ 950182 h 704"/>
                  <a:gd name="T62" fmla="*/ 15089 w 149"/>
                  <a:gd name="T63" fmla="*/ 833123 h 704"/>
                  <a:gd name="T64" fmla="*/ 22422 w 149"/>
                  <a:gd name="T65" fmla="*/ 706608 h 704"/>
                  <a:gd name="T66" fmla="*/ 33733 w 149"/>
                  <a:gd name="T67" fmla="*/ 572715 h 704"/>
                  <a:gd name="T68" fmla="*/ 37416 w 149"/>
                  <a:gd name="T69" fmla="*/ 510790 h 704"/>
                  <a:gd name="T70" fmla="*/ 38958 w 149"/>
                  <a:gd name="T71" fmla="*/ 429957 h 704"/>
                  <a:gd name="T72" fmla="*/ 37678 w 149"/>
                  <a:gd name="T73" fmla="*/ 336667 h 704"/>
                  <a:gd name="T74" fmla="*/ 34209 w 149"/>
                  <a:gd name="T75" fmla="*/ 245275 h 704"/>
                  <a:gd name="T76" fmla="*/ 28464 w 149"/>
                  <a:gd name="T77" fmla="*/ 155785 h 704"/>
                  <a:gd name="T78" fmla="*/ 21098 w 149"/>
                  <a:gd name="T79" fmla="*/ 80708 h 704"/>
                  <a:gd name="T80" fmla="*/ 11448 w 149"/>
                  <a:gd name="T81" fmla="*/ 25697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grpSp>
        <p:sp>
          <p:nvSpPr>
            <p:cNvPr id="6" name="Freeform 11"/>
            <p:cNvSpPr>
              <a:spLocks/>
            </p:cNvSpPr>
            <p:nvPr/>
          </p:nvSpPr>
          <p:spPr bwMode="ltGray">
            <a:xfrm rot="373331" flipH="1">
              <a:off x="22" y="1957"/>
              <a:ext cx="323" cy="649"/>
            </a:xfrm>
            <a:custGeom>
              <a:avLst/>
              <a:gdLst>
                <a:gd name="T0" fmla="*/ 61188 w 128"/>
                <a:gd name="T1" fmla="*/ 0 h 217"/>
                <a:gd name="T2" fmla="*/ 68453 w 128"/>
                <a:gd name="T3" fmla="*/ 19365 h 217"/>
                <a:gd name="T4" fmla="*/ 74898 w 128"/>
                <a:gd name="T5" fmla="*/ 57917 h 217"/>
                <a:gd name="T6" fmla="*/ 80003 w 128"/>
                <a:gd name="T7" fmla="*/ 107462 h 217"/>
                <a:gd name="T8" fmla="*/ 83412 w 128"/>
                <a:gd name="T9" fmla="*/ 166829 h 217"/>
                <a:gd name="T10" fmla="*/ 82673 w 128"/>
                <a:gd name="T11" fmla="*/ 237636 h 217"/>
                <a:gd name="T12" fmla="*/ 75617 w 128"/>
                <a:gd name="T13" fmla="*/ 310590 h 217"/>
                <a:gd name="T14" fmla="*/ 61188 w 128"/>
                <a:gd name="T15" fmla="*/ 387157 h 217"/>
                <a:gd name="T16" fmla="*/ 38964 w 128"/>
                <a:gd name="T17" fmla="*/ 464439 h 217"/>
                <a:gd name="T18" fmla="*/ 32043 w 128"/>
                <a:gd name="T19" fmla="*/ 455798 h 217"/>
                <a:gd name="T20" fmla="*/ 24778 w 128"/>
                <a:gd name="T21" fmla="*/ 449404 h 217"/>
                <a:gd name="T22" fmla="*/ 17066 w 128"/>
                <a:gd name="T23" fmla="*/ 438598 h 217"/>
                <a:gd name="T24" fmla="*/ 10336 w 128"/>
                <a:gd name="T25" fmla="*/ 429958 h 217"/>
                <a:gd name="T26" fmla="*/ 5107 w 128"/>
                <a:gd name="T27" fmla="*/ 419493 h 217"/>
                <a:gd name="T28" fmla="*/ 1330 w 128"/>
                <a:gd name="T29" fmla="*/ 406522 h 217"/>
                <a:gd name="T30" fmla="*/ 0 w 128"/>
                <a:gd name="T31" fmla="*/ 391488 h 217"/>
                <a:gd name="T32" fmla="*/ 802 w 128"/>
                <a:gd name="T33" fmla="*/ 380682 h 217"/>
                <a:gd name="T34" fmla="*/ 8469 w 128"/>
                <a:gd name="T35" fmla="*/ 365644 h 217"/>
                <a:gd name="T36" fmla="*/ 18817 w 128"/>
                <a:gd name="T37" fmla="*/ 345071 h 217"/>
                <a:gd name="T38" fmla="*/ 29966 w 128"/>
                <a:gd name="T39" fmla="*/ 321396 h 217"/>
                <a:gd name="T40" fmla="*/ 41041 w 128"/>
                <a:gd name="T41" fmla="*/ 286912 h 217"/>
                <a:gd name="T42" fmla="*/ 51370 w 128"/>
                <a:gd name="T43" fmla="*/ 239774 h 217"/>
                <a:gd name="T44" fmla="*/ 59359 w 128"/>
                <a:gd name="T45" fmla="*/ 177554 h 217"/>
                <a:gd name="T46" fmla="*/ 63212 w 128"/>
                <a:gd name="T47" fmla="*/ 98821 h 217"/>
                <a:gd name="T48" fmla="*/ 61188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7" name="Freeform 12"/>
            <p:cNvSpPr>
              <a:spLocks/>
            </p:cNvSpPr>
            <p:nvPr/>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8" name="Freeform 13"/>
            <p:cNvSpPr>
              <a:spLocks/>
            </p:cNvSpPr>
            <p:nvPr/>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9" name="Freeform 14"/>
            <p:cNvSpPr>
              <a:spLocks/>
            </p:cNvSpPr>
            <p:nvPr/>
          </p:nvSpPr>
          <p:spPr bwMode="ltGray">
            <a:xfrm rot="373331" flipH="1">
              <a:off x="898" y="2855"/>
              <a:ext cx="354" cy="464"/>
            </a:xfrm>
            <a:custGeom>
              <a:avLst/>
              <a:gdLst>
                <a:gd name="T0" fmla="*/ 174219 w 117"/>
                <a:gd name="T1" fmla="*/ 0 h 132"/>
                <a:gd name="T2" fmla="*/ 0 w 117"/>
                <a:gd name="T3" fmla="*/ 165785 h 132"/>
                <a:gd name="T4" fmla="*/ 6865 w 117"/>
                <a:gd name="T5" fmla="*/ 171778 h 132"/>
                <a:gd name="T6" fmla="*/ 32187 w 117"/>
                <a:gd name="T7" fmla="*/ 192672 h 132"/>
                <a:gd name="T8" fmla="*/ 67469 w 117"/>
                <a:gd name="T9" fmla="*/ 239417 h 132"/>
                <a:gd name="T10" fmla="*/ 106778 w 117"/>
                <a:gd name="T11" fmla="*/ 311291 h 132"/>
                <a:gd name="T12" fmla="*/ 153448 w 117"/>
                <a:gd name="T13" fmla="*/ 411143 h 132"/>
                <a:gd name="T14" fmla="*/ 195027 w 117"/>
                <a:gd name="T15" fmla="*/ 530247 h 132"/>
                <a:gd name="T16" fmla="*/ 237092 w 117"/>
                <a:gd name="T17" fmla="*/ 682611 h 132"/>
                <a:gd name="T18" fmla="*/ 269252 w 117"/>
                <a:gd name="T19" fmla="*/ 875283 h 132"/>
                <a:gd name="T20" fmla="*/ 271524 w 117"/>
                <a:gd name="T21" fmla="*/ 795894 h 132"/>
                <a:gd name="T22" fmla="*/ 267010 w 117"/>
                <a:gd name="T23" fmla="*/ 709498 h 132"/>
                <a:gd name="T24" fmla="*/ 250750 w 117"/>
                <a:gd name="T25" fmla="*/ 596215 h 132"/>
                <a:gd name="T26" fmla="*/ 230200 w 117"/>
                <a:gd name="T27" fmla="*/ 490546 h 132"/>
                <a:gd name="T28" fmla="*/ 206406 w 117"/>
                <a:gd name="T29" fmla="*/ 384737 h 132"/>
                <a:gd name="T30" fmla="*/ 181012 w 117"/>
                <a:gd name="T31" fmla="*/ 297874 h 132"/>
                <a:gd name="T32" fmla="*/ 155718 w 117"/>
                <a:gd name="T33" fmla="*/ 239417 h 132"/>
                <a:gd name="T34" fmla="*/ 134169 w 117"/>
                <a:gd name="T35" fmla="*/ 211440 h 132"/>
                <a:gd name="T36" fmla="*/ 160232 w 117"/>
                <a:gd name="T37" fmla="*/ 192672 h 132"/>
                <a:gd name="T38" fmla="*/ 183366 w 117"/>
                <a:gd name="T39" fmla="*/ 184591 h 132"/>
                <a:gd name="T40" fmla="*/ 206406 w 117"/>
                <a:gd name="T41" fmla="*/ 171778 h 132"/>
                <a:gd name="T42" fmla="*/ 227955 w 117"/>
                <a:gd name="T43" fmla="*/ 165785 h 132"/>
                <a:gd name="T44" fmla="*/ 243967 w 117"/>
                <a:gd name="T45" fmla="*/ 158322 h 132"/>
                <a:gd name="T46" fmla="*/ 253077 w 117"/>
                <a:gd name="T47" fmla="*/ 145506 h 132"/>
                <a:gd name="T48" fmla="*/ 262468 w 117"/>
                <a:gd name="T49" fmla="*/ 139552 h 132"/>
                <a:gd name="T50" fmla="*/ 264741 w 117"/>
                <a:gd name="T51" fmla="*/ 139552 h 132"/>
                <a:gd name="T52" fmla="*/ 174219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10" name="Freeform 15"/>
            <p:cNvSpPr>
              <a:spLocks/>
            </p:cNvSpPr>
            <p:nvPr/>
          </p:nvSpPr>
          <p:spPr bwMode="ltGray">
            <a:xfrm rot="373331" flipH="1">
              <a:off x="799" y="2979"/>
              <a:ext cx="87" cy="274"/>
            </a:xfrm>
            <a:custGeom>
              <a:avLst/>
              <a:gdLst>
                <a:gd name="T0" fmla="*/ 63423 w 29"/>
                <a:gd name="T1" fmla="*/ 0 h 77"/>
                <a:gd name="T2" fmla="*/ 50301 w 29"/>
                <a:gd name="T3" fmla="*/ 0 h 77"/>
                <a:gd name="T4" fmla="*/ 34992 w 29"/>
                <a:gd name="T5" fmla="*/ 28517 h 77"/>
                <a:gd name="T6" fmla="*/ 19683 w 29"/>
                <a:gd name="T7" fmla="*/ 65112 h 77"/>
                <a:gd name="T8" fmla="*/ 8748 w 29"/>
                <a:gd name="T9" fmla="*/ 138060 h 77"/>
                <a:gd name="T10" fmla="*/ 2187 w 29"/>
                <a:gd name="T11" fmla="*/ 217403 h 77"/>
                <a:gd name="T12" fmla="*/ 0 w 29"/>
                <a:gd name="T13" fmla="*/ 318929 h 77"/>
                <a:gd name="T14" fmla="*/ 6561 w 29"/>
                <a:gd name="T15" fmla="*/ 434817 h 77"/>
                <a:gd name="T16" fmla="*/ 24057 w 29"/>
                <a:gd name="T17" fmla="*/ 556202 h 77"/>
                <a:gd name="T18" fmla="*/ 32805 w 29"/>
                <a:gd name="T19" fmla="*/ 383991 h 77"/>
                <a:gd name="T20" fmla="*/ 41553 w 29"/>
                <a:gd name="T21" fmla="*/ 268104 h 77"/>
                <a:gd name="T22" fmla="*/ 50301 w 29"/>
                <a:gd name="T23" fmla="*/ 158561 h 77"/>
                <a:gd name="T24" fmla="*/ 63423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11" name="Freeform 16"/>
            <p:cNvSpPr>
              <a:spLocks/>
            </p:cNvSpPr>
            <p:nvPr/>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grpSp>
          <p:nvGrpSpPr>
            <p:cNvPr id="12" name="Group 17"/>
            <p:cNvGrpSpPr>
              <a:grpSpLocks/>
            </p:cNvGrpSpPr>
            <p:nvPr/>
          </p:nvGrpSpPr>
          <p:grpSpPr bwMode="auto">
            <a:xfrm rot="3220060">
              <a:off x="2631" y="754"/>
              <a:ext cx="569" cy="637"/>
              <a:chOff x="1727" y="866"/>
              <a:chExt cx="129" cy="157"/>
            </a:xfrm>
          </p:grpSpPr>
          <p:sp>
            <p:nvSpPr>
              <p:cNvPr id="36" name="Freeform 18"/>
              <p:cNvSpPr>
                <a:spLocks/>
              </p:cNvSpPr>
              <p:nvPr/>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37" name="Freeform 19"/>
              <p:cNvSpPr>
                <a:spLocks/>
              </p:cNvSpPr>
              <p:nvPr/>
            </p:nvSpPr>
            <p:spPr bwMode="ltGray">
              <a:xfrm>
                <a:off x="1786" y="894"/>
                <a:ext cx="70" cy="49"/>
              </a:xfrm>
              <a:custGeom>
                <a:avLst/>
                <a:gdLst>
                  <a:gd name="T0" fmla="*/ 0 w 140"/>
                  <a:gd name="T1" fmla="*/ 1 h 98"/>
                  <a:gd name="T2" fmla="*/ 1 w 140"/>
                  <a:gd name="T3" fmla="*/ 0 h 98"/>
                  <a:gd name="T4" fmla="*/ 2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38" name="Freeform 20"/>
              <p:cNvSpPr>
                <a:spLocks/>
              </p:cNvSpPr>
              <p:nvPr/>
            </p:nvSpPr>
            <p:spPr bwMode="ltGray">
              <a:xfrm>
                <a:off x="1772" y="998"/>
                <a:ext cx="73" cy="25"/>
              </a:xfrm>
              <a:custGeom>
                <a:avLst/>
                <a:gdLst>
                  <a:gd name="T0" fmla="*/ 0 w 145"/>
                  <a:gd name="T1" fmla="*/ 1 h 49"/>
                  <a:gd name="T2" fmla="*/ 2 w 145"/>
                  <a:gd name="T3" fmla="*/ 0 h 49"/>
                  <a:gd name="T4" fmla="*/ 2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grpSp>
        <p:grpSp>
          <p:nvGrpSpPr>
            <p:cNvPr id="13" name="Group 21"/>
            <p:cNvGrpSpPr>
              <a:grpSpLocks/>
            </p:cNvGrpSpPr>
            <p:nvPr/>
          </p:nvGrpSpPr>
          <p:grpSpPr bwMode="auto">
            <a:xfrm rot="-6691250">
              <a:off x="3637" y="132"/>
              <a:ext cx="356" cy="607"/>
              <a:chOff x="1727" y="866"/>
              <a:chExt cx="129" cy="157"/>
            </a:xfrm>
          </p:grpSpPr>
          <p:sp>
            <p:nvSpPr>
              <p:cNvPr id="33" name="Freeform 22"/>
              <p:cNvSpPr>
                <a:spLocks/>
              </p:cNvSpPr>
              <p:nvPr/>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34" name="Freeform 23"/>
              <p:cNvSpPr>
                <a:spLocks/>
              </p:cNvSpPr>
              <p:nvPr/>
            </p:nvSpPr>
            <p:spPr bwMode="ltGray">
              <a:xfrm>
                <a:off x="1786" y="894"/>
                <a:ext cx="70" cy="49"/>
              </a:xfrm>
              <a:custGeom>
                <a:avLst/>
                <a:gdLst>
                  <a:gd name="T0" fmla="*/ 0 w 140"/>
                  <a:gd name="T1" fmla="*/ 1 h 98"/>
                  <a:gd name="T2" fmla="*/ 1 w 140"/>
                  <a:gd name="T3" fmla="*/ 0 h 98"/>
                  <a:gd name="T4" fmla="*/ 2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35" name="Freeform 24"/>
              <p:cNvSpPr>
                <a:spLocks/>
              </p:cNvSpPr>
              <p:nvPr/>
            </p:nvSpPr>
            <p:spPr bwMode="ltGray">
              <a:xfrm>
                <a:off x="1772" y="998"/>
                <a:ext cx="73" cy="25"/>
              </a:xfrm>
              <a:custGeom>
                <a:avLst/>
                <a:gdLst>
                  <a:gd name="T0" fmla="*/ 0 w 145"/>
                  <a:gd name="T1" fmla="*/ 1 h 49"/>
                  <a:gd name="T2" fmla="*/ 2 w 145"/>
                  <a:gd name="T3" fmla="*/ 0 h 49"/>
                  <a:gd name="T4" fmla="*/ 2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grpSp>
        <p:grpSp>
          <p:nvGrpSpPr>
            <p:cNvPr id="14" name="Group 25"/>
            <p:cNvGrpSpPr>
              <a:grpSpLocks/>
            </p:cNvGrpSpPr>
            <p:nvPr/>
          </p:nvGrpSpPr>
          <p:grpSpPr bwMode="auto">
            <a:xfrm rot="8524840">
              <a:off x="668" y="3321"/>
              <a:ext cx="501" cy="502"/>
              <a:chOff x="1727" y="866"/>
              <a:chExt cx="129" cy="157"/>
            </a:xfrm>
          </p:grpSpPr>
          <p:sp>
            <p:nvSpPr>
              <p:cNvPr id="30" name="Freeform 26"/>
              <p:cNvSpPr>
                <a:spLocks/>
              </p:cNvSpPr>
              <p:nvPr/>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31" name="Freeform 27"/>
              <p:cNvSpPr>
                <a:spLocks/>
              </p:cNvSpPr>
              <p:nvPr/>
            </p:nvSpPr>
            <p:spPr bwMode="ltGray">
              <a:xfrm>
                <a:off x="1786" y="894"/>
                <a:ext cx="70" cy="49"/>
              </a:xfrm>
              <a:custGeom>
                <a:avLst/>
                <a:gdLst>
                  <a:gd name="T0" fmla="*/ 0 w 140"/>
                  <a:gd name="T1" fmla="*/ 1 h 98"/>
                  <a:gd name="T2" fmla="*/ 1 w 140"/>
                  <a:gd name="T3" fmla="*/ 0 h 98"/>
                  <a:gd name="T4" fmla="*/ 2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32" name="Freeform 28"/>
              <p:cNvSpPr>
                <a:spLocks/>
              </p:cNvSpPr>
              <p:nvPr/>
            </p:nvSpPr>
            <p:spPr bwMode="ltGray">
              <a:xfrm>
                <a:off x="1772" y="998"/>
                <a:ext cx="73" cy="25"/>
              </a:xfrm>
              <a:custGeom>
                <a:avLst/>
                <a:gdLst>
                  <a:gd name="T0" fmla="*/ 0 w 145"/>
                  <a:gd name="T1" fmla="*/ 1 h 49"/>
                  <a:gd name="T2" fmla="*/ 2 w 145"/>
                  <a:gd name="T3" fmla="*/ 0 h 49"/>
                  <a:gd name="T4" fmla="*/ 2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grpSp>
        <p:grpSp>
          <p:nvGrpSpPr>
            <p:cNvPr id="15" name="Group 29"/>
            <p:cNvGrpSpPr>
              <a:grpSpLocks/>
            </p:cNvGrpSpPr>
            <p:nvPr/>
          </p:nvGrpSpPr>
          <p:grpSpPr bwMode="auto">
            <a:xfrm rot="4106450" flipH="1">
              <a:off x="393" y="262"/>
              <a:ext cx="709" cy="892"/>
              <a:chOff x="1727" y="866"/>
              <a:chExt cx="129" cy="157"/>
            </a:xfrm>
          </p:grpSpPr>
          <p:sp>
            <p:nvSpPr>
              <p:cNvPr id="27" name="Freeform 30"/>
              <p:cNvSpPr>
                <a:spLocks/>
              </p:cNvSpPr>
              <p:nvPr/>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28" name="Freeform 31"/>
              <p:cNvSpPr>
                <a:spLocks/>
              </p:cNvSpPr>
              <p:nvPr/>
            </p:nvSpPr>
            <p:spPr bwMode="ltGray">
              <a:xfrm>
                <a:off x="1786" y="894"/>
                <a:ext cx="70" cy="49"/>
              </a:xfrm>
              <a:custGeom>
                <a:avLst/>
                <a:gdLst>
                  <a:gd name="T0" fmla="*/ 0 w 140"/>
                  <a:gd name="T1" fmla="*/ 1 h 98"/>
                  <a:gd name="T2" fmla="*/ 1 w 140"/>
                  <a:gd name="T3" fmla="*/ 0 h 98"/>
                  <a:gd name="T4" fmla="*/ 2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29" name="Freeform 32"/>
              <p:cNvSpPr>
                <a:spLocks/>
              </p:cNvSpPr>
              <p:nvPr/>
            </p:nvSpPr>
            <p:spPr bwMode="ltGray">
              <a:xfrm>
                <a:off x="1772" y="998"/>
                <a:ext cx="73" cy="25"/>
              </a:xfrm>
              <a:custGeom>
                <a:avLst/>
                <a:gdLst>
                  <a:gd name="T0" fmla="*/ 0 w 145"/>
                  <a:gd name="T1" fmla="*/ 1 h 49"/>
                  <a:gd name="T2" fmla="*/ 2 w 145"/>
                  <a:gd name="T3" fmla="*/ 0 h 49"/>
                  <a:gd name="T4" fmla="*/ 2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grpSp>
        <p:grpSp>
          <p:nvGrpSpPr>
            <p:cNvPr id="16" name="Group 33"/>
            <p:cNvGrpSpPr>
              <a:grpSpLocks/>
            </p:cNvGrpSpPr>
            <p:nvPr/>
          </p:nvGrpSpPr>
          <p:grpSpPr bwMode="auto">
            <a:xfrm rot="10015322" flipH="1">
              <a:off x="4625" y="2382"/>
              <a:ext cx="709" cy="892"/>
              <a:chOff x="1727" y="866"/>
              <a:chExt cx="129" cy="157"/>
            </a:xfrm>
          </p:grpSpPr>
          <p:sp>
            <p:nvSpPr>
              <p:cNvPr id="24" name="Freeform 34"/>
              <p:cNvSpPr>
                <a:spLocks/>
              </p:cNvSpPr>
              <p:nvPr/>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25" name="Freeform 35"/>
              <p:cNvSpPr>
                <a:spLocks/>
              </p:cNvSpPr>
              <p:nvPr/>
            </p:nvSpPr>
            <p:spPr bwMode="ltGray">
              <a:xfrm>
                <a:off x="1786" y="894"/>
                <a:ext cx="70" cy="49"/>
              </a:xfrm>
              <a:custGeom>
                <a:avLst/>
                <a:gdLst>
                  <a:gd name="T0" fmla="*/ 0 w 140"/>
                  <a:gd name="T1" fmla="*/ 1 h 98"/>
                  <a:gd name="T2" fmla="*/ 1 w 140"/>
                  <a:gd name="T3" fmla="*/ 0 h 98"/>
                  <a:gd name="T4" fmla="*/ 2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26" name="Freeform 36"/>
              <p:cNvSpPr>
                <a:spLocks/>
              </p:cNvSpPr>
              <p:nvPr/>
            </p:nvSpPr>
            <p:spPr bwMode="ltGray">
              <a:xfrm>
                <a:off x="1772" y="998"/>
                <a:ext cx="73" cy="25"/>
              </a:xfrm>
              <a:custGeom>
                <a:avLst/>
                <a:gdLst>
                  <a:gd name="T0" fmla="*/ 0 w 145"/>
                  <a:gd name="T1" fmla="*/ 1 h 49"/>
                  <a:gd name="T2" fmla="*/ 2 w 145"/>
                  <a:gd name="T3" fmla="*/ 0 h 49"/>
                  <a:gd name="T4" fmla="*/ 2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grpSp>
        <p:sp>
          <p:nvSpPr>
            <p:cNvPr id="17" name="Freeform 37"/>
            <p:cNvSpPr>
              <a:spLocks/>
            </p:cNvSpPr>
            <p:nvPr/>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18" name="Freeform 38"/>
            <p:cNvSpPr>
              <a:spLocks/>
            </p:cNvSpPr>
            <p:nvPr/>
          </p:nvSpPr>
          <p:spPr bwMode="ltGray">
            <a:xfrm rot="9832527" flipV="1">
              <a:off x="2158" y="102"/>
              <a:ext cx="681" cy="593"/>
            </a:xfrm>
            <a:custGeom>
              <a:avLst/>
              <a:gdLst>
                <a:gd name="T0" fmla="*/ 0 w 257"/>
                <a:gd name="T1" fmla="*/ 0 h 237"/>
                <a:gd name="T2" fmla="*/ 0 w 257"/>
                <a:gd name="T3" fmla="*/ 15476 h 237"/>
                <a:gd name="T4" fmla="*/ 2753 w 257"/>
                <a:gd name="T5" fmla="*/ 30688 h 237"/>
                <a:gd name="T6" fmla="*/ 5469 w 257"/>
                <a:gd name="T7" fmla="*/ 46084 h 237"/>
                <a:gd name="T8" fmla="*/ 10069 w 257"/>
                <a:gd name="T9" fmla="*/ 60121 h 237"/>
                <a:gd name="T10" fmla="*/ 16612 w 257"/>
                <a:gd name="T11" fmla="*/ 73167 h 237"/>
                <a:gd name="T12" fmla="*/ 24948 w 257"/>
                <a:gd name="T13" fmla="*/ 86578 h 237"/>
                <a:gd name="T14" fmla="*/ 34996 w 257"/>
                <a:gd name="T15" fmla="*/ 98841 h 237"/>
                <a:gd name="T16" fmla="*/ 46790 w 257"/>
                <a:gd name="T17" fmla="*/ 109152 h 237"/>
                <a:gd name="T18" fmla="*/ 61677 w 257"/>
                <a:gd name="T19" fmla="*/ 119070 h 237"/>
                <a:gd name="T20" fmla="*/ 78887 w 257"/>
                <a:gd name="T21" fmla="*/ 127570 h 237"/>
                <a:gd name="T22" fmla="*/ 97325 w 257"/>
                <a:gd name="T23" fmla="*/ 134433 h 237"/>
                <a:gd name="T24" fmla="*/ 120047 w 257"/>
                <a:gd name="T25" fmla="*/ 139855 h 237"/>
                <a:gd name="T26" fmla="*/ 144992 w 257"/>
                <a:gd name="T27" fmla="*/ 143566 h 237"/>
                <a:gd name="T28" fmla="*/ 172455 w 257"/>
                <a:gd name="T29" fmla="*/ 145528 h 237"/>
                <a:gd name="T30" fmla="*/ 201833 w 257"/>
                <a:gd name="T31" fmla="*/ 144737 h 237"/>
                <a:gd name="T32" fmla="*/ 235809 w 257"/>
                <a:gd name="T33" fmla="*/ 142315 h 237"/>
                <a:gd name="T34" fmla="*/ 205630 w 257"/>
                <a:gd name="T35" fmla="*/ 139335 h 237"/>
                <a:gd name="T36" fmla="*/ 178963 w 257"/>
                <a:gd name="T37" fmla="*/ 134951 h 237"/>
                <a:gd name="T38" fmla="*/ 155750 w 257"/>
                <a:gd name="T39" fmla="*/ 130050 h 237"/>
                <a:gd name="T40" fmla="*/ 135726 w 257"/>
                <a:gd name="T41" fmla="*/ 125143 h 237"/>
                <a:gd name="T42" fmla="*/ 117344 w 257"/>
                <a:gd name="T43" fmla="*/ 118562 h 237"/>
                <a:gd name="T44" fmla="*/ 102794 w 257"/>
                <a:gd name="T45" fmla="*/ 111594 h 237"/>
                <a:gd name="T46" fmla="*/ 88991 w 257"/>
                <a:gd name="T47" fmla="*/ 103742 h 237"/>
                <a:gd name="T48" fmla="*/ 77215 w 257"/>
                <a:gd name="T49" fmla="*/ 95243 h 237"/>
                <a:gd name="T50" fmla="*/ 66107 w 257"/>
                <a:gd name="T51" fmla="*/ 86578 h 237"/>
                <a:gd name="T52" fmla="*/ 56059 w 257"/>
                <a:gd name="T53" fmla="*/ 76785 h 237"/>
                <a:gd name="T54" fmla="*/ 47816 w 257"/>
                <a:gd name="T55" fmla="*/ 65805 h 237"/>
                <a:gd name="T56" fmla="*/ 39448 w 257"/>
                <a:gd name="T57" fmla="*/ 53935 h 237"/>
                <a:gd name="T58" fmla="*/ 30179 w 257"/>
                <a:gd name="T59" fmla="*/ 42453 h 237"/>
                <a:gd name="T60" fmla="*/ 21156 w 257"/>
                <a:gd name="T61" fmla="*/ 28929 h 237"/>
                <a:gd name="T62" fmla="*/ 11087 w 257"/>
                <a:gd name="T63" fmla="*/ 14692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19" name="Freeform 39"/>
            <p:cNvSpPr>
              <a:spLocks/>
            </p:cNvSpPr>
            <p:nvPr/>
          </p:nvSpPr>
          <p:spPr bwMode="ltGray">
            <a:xfrm rot="9832527" flipV="1">
              <a:off x="1997" y="858"/>
              <a:ext cx="330" cy="278"/>
            </a:xfrm>
            <a:custGeom>
              <a:avLst/>
              <a:gdLst>
                <a:gd name="T0" fmla="*/ 72885 w 124"/>
                <a:gd name="T1" fmla="*/ 0 h 110"/>
                <a:gd name="T2" fmla="*/ 117222 w 124"/>
                <a:gd name="T3" fmla="*/ 71153 h 110"/>
                <a:gd name="T4" fmla="*/ 113320 w 124"/>
                <a:gd name="T5" fmla="*/ 70329 h 110"/>
                <a:gd name="T6" fmla="*/ 101180 w 124"/>
                <a:gd name="T7" fmla="*/ 69070 h 110"/>
                <a:gd name="T8" fmla="*/ 84217 w 124"/>
                <a:gd name="T9" fmla="*/ 66407 h 110"/>
                <a:gd name="T10" fmla="*/ 64350 w 124"/>
                <a:gd name="T11" fmla="*/ 65148 h 110"/>
                <a:gd name="T12" fmla="*/ 42581 w 124"/>
                <a:gd name="T13" fmla="*/ 63806 h 110"/>
                <a:gd name="T14" fmla="*/ 23768 w 124"/>
                <a:gd name="T15" fmla="*/ 64663 h 110"/>
                <a:gd name="T16" fmla="*/ 8521 w 124"/>
                <a:gd name="T17" fmla="*/ 67231 h 110"/>
                <a:gd name="T18" fmla="*/ 0 w 124"/>
                <a:gd name="T19" fmla="*/ 72495 h 110"/>
                <a:gd name="T20" fmla="*/ 3867 w 124"/>
                <a:gd name="T21" fmla="*/ 64663 h 110"/>
                <a:gd name="T22" fmla="*/ 7486 w 124"/>
                <a:gd name="T23" fmla="*/ 58658 h 110"/>
                <a:gd name="T24" fmla="*/ 15191 w 124"/>
                <a:gd name="T25" fmla="*/ 53932 h 110"/>
                <a:gd name="T26" fmla="*/ 23768 w 124"/>
                <a:gd name="T27" fmla="*/ 50005 h 110"/>
                <a:gd name="T28" fmla="*/ 34059 w 124"/>
                <a:gd name="T29" fmla="*/ 47444 h 110"/>
                <a:gd name="T30" fmla="*/ 44444 w 124"/>
                <a:gd name="T31" fmla="*/ 46588 h 110"/>
                <a:gd name="T32" fmla="*/ 55775 w 124"/>
                <a:gd name="T33" fmla="*/ 46588 h 110"/>
                <a:gd name="T34" fmla="*/ 68212 w 124"/>
                <a:gd name="T35" fmla="*/ 48746 h 110"/>
                <a:gd name="T36" fmla="*/ 68869 w 124"/>
                <a:gd name="T37" fmla="*/ 46588 h 110"/>
                <a:gd name="T38" fmla="*/ 66067 w 124"/>
                <a:gd name="T39" fmla="*/ 36999 h 110"/>
                <a:gd name="T40" fmla="*/ 63254 w 124"/>
                <a:gd name="T41" fmla="*/ 25050 h 110"/>
                <a:gd name="T42" fmla="*/ 61391 w 124"/>
                <a:gd name="T43" fmla="*/ 19786 h 110"/>
                <a:gd name="T44" fmla="*/ 59690 w 124"/>
                <a:gd name="T45" fmla="*/ 19786 h 110"/>
                <a:gd name="T46" fmla="*/ 57545 w 124"/>
                <a:gd name="T47" fmla="*/ 18970 h 110"/>
                <a:gd name="T48" fmla="*/ 55775 w 124"/>
                <a:gd name="T49" fmla="*/ 17226 h 110"/>
                <a:gd name="T50" fmla="*/ 54075 w 124"/>
                <a:gd name="T51" fmla="*/ 15176 h 110"/>
                <a:gd name="T52" fmla="*/ 54075 w 124"/>
                <a:gd name="T53" fmla="*/ 12480 h 110"/>
                <a:gd name="T54" fmla="*/ 55775 w 124"/>
                <a:gd name="T55" fmla="*/ 9058 h 110"/>
                <a:gd name="T56" fmla="*/ 62447 w 124"/>
                <a:gd name="T57" fmla="*/ 5262 h 110"/>
                <a:gd name="T58" fmla="*/ 72885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20" name="Freeform 40"/>
            <p:cNvSpPr>
              <a:spLocks/>
            </p:cNvSpPr>
            <p:nvPr/>
          </p:nvSpPr>
          <p:spPr bwMode="ltGray">
            <a:xfrm rot="9832527" flipV="1">
              <a:off x="2224" y="808"/>
              <a:ext cx="123" cy="233"/>
            </a:xfrm>
            <a:custGeom>
              <a:avLst/>
              <a:gdLst>
                <a:gd name="T0" fmla="*/ 30357 w 46"/>
                <a:gd name="T1" fmla="*/ 0 h 94"/>
                <a:gd name="T2" fmla="*/ 19426 w 46"/>
                <a:gd name="T3" fmla="*/ 21823 h 94"/>
                <a:gd name="T4" fmla="*/ 14629 w 46"/>
                <a:gd name="T5" fmla="*/ 35746 h 94"/>
                <a:gd name="T6" fmla="*/ 10690 w 46"/>
                <a:gd name="T7" fmla="*/ 45490 h 94"/>
                <a:gd name="T8" fmla="*/ 0 w 46"/>
                <a:gd name="T9" fmla="*/ 54093 h 94"/>
                <a:gd name="T10" fmla="*/ 11755 w 46"/>
                <a:gd name="T11" fmla="*/ 50546 h 94"/>
                <a:gd name="T12" fmla="*/ 22694 w 46"/>
                <a:gd name="T13" fmla="*/ 45946 h 94"/>
                <a:gd name="T14" fmla="*/ 31432 w 46"/>
                <a:gd name="T15" fmla="*/ 39672 h 94"/>
                <a:gd name="T16" fmla="*/ 39117 w 46"/>
                <a:gd name="T17" fmla="*/ 32774 h 94"/>
                <a:gd name="T18" fmla="*/ 43858 w 46"/>
                <a:gd name="T19" fmla="*/ 25253 h 94"/>
                <a:gd name="T20" fmla="*/ 44986 w 46"/>
                <a:gd name="T21" fmla="*/ 17135 h 94"/>
                <a:gd name="T22" fmla="*/ 40898 w 46"/>
                <a:gd name="T23" fmla="*/ 8601 h 94"/>
                <a:gd name="T24" fmla="*/ 30357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21" name="Freeform 41"/>
            <p:cNvSpPr>
              <a:spLocks/>
            </p:cNvSpPr>
            <p:nvPr/>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22" name="Freeform 42"/>
            <p:cNvSpPr>
              <a:spLocks/>
            </p:cNvSpPr>
            <p:nvPr/>
          </p:nvSpPr>
          <p:spPr bwMode="ltGray">
            <a:xfrm rot="9832527" flipV="1">
              <a:off x="2173" y="1238"/>
              <a:ext cx="393" cy="2300"/>
            </a:xfrm>
            <a:custGeom>
              <a:avLst/>
              <a:gdLst>
                <a:gd name="T0" fmla="*/ 0 w 149"/>
                <a:gd name="T1" fmla="*/ 0 h 704"/>
                <a:gd name="T2" fmla="*/ 5378 w 149"/>
                <a:gd name="T3" fmla="*/ 24166 h 704"/>
                <a:gd name="T4" fmla="*/ 14185 w 149"/>
                <a:gd name="T5" fmla="*/ 55834 h 704"/>
                <a:gd name="T6" fmla="*/ 24886 w 149"/>
                <a:gd name="T7" fmla="*/ 94888 h 704"/>
                <a:gd name="T8" fmla="*/ 36385 w 149"/>
                <a:gd name="T9" fmla="*/ 146942 h 704"/>
                <a:gd name="T10" fmla="*/ 51599 w 149"/>
                <a:gd name="T11" fmla="*/ 210313 h 704"/>
                <a:gd name="T12" fmla="*/ 64990 w 149"/>
                <a:gd name="T13" fmla="*/ 278440 h 704"/>
                <a:gd name="T14" fmla="*/ 78112 w 149"/>
                <a:gd name="T15" fmla="*/ 357748 h 704"/>
                <a:gd name="T16" fmla="*/ 88865 w 149"/>
                <a:gd name="T17" fmla="*/ 448856 h 704"/>
                <a:gd name="T18" fmla="*/ 99310 w 149"/>
                <a:gd name="T19" fmla="*/ 544897 h 704"/>
                <a:gd name="T20" fmla="*/ 106719 w 149"/>
                <a:gd name="T21" fmla="*/ 655402 h 704"/>
                <a:gd name="T22" fmla="*/ 110058 w 149"/>
                <a:gd name="T23" fmla="*/ 778223 h 704"/>
                <a:gd name="T24" fmla="*/ 111839 w 149"/>
                <a:gd name="T25" fmla="*/ 905952 h 704"/>
                <a:gd name="T26" fmla="*/ 106719 w 149"/>
                <a:gd name="T27" fmla="*/ 1049235 h 704"/>
                <a:gd name="T28" fmla="*/ 96644 w 149"/>
                <a:gd name="T29" fmla="*/ 1200329 h 704"/>
                <a:gd name="T30" fmla="*/ 81842 w 149"/>
                <a:gd name="T31" fmla="*/ 1358085 h 704"/>
                <a:gd name="T32" fmla="*/ 59633 w 149"/>
                <a:gd name="T33" fmla="*/ 1533420 h 704"/>
                <a:gd name="T34" fmla="*/ 34700 w 149"/>
                <a:gd name="T35" fmla="*/ 1731459 h 704"/>
                <a:gd name="T36" fmla="*/ 18497 w 149"/>
                <a:gd name="T37" fmla="*/ 1915332 h 704"/>
                <a:gd name="T38" fmla="*/ 8807 w 149"/>
                <a:gd name="T39" fmla="*/ 2085394 h 704"/>
                <a:gd name="T40" fmla="*/ 5378 w 149"/>
                <a:gd name="T41" fmla="*/ 2248423 h 704"/>
                <a:gd name="T42" fmla="*/ 5378 w 149"/>
                <a:gd name="T43" fmla="*/ 2404042 h 704"/>
                <a:gd name="T44" fmla="*/ 7013 w 149"/>
                <a:gd name="T45" fmla="*/ 2546214 h 704"/>
                <a:gd name="T46" fmla="*/ 10756 w 149"/>
                <a:gd name="T47" fmla="*/ 2673851 h 704"/>
                <a:gd name="T48" fmla="*/ 12481 w 149"/>
                <a:gd name="T49" fmla="*/ 2796767 h 704"/>
                <a:gd name="T50" fmla="*/ 36385 w 149"/>
                <a:gd name="T51" fmla="*/ 2733410 h 704"/>
                <a:gd name="T52" fmla="*/ 34700 w 149"/>
                <a:gd name="T53" fmla="*/ 2701742 h 704"/>
                <a:gd name="T54" fmla="*/ 32036 w 149"/>
                <a:gd name="T55" fmla="*/ 2609477 h 704"/>
                <a:gd name="T56" fmla="*/ 29232 w 149"/>
                <a:gd name="T57" fmla="*/ 2471030 h 704"/>
                <a:gd name="T58" fmla="*/ 31029 w 149"/>
                <a:gd name="T59" fmla="*/ 2284893 h 704"/>
                <a:gd name="T60" fmla="*/ 36385 w 149"/>
                <a:gd name="T61" fmla="*/ 2062381 h 704"/>
                <a:gd name="T62" fmla="*/ 51599 w 149"/>
                <a:gd name="T63" fmla="*/ 1808107 h 704"/>
                <a:gd name="T64" fmla="*/ 76464 w 149"/>
                <a:gd name="T65" fmla="*/ 1533420 h 704"/>
                <a:gd name="T66" fmla="*/ 114516 w 149"/>
                <a:gd name="T67" fmla="*/ 1243856 h 704"/>
                <a:gd name="T68" fmla="*/ 126907 w 149"/>
                <a:gd name="T69" fmla="*/ 1109178 h 704"/>
                <a:gd name="T70" fmla="*/ 132375 w 149"/>
                <a:gd name="T71" fmla="*/ 933842 h 704"/>
                <a:gd name="T72" fmla="*/ 127915 w 149"/>
                <a:gd name="T73" fmla="*/ 730619 h 704"/>
                <a:gd name="T74" fmla="*/ 116534 w 149"/>
                <a:gd name="T75" fmla="*/ 532590 h 704"/>
                <a:gd name="T76" fmla="*/ 96644 w 149"/>
                <a:gd name="T77" fmla="*/ 337904 h 704"/>
                <a:gd name="T78" fmla="*/ 72025 w 149"/>
                <a:gd name="T79" fmla="*/ 174983 h 704"/>
                <a:gd name="T80" fmla="*/ 39063 w 149"/>
                <a:gd name="T81" fmla="*/ 55834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23" name="Freeform 43"/>
            <p:cNvSpPr>
              <a:spLocks/>
            </p:cNvSpPr>
            <p:nvPr/>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6699"/>
                </a:solidFill>
                <a:ea typeface="ＭＳ Ｐゴシック" charset="-128"/>
              </a:endParaRPr>
            </a:p>
          </p:txBody>
        </p:sp>
      </p:grpSp>
      <p:pic>
        <p:nvPicPr>
          <p:cNvPr id="46" name="Picture 49" descr="ロゴ案３．８"/>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5805488"/>
            <a:ext cx="1008063"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11" name="Rectangle 47"/>
          <p:cNvSpPr>
            <a:spLocks noGrp="1" noChangeArrowheads="1"/>
          </p:cNvSpPr>
          <p:nvPr>
            <p:ph type="ctrTitle"/>
          </p:nvPr>
        </p:nvSpPr>
        <p:spPr>
          <a:xfrm>
            <a:off x="2455863" y="596900"/>
            <a:ext cx="6192837" cy="3581400"/>
          </a:xfrm>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45791" dir="3378596" algn="ctr" rotWithShape="0">
                    <a:srgbClr val="993366"/>
                  </a:outerShdw>
                </a:effectLst>
              </a14:hiddenEffects>
            </a:ext>
          </a:extLst>
        </p:spPr>
        <p:txBody>
          <a:bodyPr/>
          <a:lstStyle>
            <a:lvl1pPr>
              <a:defRPr sz="5200" b="1"/>
            </a:lvl1pPr>
          </a:lstStyle>
          <a:p>
            <a:pPr lvl="0"/>
            <a:r>
              <a:rPr lang="ja-JP" altLang="en-US" noProof="0" smtClean="0"/>
              <a:t>マスタ タイトルの書式設定</a:t>
            </a:r>
          </a:p>
        </p:txBody>
      </p:sp>
      <p:sp>
        <p:nvSpPr>
          <p:cNvPr id="36912"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pPr lvl="0"/>
            <a:r>
              <a:rPr lang="ja-JP" altLang="en-US" noProof="0" smtClean="0"/>
              <a:t>マスタ サブタイトルの書式設定</a:t>
            </a:r>
          </a:p>
        </p:txBody>
      </p:sp>
      <p:sp>
        <p:nvSpPr>
          <p:cNvPr id="47" name="Rectangle 45"/>
          <p:cNvSpPr>
            <a:spLocks noGrp="1" noChangeArrowheads="1"/>
          </p:cNvSpPr>
          <p:nvPr>
            <p:ph type="ftr" sz="quarter" idx="10"/>
          </p:nvPr>
        </p:nvSpPr>
        <p:spPr/>
        <p:txBody>
          <a:bodyPr/>
          <a:lstStyle>
            <a:lvl1pPr fontAlgn="auto">
              <a:spcBef>
                <a:spcPts val="0"/>
              </a:spcBef>
              <a:spcAft>
                <a:spcPts val="0"/>
              </a:spcAft>
              <a:defRPr/>
            </a:lvl1pPr>
          </a:lstStyle>
          <a:p>
            <a:pPr>
              <a:defRPr/>
            </a:pPr>
            <a:r>
              <a:rPr lang="ja-JP" altLang="en-US"/>
              <a:t>障害学生パートナーシップネットワーク</a:t>
            </a:r>
          </a:p>
        </p:txBody>
      </p:sp>
    </p:spTree>
    <p:extLst>
      <p:ext uri="{BB962C8B-B14F-4D97-AF65-F5344CB8AC3E}">
        <p14:creationId xmlns:p14="http://schemas.microsoft.com/office/powerpoint/2010/main" val="128792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2"/>
          <p:cNvSpPr>
            <a:spLocks noGrp="1" noChangeArrowheads="1"/>
          </p:cNvSpPr>
          <p:nvPr>
            <p:ph type="ftr" sz="quarter" idx="10"/>
          </p:nvPr>
        </p:nvSpPr>
        <p:spPr/>
        <p:txBody>
          <a:bodyPr/>
          <a:lstStyle>
            <a:lvl1pPr fontAlgn="auto">
              <a:spcBef>
                <a:spcPts val="0"/>
              </a:spcBef>
              <a:spcAft>
                <a:spcPts val="0"/>
              </a:spcAft>
              <a:defRPr/>
            </a:lvl1pPr>
          </a:lstStyle>
          <a:p>
            <a:pPr>
              <a:defRPr/>
            </a:pPr>
            <a:r>
              <a:rPr lang="ja-JP" altLang="en-US"/>
              <a:t>障害学生パートナーシップネットワーク</a:t>
            </a:r>
          </a:p>
        </p:txBody>
      </p:sp>
    </p:spTree>
    <p:extLst>
      <p:ext uri="{BB962C8B-B14F-4D97-AF65-F5344CB8AC3E}">
        <p14:creationId xmlns:p14="http://schemas.microsoft.com/office/powerpoint/2010/main" val="67903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2"/>
          <p:cNvSpPr>
            <a:spLocks noGrp="1" noChangeArrowheads="1"/>
          </p:cNvSpPr>
          <p:nvPr>
            <p:ph type="ftr" sz="quarter" idx="10"/>
          </p:nvPr>
        </p:nvSpPr>
        <p:spPr/>
        <p:txBody>
          <a:bodyPr/>
          <a:lstStyle>
            <a:lvl1pPr fontAlgn="auto">
              <a:spcBef>
                <a:spcPts val="0"/>
              </a:spcBef>
              <a:spcAft>
                <a:spcPts val="0"/>
              </a:spcAft>
              <a:defRPr/>
            </a:lvl1pPr>
          </a:lstStyle>
          <a:p>
            <a:pPr>
              <a:defRPr/>
            </a:pPr>
            <a:r>
              <a:rPr lang="ja-JP" altLang="en-US"/>
              <a:t>障害学生パートナーシップネットワーク</a:t>
            </a:r>
          </a:p>
        </p:txBody>
      </p:sp>
    </p:spTree>
    <p:extLst>
      <p:ext uri="{BB962C8B-B14F-4D97-AF65-F5344CB8AC3E}">
        <p14:creationId xmlns:p14="http://schemas.microsoft.com/office/powerpoint/2010/main" val="3474148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2"/>
          <p:cNvSpPr>
            <a:spLocks noGrp="1" noChangeArrowheads="1"/>
          </p:cNvSpPr>
          <p:nvPr>
            <p:ph type="ftr" sz="quarter" idx="10"/>
          </p:nvPr>
        </p:nvSpPr>
        <p:spPr/>
        <p:txBody>
          <a:bodyPr/>
          <a:lstStyle>
            <a:lvl1pPr fontAlgn="auto">
              <a:spcBef>
                <a:spcPts val="0"/>
              </a:spcBef>
              <a:spcAft>
                <a:spcPts val="0"/>
              </a:spcAft>
              <a:defRPr/>
            </a:lvl1pPr>
          </a:lstStyle>
          <a:p>
            <a:pPr>
              <a:defRPr/>
            </a:pPr>
            <a:r>
              <a:rPr lang="ja-JP" altLang="en-US"/>
              <a:t>障害学生パートナーシップネットワーク</a:t>
            </a:r>
          </a:p>
        </p:txBody>
      </p:sp>
    </p:spTree>
    <p:extLst>
      <p:ext uri="{BB962C8B-B14F-4D97-AF65-F5344CB8AC3E}">
        <p14:creationId xmlns:p14="http://schemas.microsoft.com/office/powerpoint/2010/main" val="3966098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2"/>
          <p:cNvSpPr>
            <a:spLocks noGrp="1" noChangeArrowheads="1"/>
          </p:cNvSpPr>
          <p:nvPr>
            <p:ph type="ftr" sz="quarter" idx="10"/>
          </p:nvPr>
        </p:nvSpPr>
        <p:spPr/>
        <p:txBody>
          <a:bodyPr/>
          <a:lstStyle>
            <a:lvl1pPr fontAlgn="auto">
              <a:spcBef>
                <a:spcPts val="0"/>
              </a:spcBef>
              <a:spcAft>
                <a:spcPts val="0"/>
              </a:spcAft>
              <a:defRPr/>
            </a:lvl1pPr>
          </a:lstStyle>
          <a:p>
            <a:pPr>
              <a:defRPr/>
            </a:pPr>
            <a:r>
              <a:rPr lang="ja-JP" altLang="en-US"/>
              <a:t>障害学生パートナーシップネットワーク</a:t>
            </a:r>
          </a:p>
        </p:txBody>
      </p:sp>
    </p:spTree>
    <p:extLst>
      <p:ext uri="{BB962C8B-B14F-4D97-AF65-F5344CB8AC3E}">
        <p14:creationId xmlns:p14="http://schemas.microsoft.com/office/powerpoint/2010/main" val="1083761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2"/>
          <p:cNvSpPr>
            <a:spLocks noGrp="1" noChangeArrowheads="1"/>
          </p:cNvSpPr>
          <p:nvPr>
            <p:ph type="ftr" sz="quarter" idx="10"/>
          </p:nvPr>
        </p:nvSpPr>
        <p:spPr/>
        <p:txBody>
          <a:bodyPr/>
          <a:lstStyle>
            <a:lvl1pPr fontAlgn="auto">
              <a:spcBef>
                <a:spcPts val="0"/>
              </a:spcBef>
              <a:spcAft>
                <a:spcPts val="0"/>
              </a:spcAft>
              <a:defRPr/>
            </a:lvl1pPr>
          </a:lstStyle>
          <a:p>
            <a:pPr>
              <a:defRPr/>
            </a:pPr>
            <a:r>
              <a:rPr lang="ja-JP" altLang="en-US"/>
              <a:t>障害学生パートナーシップネットワーク</a:t>
            </a:r>
          </a:p>
        </p:txBody>
      </p:sp>
    </p:spTree>
    <p:extLst>
      <p:ext uri="{BB962C8B-B14F-4D97-AF65-F5344CB8AC3E}">
        <p14:creationId xmlns:p14="http://schemas.microsoft.com/office/powerpoint/2010/main" val="2124083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2"/>
          <p:cNvSpPr>
            <a:spLocks noGrp="1" noChangeArrowheads="1"/>
          </p:cNvSpPr>
          <p:nvPr>
            <p:ph type="ftr" sz="quarter" idx="10"/>
          </p:nvPr>
        </p:nvSpPr>
        <p:spPr/>
        <p:txBody>
          <a:bodyPr/>
          <a:lstStyle>
            <a:lvl1pPr fontAlgn="auto">
              <a:spcBef>
                <a:spcPts val="0"/>
              </a:spcBef>
              <a:spcAft>
                <a:spcPts val="0"/>
              </a:spcAft>
              <a:defRPr/>
            </a:lvl1pPr>
          </a:lstStyle>
          <a:p>
            <a:pPr>
              <a:defRPr/>
            </a:pPr>
            <a:r>
              <a:rPr lang="ja-JP" altLang="en-US"/>
              <a:t>障害学生パートナーシップネットワーク</a:t>
            </a:r>
          </a:p>
        </p:txBody>
      </p:sp>
    </p:spTree>
    <p:extLst>
      <p:ext uri="{BB962C8B-B14F-4D97-AF65-F5344CB8AC3E}">
        <p14:creationId xmlns:p14="http://schemas.microsoft.com/office/powerpoint/2010/main" val="98092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2"/>
          <p:cNvSpPr>
            <a:spLocks noGrp="1" noChangeArrowheads="1"/>
          </p:cNvSpPr>
          <p:nvPr>
            <p:ph type="ftr" sz="quarter" idx="10"/>
          </p:nvPr>
        </p:nvSpPr>
        <p:spPr/>
        <p:txBody>
          <a:bodyPr/>
          <a:lstStyle>
            <a:lvl1pPr fontAlgn="auto">
              <a:spcBef>
                <a:spcPts val="0"/>
              </a:spcBef>
              <a:spcAft>
                <a:spcPts val="0"/>
              </a:spcAft>
              <a:defRPr/>
            </a:lvl1pPr>
          </a:lstStyle>
          <a:p>
            <a:pPr>
              <a:defRPr/>
            </a:pPr>
            <a:r>
              <a:rPr lang="ja-JP" altLang="en-US"/>
              <a:t>障害学生パートナーシップネットワーク</a:t>
            </a:r>
          </a:p>
        </p:txBody>
      </p:sp>
    </p:spTree>
    <p:extLst>
      <p:ext uri="{BB962C8B-B14F-4D97-AF65-F5344CB8AC3E}">
        <p14:creationId xmlns:p14="http://schemas.microsoft.com/office/powerpoint/2010/main" val="2308411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C6132B6B-5ADD-41AB-9EDB-0FE544C12C58}" type="datetimeFigureOut">
              <a:rPr lang="ja-JP" altLang="en-US"/>
              <a:pPr>
                <a:defRPr/>
              </a:pPr>
              <a:t>2016/10/24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D8C442E-E3A0-4AB6-ADB9-29D98ED17157}" type="slidenum">
              <a:rPr lang="ja-JP" altLang="en-US"/>
              <a:pPr>
                <a:defRPr/>
              </a:pPr>
              <a:t>‹#›</a:t>
            </a:fld>
            <a:endParaRPr lang="ja-JP" altLang="en-US"/>
          </a:p>
        </p:txBody>
      </p:sp>
    </p:spTree>
    <p:extLst>
      <p:ext uri="{BB962C8B-B14F-4D97-AF65-F5344CB8AC3E}">
        <p14:creationId xmlns:p14="http://schemas.microsoft.com/office/powerpoint/2010/main" val="34346493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2"/>
          <p:cNvSpPr>
            <a:spLocks noGrp="1" noChangeArrowheads="1"/>
          </p:cNvSpPr>
          <p:nvPr>
            <p:ph type="ftr" sz="quarter" idx="10"/>
          </p:nvPr>
        </p:nvSpPr>
        <p:spPr/>
        <p:txBody>
          <a:bodyPr/>
          <a:lstStyle>
            <a:lvl1pPr fontAlgn="auto">
              <a:spcBef>
                <a:spcPts val="0"/>
              </a:spcBef>
              <a:spcAft>
                <a:spcPts val="0"/>
              </a:spcAft>
              <a:defRPr/>
            </a:lvl1pPr>
          </a:lstStyle>
          <a:p>
            <a:pPr>
              <a:defRPr/>
            </a:pPr>
            <a:r>
              <a:rPr lang="ja-JP" altLang="en-US"/>
              <a:t>障害学生パートナーシップネットワーク</a:t>
            </a:r>
          </a:p>
        </p:txBody>
      </p:sp>
    </p:spTree>
    <p:extLst>
      <p:ext uri="{BB962C8B-B14F-4D97-AF65-F5344CB8AC3E}">
        <p14:creationId xmlns:p14="http://schemas.microsoft.com/office/powerpoint/2010/main" val="2627480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2"/>
          <p:cNvSpPr>
            <a:spLocks noGrp="1" noChangeArrowheads="1"/>
          </p:cNvSpPr>
          <p:nvPr>
            <p:ph type="ftr" sz="quarter" idx="10"/>
          </p:nvPr>
        </p:nvSpPr>
        <p:spPr/>
        <p:txBody>
          <a:bodyPr/>
          <a:lstStyle>
            <a:lvl1pPr fontAlgn="auto">
              <a:spcBef>
                <a:spcPts val="0"/>
              </a:spcBef>
              <a:spcAft>
                <a:spcPts val="0"/>
              </a:spcAft>
              <a:defRPr/>
            </a:lvl1pPr>
          </a:lstStyle>
          <a:p>
            <a:pPr>
              <a:defRPr/>
            </a:pPr>
            <a:r>
              <a:rPr lang="ja-JP" altLang="en-US"/>
              <a:t>障害学生パートナーシップネットワーク</a:t>
            </a:r>
          </a:p>
        </p:txBody>
      </p:sp>
    </p:spTree>
    <p:extLst>
      <p:ext uri="{BB962C8B-B14F-4D97-AF65-F5344CB8AC3E}">
        <p14:creationId xmlns:p14="http://schemas.microsoft.com/office/powerpoint/2010/main" val="1603236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6225" y="103188"/>
            <a:ext cx="2060575" cy="57737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42913" y="103188"/>
            <a:ext cx="6030912" cy="57737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2"/>
          <p:cNvSpPr>
            <a:spLocks noGrp="1" noChangeArrowheads="1"/>
          </p:cNvSpPr>
          <p:nvPr>
            <p:ph type="ftr" sz="quarter" idx="10"/>
          </p:nvPr>
        </p:nvSpPr>
        <p:spPr/>
        <p:txBody>
          <a:bodyPr/>
          <a:lstStyle>
            <a:lvl1pPr fontAlgn="auto">
              <a:spcBef>
                <a:spcPts val="0"/>
              </a:spcBef>
              <a:spcAft>
                <a:spcPts val="0"/>
              </a:spcAft>
              <a:defRPr/>
            </a:lvl1pPr>
          </a:lstStyle>
          <a:p>
            <a:pPr>
              <a:defRPr/>
            </a:pPr>
            <a:r>
              <a:rPr lang="ja-JP" altLang="en-US"/>
              <a:t>障害学生パートナーシップネットワーク</a:t>
            </a:r>
          </a:p>
        </p:txBody>
      </p:sp>
    </p:spTree>
    <p:extLst>
      <p:ext uri="{BB962C8B-B14F-4D97-AF65-F5344CB8AC3E}">
        <p14:creationId xmlns:p14="http://schemas.microsoft.com/office/powerpoint/2010/main" val="3836726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reserve="1">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103188"/>
            <a:ext cx="8243887" cy="1314450"/>
          </a:xfrm>
        </p:spPr>
        <p:txBody>
          <a:bodyPr/>
          <a:lstStyle/>
          <a:p>
            <a:r>
              <a:rPr lang="ja-JP" altLang="en-US" smtClean="0"/>
              <a:t>マスター タイトルの書式設定</a:t>
            </a:r>
            <a:endParaRPr lang="ja-JP" altLang="en-US"/>
          </a:p>
        </p:txBody>
      </p:sp>
      <p:sp>
        <p:nvSpPr>
          <p:cNvPr id="3" name="SmartArt プレースホルダー 2"/>
          <p:cNvSpPr>
            <a:spLocks noGrp="1"/>
          </p:cNvSpPr>
          <p:nvPr>
            <p:ph type="dgm" idx="1"/>
          </p:nvPr>
        </p:nvSpPr>
        <p:spPr>
          <a:xfrm>
            <a:off x="457200" y="1600200"/>
            <a:ext cx="8229600" cy="4276725"/>
          </a:xfrm>
        </p:spPr>
        <p:txBody>
          <a:bodyPr/>
          <a:lstStyle/>
          <a:p>
            <a:pPr lvl="0"/>
            <a:endParaRPr lang="ja-JP" altLang="en-US" noProof="0" smtClean="0"/>
          </a:p>
        </p:txBody>
      </p:sp>
      <p:sp>
        <p:nvSpPr>
          <p:cNvPr id="4" name="Rectangle 52"/>
          <p:cNvSpPr>
            <a:spLocks noGrp="1" noChangeArrowheads="1"/>
          </p:cNvSpPr>
          <p:nvPr>
            <p:ph type="ftr" sz="quarter" idx="10"/>
          </p:nvPr>
        </p:nvSpPr>
        <p:spPr/>
        <p:txBody>
          <a:bodyPr/>
          <a:lstStyle>
            <a:lvl1pPr fontAlgn="auto">
              <a:spcBef>
                <a:spcPts val="0"/>
              </a:spcBef>
              <a:spcAft>
                <a:spcPts val="0"/>
              </a:spcAft>
              <a:defRPr/>
            </a:lvl1pPr>
          </a:lstStyle>
          <a:p>
            <a:pPr>
              <a:defRPr/>
            </a:pPr>
            <a:r>
              <a:rPr lang="ja-JP" altLang="en-US"/>
              <a:t>障害学生パートナーシップネットワーク</a:t>
            </a:r>
          </a:p>
        </p:txBody>
      </p:sp>
    </p:spTree>
    <p:extLst>
      <p:ext uri="{BB962C8B-B14F-4D97-AF65-F5344CB8AC3E}">
        <p14:creationId xmlns:p14="http://schemas.microsoft.com/office/powerpoint/2010/main" val="3933544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103188"/>
            <a:ext cx="8243887" cy="131445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57200" y="1600200"/>
            <a:ext cx="8229600" cy="4276725"/>
          </a:xfrm>
        </p:spPr>
        <p:txBody>
          <a:bodyPr/>
          <a:lstStyle/>
          <a:p>
            <a:pPr lvl="0"/>
            <a:endParaRPr lang="ja-JP" altLang="en-US" noProof="0" smtClean="0"/>
          </a:p>
        </p:txBody>
      </p:sp>
      <p:sp>
        <p:nvSpPr>
          <p:cNvPr id="4" name="Rectangle 52"/>
          <p:cNvSpPr>
            <a:spLocks noGrp="1" noChangeArrowheads="1"/>
          </p:cNvSpPr>
          <p:nvPr>
            <p:ph type="ftr" sz="quarter" idx="10"/>
          </p:nvPr>
        </p:nvSpPr>
        <p:spPr/>
        <p:txBody>
          <a:bodyPr/>
          <a:lstStyle>
            <a:lvl1pPr fontAlgn="auto">
              <a:spcBef>
                <a:spcPts val="0"/>
              </a:spcBef>
              <a:spcAft>
                <a:spcPts val="0"/>
              </a:spcAft>
              <a:defRPr/>
            </a:lvl1pPr>
          </a:lstStyle>
          <a:p>
            <a:pPr>
              <a:defRPr/>
            </a:pPr>
            <a:r>
              <a:rPr lang="ja-JP" altLang="en-US"/>
              <a:t>障害学生パートナーシップネットワーク</a:t>
            </a:r>
          </a:p>
        </p:txBody>
      </p:sp>
    </p:spTree>
    <p:extLst>
      <p:ext uri="{BB962C8B-B14F-4D97-AF65-F5344CB8AC3E}">
        <p14:creationId xmlns:p14="http://schemas.microsoft.com/office/powerpoint/2010/main" val="2821479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1773A67-B050-4D82-9DB0-5070EDA537E2}" type="datetimeFigureOut">
              <a:rPr lang="ja-JP" altLang="en-US" smtClean="0">
                <a:solidFill>
                  <a:prstClr val="black">
                    <a:tint val="75000"/>
                  </a:prstClr>
                </a:solidFill>
              </a:rPr>
              <a:pPr/>
              <a:t>2016/10/24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CC7475C-C149-4317-8976-1D967F5D1F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78885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1773A67-B050-4D82-9DB0-5070EDA537E2}" type="datetimeFigureOut">
              <a:rPr lang="ja-JP" altLang="en-US" smtClean="0">
                <a:solidFill>
                  <a:prstClr val="black">
                    <a:tint val="75000"/>
                  </a:prstClr>
                </a:solidFill>
              </a:rPr>
              <a:pPr/>
              <a:t>2016/10/24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CC7475C-C149-4317-8976-1D967F5D1F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8351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1773A67-B050-4D82-9DB0-5070EDA537E2}" type="datetimeFigureOut">
              <a:rPr lang="ja-JP" altLang="en-US" smtClean="0">
                <a:solidFill>
                  <a:prstClr val="black">
                    <a:tint val="75000"/>
                  </a:prstClr>
                </a:solidFill>
              </a:rPr>
              <a:pPr/>
              <a:t>2016/10/24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CC7475C-C149-4317-8976-1D967F5D1F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5405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1773A67-B050-4D82-9DB0-5070EDA537E2}" type="datetimeFigureOut">
              <a:rPr lang="ja-JP" altLang="en-US" smtClean="0">
                <a:solidFill>
                  <a:prstClr val="black">
                    <a:tint val="75000"/>
                  </a:prstClr>
                </a:solidFill>
              </a:rPr>
              <a:pPr/>
              <a:t>2016/10/24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CC7475C-C149-4317-8976-1D967F5D1F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96624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1773A67-B050-4D82-9DB0-5070EDA537E2}" type="datetimeFigureOut">
              <a:rPr lang="ja-JP" altLang="en-US" smtClean="0">
                <a:solidFill>
                  <a:prstClr val="black">
                    <a:tint val="75000"/>
                  </a:prstClr>
                </a:solidFill>
              </a:rPr>
              <a:pPr/>
              <a:t>2016/10/24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4CC7475C-C149-4317-8976-1D967F5D1F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8713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C15D57EC-C790-482F-908C-2EA66C88A177}" type="datetimeFigureOut">
              <a:rPr lang="ja-JP" altLang="en-US"/>
              <a:pPr>
                <a:defRPr/>
              </a:pPr>
              <a:t>2016/10/24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A08A584-9104-4172-9FD5-9AD357475C67}" type="slidenum">
              <a:rPr lang="ja-JP" altLang="en-US"/>
              <a:pPr>
                <a:defRPr/>
              </a:pPr>
              <a:t>‹#›</a:t>
            </a:fld>
            <a:endParaRPr lang="ja-JP" altLang="en-US"/>
          </a:p>
        </p:txBody>
      </p:sp>
    </p:spTree>
    <p:extLst>
      <p:ext uri="{BB962C8B-B14F-4D97-AF65-F5344CB8AC3E}">
        <p14:creationId xmlns:p14="http://schemas.microsoft.com/office/powerpoint/2010/main" val="25103959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1773A67-B050-4D82-9DB0-5070EDA537E2}" type="datetimeFigureOut">
              <a:rPr lang="ja-JP" altLang="en-US" smtClean="0">
                <a:solidFill>
                  <a:prstClr val="black">
                    <a:tint val="75000"/>
                  </a:prstClr>
                </a:solidFill>
              </a:rPr>
              <a:pPr/>
              <a:t>2016/10/24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4CC7475C-C149-4317-8976-1D967F5D1F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499605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1773A67-B050-4D82-9DB0-5070EDA537E2}" type="datetimeFigureOut">
              <a:rPr lang="ja-JP" altLang="en-US" smtClean="0">
                <a:solidFill>
                  <a:prstClr val="black">
                    <a:tint val="75000"/>
                  </a:prstClr>
                </a:solidFill>
              </a:rPr>
              <a:pPr/>
              <a:t>2016/10/24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4CC7475C-C149-4317-8976-1D967F5D1F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70663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1773A67-B050-4D82-9DB0-5070EDA537E2}" type="datetimeFigureOut">
              <a:rPr lang="ja-JP" altLang="en-US" smtClean="0">
                <a:solidFill>
                  <a:prstClr val="black">
                    <a:tint val="75000"/>
                  </a:prstClr>
                </a:solidFill>
              </a:rPr>
              <a:pPr/>
              <a:t>2016/10/24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CC7475C-C149-4317-8976-1D967F5D1F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598634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1773A67-B050-4D82-9DB0-5070EDA537E2}" type="datetimeFigureOut">
              <a:rPr lang="ja-JP" altLang="en-US" smtClean="0">
                <a:solidFill>
                  <a:prstClr val="black">
                    <a:tint val="75000"/>
                  </a:prstClr>
                </a:solidFill>
              </a:rPr>
              <a:pPr/>
              <a:t>2016/10/24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CC7475C-C149-4317-8976-1D967F5D1F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85173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1773A67-B050-4D82-9DB0-5070EDA537E2}" type="datetimeFigureOut">
              <a:rPr lang="ja-JP" altLang="en-US" smtClean="0">
                <a:solidFill>
                  <a:prstClr val="black">
                    <a:tint val="75000"/>
                  </a:prstClr>
                </a:solidFill>
              </a:rPr>
              <a:pPr/>
              <a:t>2016/10/24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CC7475C-C149-4317-8976-1D967F5D1F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419497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1773A67-B050-4D82-9DB0-5070EDA537E2}" type="datetimeFigureOut">
              <a:rPr lang="ja-JP" altLang="en-US" smtClean="0">
                <a:solidFill>
                  <a:prstClr val="black">
                    <a:tint val="75000"/>
                  </a:prstClr>
                </a:solidFill>
              </a:rPr>
              <a:pPr/>
              <a:t>2016/10/24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CC7475C-C149-4317-8976-1D967F5D1F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17704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1560433D-BD01-4CEA-84DB-52636613F4C0}" type="datetimeFigureOut">
              <a:rPr lang="ja-JP" altLang="en-US"/>
              <a:pPr>
                <a:defRPr/>
              </a:pPr>
              <a:t>2016/10/24</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CE0ACF27-40E2-49D3-8DB9-B17606EDD84C}" type="slidenum">
              <a:rPr lang="ja-JP" altLang="en-US"/>
              <a:pPr>
                <a:defRPr/>
              </a:pPr>
              <a:t>‹#›</a:t>
            </a:fld>
            <a:endParaRPr lang="ja-JP" altLang="en-US"/>
          </a:p>
        </p:txBody>
      </p:sp>
    </p:spTree>
    <p:extLst>
      <p:ext uri="{BB962C8B-B14F-4D97-AF65-F5344CB8AC3E}">
        <p14:creationId xmlns:p14="http://schemas.microsoft.com/office/powerpoint/2010/main" val="4270596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43124C3E-411F-4290-B7A0-5BC622978141}" type="datetimeFigureOut">
              <a:rPr lang="ja-JP" altLang="en-US"/>
              <a:pPr>
                <a:defRPr/>
              </a:pPr>
              <a:t>2016/10/24</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1FFB2A0D-3911-419D-ADF0-73923D23EE4D}" type="slidenum">
              <a:rPr lang="ja-JP" altLang="en-US"/>
              <a:pPr>
                <a:defRPr/>
              </a:pPr>
              <a:t>‹#›</a:t>
            </a:fld>
            <a:endParaRPr lang="ja-JP" altLang="en-US"/>
          </a:p>
        </p:txBody>
      </p:sp>
    </p:spTree>
    <p:extLst>
      <p:ext uri="{BB962C8B-B14F-4D97-AF65-F5344CB8AC3E}">
        <p14:creationId xmlns:p14="http://schemas.microsoft.com/office/powerpoint/2010/main" val="3801940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6D4C5FA3-A927-49D2-AA38-C2872F41ADCC}" type="datetimeFigureOut">
              <a:rPr lang="ja-JP" altLang="en-US"/>
              <a:pPr>
                <a:defRPr/>
              </a:pPr>
              <a:t>2016/10/24</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9894932B-EB1D-4986-932D-8E2A64AD12D2}" type="slidenum">
              <a:rPr lang="ja-JP" altLang="en-US"/>
              <a:pPr>
                <a:defRPr/>
              </a:pPr>
              <a:t>‹#›</a:t>
            </a:fld>
            <a:endParaRPr lang="ja-JP" altLang="en-US"/>
          </a:p>
        </p:txBody>
      </p:sp>
    </p:spTree>
    <p:extLst>
      <p:ext uri="{BB962C8B-B14F-4D97-AF65-F5344CB8AC3E}">
        <p14:creationId xmlns:p14="http://schemas.microsoft.com/office/powerpoint/2010/main" val="93050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7377F98A-1BEB-4062-BB43-9DB3FED2E019}" type="datetimeFigureOut">
              <a:rPr lang="ja-JP" altLang="en-US"/>
              <a:pPr>
                <a:defRPr/>
              </a:pPr>
              <a:t>2016/10/24</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F28BAD01-8956-4499-94A7-07A110314F4E}" type="slidenum">
              <a:rPr lang="ja-JP" altLang="en-US"/>
              <a:pPr>
                <a:defRPr/>
              </a:pPr>
              <a:t>‹#›</a:t>
            </a:fld>
            <a:endParaRPr lang="ja-JP" altLang="en-US"/>
          </a:p>
        </p:txBody>
      </p:sp>
    </p:spTree>
    <p:extLst>
      <p:ext uri="{BB962C8B-B14F-4D97-AF65-F5344CB8AC3E}">
        <p14:creationId xmlns:p14="http://schemas.microsoft.com/office/powerpoint/2010/main" val="169759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A7FAACDA-D2D5-4930-BBDB-2C23A7B07092}" type="datetimeFigureOut">
              <a:rPr lang="ja-JP" altLang="en-US"/>
              <a:pPr>
                <a:defRPr/>
              </a:pPr>
              <a:t>2016/10/24</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51716BB1-2FF4-4073-B7DB-A628E30BD866}" type="slidenum">
              <a:rPr lang="ja-JP" altLang="en-US"/>
              <a:pPr>
                <a:defRPr/>
              </a:pPr>
              <a:t>‹#›</a:t>
            </a:fld>
            <a:endParaRPr lang="ja-JP" altLang="en-US"/>
          </a:p>
        </p:txBody>
      </p:sp>
    </p:spTree>
    <p:extLst>
      <p:ext uri="{BB962C8B-B14F-4D97-AF65-F5344CB8AC3E}">
        <p14:creationId xmlns:p14="http://schemas.microsoft.com/office/powerpoint/2010/main" val="2339858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754404A8-580C-4F32-93B6-FF047FB3244F}" type="datetimeFigureOut">
              <a:rPr lang="ja-JP" altLang="en-US"/>
              <a:pPr>
                <a:defRPr/>
              </a:pPr>
              <a:t>2016/10/24</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C7BD0F2-F8CB-44FE-8612-E374D40976BE}" type="slidenum">
              <a:rPr lang="ja-JP" altLang="en-US"/>
              <a:pPr>
                <a:defRPr/>
              </a:pPr>
              <a:t>‹#›</a:t>
            </a:fld>
            <a:endParaRPr lang="ja-JP" altLang="en-US"/>
          </a:p>
        </p:txBody>
      </p:sp>
    </p:spTree>
    <p:extLst>
      <p:ext uri="{BB962C8B-B14F-4D97-AF65-F5344CB8AC3E}">
        <p14:creationId xmlns:p14="http://schemas.microsoft.com/office/powerpoint/2010/main" val="4001596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84F321F1-1BE1-4051-955A-C7CFD6EEF32D}" type="datetimeFigureOut">
              <a:rPr lang="ja-JP" altLang="en-US"/>
              <a:pPr>
                <a:defRPr/>
              </a:pPr>
              <a:t>2016/10/24</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AB7E5848-AC95-4267-8FE5-A7A94510AA10}"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7938" y="0"/>
            <a:ext cx="2833688" cy="6856413"/>
            <a:chOff x="-5" y="0"/>
            <a:chExt cx="1785" cy="4319"/>
          </a:xfrm>
        </p:grpSpPr>
        <p:sp>
          <p:nvSpPr>
            <p:cNvPr id="2055"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6699"/>
                </a:solidFill>
                <a:ea typeface="ＭＳ Ｐゴシック" charset="-128"/>
              </a:endParaRPr>
            </a:p>
          </p:txBody>
        </p:sp>
        <p:grpSp>
          <p:nvGrpSpPr>
            <p:cNvPr id="2056" name="Group 4"/>
            <p:cNvGrpSpPr>
              <a:grpSpLocks/>
            </p:cNvGrpSpPr>
            <p:nvPr/>
          </p:nvGrpSpPr>
          <p:grpSpPr bwMode="auto">
            <a:xfrm rot="14964908" flipH="1">
              <a:off x="104" y="2441"/>
              <a:ext cx="452" cy="444"/>
              <a:chOff x="1727" y="866"/>
              <a:chExt cx="129" cy="157"/>
            </a:xfrm>
          </p:grpSpPr>
          <p:sp>
            <p:nvSpPr>
              <p:cNvPr id="2094" name="Freeform 5"/>
              <p:cNvSpPr>
                <a:spLocks/>
              </p:cNvSpPr>
              <p:nvPr/>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2095" name="Freeform 6"/>
              <p:cNvSpPr>
                <a:spLocks/>
              </p:cNvSpPr>
              <p:nvPr/>
            </p:nvSpPr>
            <p:spPr bwMode="ltGray">
              <a:xfrm>
                <a:off x="1786" y="894"/>
                <a:ext cx="70" cy="49"/>
              </a:xfrm>
              <a:custGeom>
                <a:avLst/>
                <a:gdLst>
                  <a:gd name="T0" fmla="*/ 0 w 140"/>
                  <a:gd name="T1" fmla="*/ 1 h 98"/>
                  <a:gd name="T2" fmla="*/ 1 w 140"/>
                  <a:gd name="T3" fmla="*/ 0 h 98"/>
                  <a:gd name="T4" fmla="*/ 2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2096" name="Freeform 7"/>
              <p:cNvSpPr>
                <a:spLocks/>
              </p:cNvSpPr>
              <p:nvPr/>
            </p:nvSpPr>
            <p:spPr bwMode="ltGray">
              <a:xfrm>
                <a:off x="1772" y="998"/>
                <a:ext cx="73" cy="25"/>
              </a:xfrm>
              <a:custGeom>
                <a:avLst/>
                <a:gdLst>
                  <a:gd name="T0" fmla="*/ 0 w 145"/>
                  <a:gd name="T1" fmla="*/ 1 h 49"/>
                  <a:gd name="T2" fmla="*/ 2 w 145"/>
                  <a:gd name="T3" fmla="*/ 0 h 49"/>
                  <a:gd name="T4" fmla="*/ 2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grpSp>
        <p:sp>
          <p:nvSpPr>
            <p:cNvPr id="2057"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6699"/>
                </a:solidFill>
                <a:ea typeface="ＭＳ Ｐゴシック" charset="-128"/>
              </a:endParaRPr>
            </a:p>
          </p:txBody>
        </p:sp>
        <p:grpSp>
          <p:nvGrpSpPr>
            <p:cNvPr id="2058" name="Group 9"/>
            <p:cNvGrpSpPr>
              <a:grpSpLocks/>
            </p:cNvGrpSpPr>
            <p:nvPr/>
          </p:nvGrpSpPr>
          <p:grpSpPr bwMode="auto">
            <a:xfrm rot="416244">
              <a:off x="9" y="1746"/>
              <a:ext cx="1771" cy="1741"/>
              <a:chOff x="41" y="2787"/>
              <a:chExt cx="902" cy="833"/>
            </a:xfrm>
          </p:grpSpPr>
          <p:sp>
            <p:nvSpPr>
              <p:cNvPr id="2085" name="Freeform 10"/>
              <p:cNvSpPr>
                <a:spLocks/>
              </p:cNvSpPr>
              <p:nvPr/>
            </p:nvSpPr>
            <p:spPr bwMode="ltGray">
              <a:xfrm rot="373331" flipH="1">
                <a:off x="125" y="2787"/>
                <a:ext cx="313" cy="303"/>
              </a:xfrm>
              <a:custGeom>
                <a:avLst/>
                <a:gdLst>
                  <a:gd name="T0" fmla="*/ 596 w 217"/>
                  <a:gd name="T1" fmla="*/ 2733 h 210"/>
                  <a:gd name="T2" fmla="*/ 476 w 217"/>
                  <a:gd name="T3" fmla="*/ 2584 h 210"/>
                  <a:gd name="T4" fmla="*/ 342 w 217"/>
                  <a:gd name="T5" fmla="*/ 2359 h 210"/>
                  <a:gd name="T6" fmla="*/ 198 w 217"/>
                  <a:gd name="T7" fmla="*/ 2063 h 210"/>
                  <a:gd name="T8" fmla="*/ 61 w 217"/>
                  <a:gd name="T9" fmla="*/ 1755 h 210"/>
                  <a:gd name="T10" fmla="*/ 0 w 217"/>
                  <a:gd name="T11" fmla="*/ 1420 h 210"/>
                  <a:gd name="T12" fmla="*/ 1 w 217"/>
                  <a:gd name="T13" fmla="*/ 1063 h 210"/>
                  <a:gd name="T14" fmla="*/ 117 w 217"/>
                  <a:gd name="T15" fmla="*/ 737 h 210"/>
                  <a:gd name="T16" fmla="*/ 352 w 217"/>
                  <a:gd name="T17" fmla="*/ 462 h 210"/>
                  <a:gd name="T18" fmla="*/ 588 w 217"/>
                  <a:gd name="T19" fmla="*/ 286 h 210"/>
                  <a:gd name="T20" fmla="*/ 780 w 217"/>
                  <a:gd name="T21" fmla="*/ 156 h 210"/>
                  <a:gd name="T22" fmla="*/ 936 w 217"/>
                  <a:gd name="T23" fmla="*/ 88 h 210"/>
                  <a:gd name="T24" fmla="*/ 1057 w 217"/>
                  <a:gd name="T25" fmla="*/ 61 h 210"/>
                  <a:gd name="T26" fmla="*/ 1144 w 217"/>
                  <a:gd name="T27" fmla="*/ 61 h 210"/>
                  <a:gd name="T28" fmla="*/ 1350 w 217"/>
                  <a:gd name="T29" fmla="*/ 0 h 210"/>
                  <a:gd name="T30" fmla="*/ 1918 w 217"/>
                  <a:gd name="T31" fmla="*/ 108 h 210"/>
                  <a:gd name="T32" fmla="*/ 2077 w 217"/>
                  <a:gd name="T33" fmla="*/ 156 h 210"/>
                  <a:gd name="T34" fmla="*/ 2233 w 217"/>
                  <a:gd name="T35" fmla="*/ 198 h 210"/>
                  <a:gd name="T36" fmla="*/ 2367 w 217"/>
                  <a:gd name="T37" fmla="*/ 244 h 210"/>
                  <a:gd name="T38" fmla="*/ 2468 w 217"/>
                  <a:gd name="T39" fmla="*/ 300 h 210"/>
                  <a:gd name="T40" fmla="*/ 2580 w 217"/>
                  <a:gd name="T41" fmla="*/ 352 h 210"/>
                  <a:gd name="T42" fmla="*/ 2667 w 217"/>
                  <a:gd name="T43" fmla="*/ 413 h 210"/>
                  <a:gd name="T44" fmla="*/ 2736 w 217"/>
                  <a:gd name="T45" fmla="*/ 493 h 210"/>
                  <a:gd name="T46" fmla="*/ 2817 w 217"/>
                  <a:gd name="T47" fmla="*/ 589 h 210"/>
                  <a:gd name="T48" fmla="*/ 2667 w 217"/>
                  <a:gd name="T49" fmla="*/ 527 h 210"/>
                  <a:gd name="T50" fmla="*/ 2524 w 217"/>
                  <a:gd name="T51" fmla="*/ 469 h 210"/>
                  <a:gd name="T52" fmla="*/ 2380 w 217"/>
                  <a:gd name="T53" fmla="*/ 433 h 210"/>
                  <a:gd name="T54" fmla="*/ 2233 w 217"/>
                  <a:gd name="T55" fmla="*/ 385 h 210"/>
                  <a:gd name="T56" fmla="*/ 2116 w 217"/>
                  <a:gd name="T57" fmla="*/ 352 h 210"/>
                  <a:gd name="T58" fmla="*/ 1993 w 217"/>
                  <a:gd name="T59" fmla="*/ 342 h 210"/>
                  <a:gd name="T60" fmla="*/ 1852 w 217"/>
                  <a:gd name="T61" fmla="*/ 320 h 210"/>
                  <a:gd name="T62" fmla="*/ 1735 w 217"/>
                  <a:gd name="T63" fmla="*/ 320 h 210"/>
                  <a:gd name="T64" fmla="*/ 1623 w 217"/>
                  <a:gd name="T65" fmla="*/ 320 h 210"/>
                  <a:gd name="T66" fmla="*/ 1506 w 217"/>
                  <a:gd name="T67" fmla="*/ 325 h 210"/>
                  <a:gd name="T68" fmla="*/ 1386 w 217"/>
                  <a:gd name="T69" fmla="*/ 352 h 210"/>
                  <a:gd name="T70" fmla="*/ 1284 w 217"/>
                  <a:gd name="T71" fmla="*/ 381 h 210"/>
                  <a:gd name="T72" fmla="*/ 1181 w 217"/>
                  <a:gd name="T73" fmla="*/ 433 h 210"/>
                  <a:gd name="T74" fmla="*/ 1059 w 217"/>
                  <a:gd name="T75" fmla="*/ 469 h 210"/>
                  <a:gd name="T76" fmla="*/ 961 w 217"/>
                  <a:gd name="T77" fmla="*/ 531 h 210"/>
                  <a:gd name="T78" fmla="*/ 860 w 217"/>
                  <a:gd name="T79" fmla="*/ 596 h 210"/>
                  <a:gd name="T80" fmla="*/ 676 w 217"/>
                  <a:gd name="T81" fmla="*/ 794 h 210"/>
                  <a:gd name="T82" fmla="*/ 550 w 217"/>
                  <a:gd name="T83" fmla="*/ 1039 h 210"/>
                  <a:gd name="T84" fmla="*/ 476 w 217"/>
                  <a:gd name="T85" fmla="*/ 1343 h 210"/>
                  <a:gd name="T86" fmla="*/ 450 w 217"/>
                  <a:gd name="T87" fmla="*/ 1642 h 210"/>
                  <a:gd name="T88" fmla="*/ 450 w 217"/>
                  <a:gd name="T89" fmla="*/ 1974 h 210"/>
                  <a:gd name="T90" fmla="*/ 493 w 217"/>
                  <a:gd name="T91" fmla="*/ 2261 h 210"/>
                  <a:gd name="T92" fmla="*/ 531 w 217"/>
                  <a:gd name="T93" fmla="*/ 2525 h 210"/>
                  <a:gd name="T94" fmla="*/ 596 w 217"/>
                  <a:gd name="T95" fmla="*/ 2733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2086" name="Freeform 11"/>
              <p:cNvSpPr>
                <a:spLocks/>
              </p:cNvSpPr>
              <p:nvPr/>
            </p:nvSpPr>
            <p:spPr bwMode="ltGray">
              <a:xfrm rot="373331" flipH="1">
                <a:off x="41" y="2843"/>
                <a:ext cx="262" cy="308"/>
              </a:xfrm>
              <a:custGeom>
                <a:avLst/>
                <a:gdLst>
                  <a:gd name="T0" fmla="*/ 1396 w 182"/>
                  <a:gd name="T1" fmla="*/ 0 h 213"/>
                  <a:gd name="T2" fmla="*/ 1434 w 182"/>
                  <a:gd name="T3" fmla="*/ 27 h 213"/>
                  <a:gd name="T4" fmla="*/ 1514 w 182"/>
                  <a:gd name="T5" fmla="*/ 108 h 213"/>
                  <a:gd name="T6" fmla="*/ 1628 w 182"/>
                  <a:gd name="T7" fmla="*/ 243 h 213"/>
                  <a:gd name="T8" fmla="*/ 1758 w 182"/>
                  <a:gd name="T9" fmla="*/ 440 h 213"/>
                  <a:gd name="T10" fmla="*/ 1858 w 182"/>
                  <a:gd name="T11" fmla="*/ 684 h 213"/>
                  <a:gd name="T12" fmla="*/ 1925 w 182"/>
                  <a:gd name="T13" fmla="*/ 1008 h 213"/>
                  <a:gd name="T14" fmla="*/ 1925 w 182"/>
                  <a:gd name="T15" fmla="*/ 1391 h 213"/>
                  <a:gd name="T16" fmla="*/ 1844 w 182"/>
                  <a:gd name="T17" fmla="*/ 1842 h 213"/>
                  <a:gd name="T18" fmla="*/ 1799 w 182"/>
                  <a:gd name="T19" fmla="*/ 1968 h 213"/>
                  <a:gd name="T20" fmla="*/ 1743 w 182"/>
                  <a:gd name="T21" fmla="*/ 2072 h 213"/>
                  <a:gd name="T22" fmla="*/ 1683 w 182"/>
                  <a:gd name="T23" fmla="*/ 2185 h 213"/>
                  <a:gd name="T24" fmla="*/ 1602 w 182"/>
                  <a:gd name="T25" fmla="*/ 2285 h 213"/>
                  <a:gd name="T26" fmla="*/ 1494 w 182"/>
                  <a:gd name="T27" fmla="*/ 2380 h 213"/>
                  <a:gd name="T28" fmla="*/ 1405 w 182"/>
                  <a:gd name="T29" fmla="*/ 2452 h 213"/>
                  <a:gd name="T30" fmla="*/ 1310 w 182"/>
                  <a:gd name="T31" fmla="*/ 2522 h 213"/>
                  <a:gd name="T32" fmla="*/ 1175 w 182"/>
                  <a:gd name="T33" fmla="*/ 2578 h 213"/>
                  <a:gd name="T34" fmla="*/ 1052 w 182"/>
                  <a:gd name="T35" fmla="*/ 2606 h 213"/>
                  <a:gd name="T36" fmla="*/ 929 w 182"/>
                  <a:gd name="T37" fmla="*/ 2639 h 213"/>
                  <a:gd name="T38" fmla="*/ 786 w 182"/>
                  <a:gd name="T39" fmla="*/ 2664 h 213"/>
                  <a:gd name="T40" fmla="*/ 632 w 182"/>
                  <a:gd name="T41" fmla="*/ 2664 h 213"/>
                  <a:gd name="T42" fmla="*/ 468 w 182"/>
                  <a:gd name="T43" fmla="*/ 2639 h 213"/>
                  <a:gd name="T44" fmla="*/ 321 w 182"/>
                  <a:gd name="T45" fmla="*/ 2606 h 213"/>
                  <a:gd name="T46" fmla="*/ 150 w 182"/>
                  <a:gd name="T47" fmla="*/ 2549 h 213"/>
                  <a:gd name="T48" fmla="*/ 0 w 182"/>
                  <a:gd name="T49" fmla="*/ 2481 h 213"/>
                  <a:gd name="T50" fmla="*/ 143 w 182"/>
                  <a:gd name="T51" fmla="*/ 2578 h 213"/>
                  <a:gd name="T52" fmla="*/ 284 w 182"/>
                  <a:gd name="T53" fmla="*/ 2639 h 213"/>
                  <a:gd name="T54" fmla="*/ 428 w 182"/>
                  <a:gd name="T55" fmla="*/ 2705 h 213"/>
                  <a:gd name="T56" fmla="*/ 548 w 182"/>
                  <a:gd name="T57" fmla="*/ 2752 h 213"/>
                  <a:gd name="T58" fmla="*/ 674 w 182"/>
                  <a:gd name="T59" fmla="*/ 2791 h 213"/>
                  <a:gd name="T60" fmla="*/ 812 w 182"/>
                  <a:gd name="T61" fmla="*/ 2807 h 213"/>
                  <a:gd name="T62" fmla="*/ 930 w 182"/>
                  <a:gd name="T63" fmla="*/ 2812 h 213"/>
                  <a:gd name="T64" fmla="*/ 1057 w 182"/>
                  <a:gd name="T65" fmla="*/ 2812 h 213"/>
                  <a:gd name="T66" fmla="*/ 1169 w 182"/>
                  <a:gd name="T67" fmla="*/ 2807 h 213"/>
                  <a:gd name="T68" fmla="*/ 1281 w 182"/>
                  <a:gd name="T69" fmla="*/ 2781 h 213"/>
                  <a:gd name="T70" fmla="*/ 1378 w 182"/>
                  <a:gd name="T71" fmla="*/ 2752 h 213"/>
                  <a:gd name="T72" fmla="*/ 1481 w 182"/>
                  <a:gd name="T73" fmla="*/ 2724 h 213"/>
                  <a:gd name="T74" fmla="*/ 1575 w 182"/>
                  <a:gd name="T75" fmla="*/ 2690 h 213"/>
                  <a:gd name="T76" fmla="*/ 1663 w 182"/>
                  <a:gd name="T77" fmla="*/ 2630 h 213"/>
                  <a:gd name="T78" fmla="*/ 1743 w 182"/>
                  <a:gd name="T79" fmla="*/ 2578 h 213"/>
                  <a:gd name="T80" fmla="*/ 1817 w 182"/>
                  <a:gd name="T81" fmla="*/ 2522 h 213"/>
                  <a:gd name="T82" fmla="*/ 2023 w 182"/>
                  <a:gd name="T83" fmla="*/ 2324 h 213"/>
                  <a:gd name="T84" fmla="*/ 2165 w 182"/>
                  <a:gd name="T85" fmla="*/ 2129 h 213"/>
                  <a:gd name="T86" fmla="*/ 2249 w 182"/>
                  <a:gd name="T87" fmla="*/ 1903 h 213"/>
                  <a:gd name="T88" fmla="*/ 2295 w 182"/>
                  <a:gd name="T89" fmla="*/ 1696 h 213"/>
                  <a:gd name="T90" fmla="*/ 2323 w 182"/>
                  <a:gd name="T91" fmla="*/ 1472 h 213"/>
                  <a:gd name="T92" fmla="*/ 2323 w 182"/>
                  <a:gd name="T93" fmla="*/ 1252 h 213"/>
                  <a:gd name="T94" fmla="*/ 2334 w 182"/>
                  <a:gd name="T95" fmla="*/ 1045 h 213"/>
                  <a:gd name="T96" fmla="*/ 2211 w 182"/>
                  <a:gd name="T97" fmla="*/ 610 h 213"/>
                  <a:gd name="T98" fmla="*/ 2002 w 182"/>
                  <a:gd name="T99" fmla="*/ 272 h 213"/>
                  <a:gd name="T100" fmla="*/ 1928 w 182"/>
                  <a:gd name="T101" fmla="*/ 243 h 213"/>
                  <a:gd name="T102" fmla="*/ 1886 w 182"/>
                  <a:gd name="T103" fmla="*/ 202 h 213"/>
                  <a:gd name="T104" fmla="*/ 1817 w 182"/>
                  <a:gd name="T105" fmla="*/ 169 h 213"/>
                  <a:gd name="T106" fmla="*/ 1769 w 182"/>
                  <a:gd name="T107" fmla="*/ 145 h 213"/>
                  <a:gd name="T108" fmla="*/ 1691 w 182"/>
                  <a:gd name="T109" fmla="*/ 117 h 213"/>
                  <a:gd name="T110" fmla="*/ 1614 w 182"/>
                  <a:gd name="T111" fmla="*/ 81 h 213"/>
                  <a:gd name="T112" fmla="*/ 1522 w 182"/>
                  <a:gd name="T113" fmla="*/ 39 h 213"/>
                  <a:gd name="T114" fmla="*/ 1396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2087" name="Freeform 12"/>
              <p:cNvSpPr>
                <a:spLocks/>
              </p:cNvSpPr>
              <p:nvPr/>
            </p:nvSpPr>
            <p:spPr bwMode="ltGray">
              <a:xfrm rot="373331" flipH="1">
                <a:off x="121" y="2907"/>
                <a:ext cx="93" cy="156"/>
              </a:xfrm>
              <a:custGeom>
                <a:avLst/>
                <a:gdLst>
                  <a:gd name="T0" fmla="*/ 10 w 128"/>
                  <a:gd name="T1" fmla="*/ 0 h 217"/>
                  <a:gd name="T2" fmla="*/ 11 w 128"/>
                  <a:gd name="T3" fmla="*/ 1 h 217"/>
                  <a:gd name="T4" fmla="*/ 12 w 128"/>
                  <a:gd name="T5" fmla="*/ 3 h 217"/>
                  <a:gd name="T6" fmla="*/ 13 w 128"/>
                  <a:gd name="T7" fmla="*/ 5 h 217"/>
                  <a:gd name="T8" fmla="*/ 14 w 128"/>
                  <a:gd name="T9" fmla="*/ 8 h 217"/>
                  <a:gd name="T10" fmla="*/ 14 w 128"/>
                  <a:gd name="T11" fmla="*/ 12 h 217"/>
                  <a:gd name="T12" fmla="*/ 12 w 128"/>
                  <a:gd name="T13" fmla="*/ 14 h 217"/>
                  <a:gd name="T14" fmla="*/ 10 w 128"/>
                  <a:gd name="T15" fmla="*/ 18 h 217"/>
                  <a:gd name="T16" fmla="*/ 7 w 128"/>
                  <a:gd name="T17" fmla="*/ 22 h 217"/>
                  <a:gd name="T18" fmla="*/ 5 w 128"/>
                  <a:gd name="T19" fmla="*/ 21 h 217"/>
                  <a:gd name="T20" fmla="*/ 4 w 128"/>
                  <a:gd name="T21" fmla="*/ 21 h 217"/>
                  <a:gd name="T22" fmla="*/ 3 w 128"/>
                  <a:gd name="T23" fmla="*/ 21 h 217"/>
                  <a:gd name="T24" fmla="*/ 2 w 128"/>
                  <a:gd name="T25" fmla="*/ 20 h 217"/>
                  <a:gd name="T26" fmla="*/ 1 w 128"/>
                  <a:gd name="T27" fmla="*/ 19 h 217"/>
                  <a:gd name="T28" fmla="*/ 1 w 128"/>
                  <a:gd name="T29" fmla="*/ 19 h 217"/>
                  <a:gd name="T30" fmla="*/ 0 w 128"/>
                  <a:gd name="T31" fmla="*/ 18 h 217"/>
                  <a:gd name="T32" fmla="*/ 1 w 128"/>
                  <a:gd name="T33" fmla="*/ 17 h 217"/>
                  <a:gd name="T34" fmla="*/ 1 w 128"/>
                  <a:gd name="T35" fmla="*/ 17 h 217"/>
                  <a:gd name="T36" fmla="*/ 3 w 128"/>
                  <a:gd name="T37" fmla="*/ 16 h 217"/>
                  <a:gd name="T38" fmla="*/ 5 w 128"/>
                  <a:gd name="T39" fmla="*/ 15 h 217"/>
                  <a:gd name="T40" fmla="*/ 7 w 128"/>
                  <a:gd name="T41" fmla="*/ 14 h 217"/>
                  <a:gd name="T42" fmla="*/ 9 w 128"/>
                  <a:gd name="T43" fmla="*/ 12 h 217"/>
                  <a:gd name="T44" fmla="*/ 9 w 128"/>
                  <a:gd name="T45" fmla="*/ 9 h 217"/>
                  <a:gd name="T46" fmla="*/ 11 w 128"/>
                  <a:gd name="T47" fmla="*/ 4 h 217"/>
                  <a:gd name="T48" fmla="*/ 10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2088" name="Freeform 13"/>
              <p:cNvSpPr>
                <a:spLocks/>
              </p:cNvSpPr>
              <p:nvPr/>
            </p:nvSpPr>
            <p:spPr bwMode="ltGray">
              <a:xfrm rot="373331" flipH="1">
                <a:off x="313" y="3110"/>
                <a:ext cx="85" cy="93"/>
              </a:xfrm>
              <a:custGeom>
                <a:avLst/>
                <a:gdLst>
                  <a:gd name="T0" fmla="*/ 8 w 117"/>
                  <a:gd name="T1" fmla="*/ 0 h 132"/>
                  <a:gd name="T2" fmla="*/ 0 w 117"/>
                  <a:gd name="T3" fmla="*/ 2 h 132"/>
                  <a:gd name="T4" fmla="*/ 1 w 117"/>
                  <a:gd name="T5" fmla="*/ 2 h 132"/>
                  <a:gd name="T6" fmla="*/ 1 w 117"/>
                  <a:gd name="T7" fmla="*/ 3 h 132"/>
                  <a:gd name="T8" fmla="*/ 3 w 117"/>
                  <a:gd name="T9" fmla="*/ 3 h 132"/>
                  <a:gd name="T10" fmla="*/ 5 w 117"/>
                  <a:gd name="T11" fmla="*/ 4 h 132"/>
                  <a:gd name="T12" fmla="*/ 7 w 117"/>
                  <a:gd name="T13" fmla="*/ 6 h 132"/>
                  <a:gd name="T14" fmla="*/ 9 w 117"/>
                  <a:gd name="T15" fmla="*/ 6 h 132"/>
                  <a:gd name="T16" fmla="*/ 11 w 117"/>
                  <a:gd name="T17" fmla="*/ 9 h 132"/>
                  <a:gd name="T18" fmla="*/ 12 w 117"/>
                  <a:gd name="T19" fmla="*/ 11 h 132"/>
                  <a:gd name="T20" fmla="*/ 12 w 117"/>
                  <a:gd name="T21" fmla="*/ 11 h 132"/>
                  <a:gd name="T22" fmla="*/ 12 w 117"/>
                  <a:gd name="T23" fmla="*/ 9 h 132"/>
                  <a:gd name="T24" fmla="*/ 12 w 117"/>
                  <a:gd name="T25" fmla="*/ 8 h 132"/>
                  <a:gd name="T26" fmla="*/ 11 w 117"/>
                  <a:gd name="T27" fmla="*/ 6 h 132"/>
                  <a:gd name="T28" fmla="*/ 9 w 117"/>
                  <a:gd name="T29" fmla="*/ 5 h 132"/>
                  <a:gd name="T30" fmla="*/ 9 w 117"/>
                  <a:gd name="T31" fmla="*/ 4 h 132"/>
                  <a:gd name="T32" fmla="*/ 7 w 117"/>
                  <a:gd name="T33" fmla="*/ 3 h 132"/>
                  <a:gd name="T34" fmla="*/ 7 w 117"/>
                  <a:gd name="T35" fmla="*/ 3 h 132"/>
                  <a:gd name="T36" fmla="*/ 7 w 117"/>
                  <a:gd name="T37" fmla="*/ 3 h 132"/>
                  <a:gd name="T38" fmla="*/ 9 w 117"/>
                  <a:gd name="T39" fmla="*/ 3 h 132"/>
                  <a:gd name="T40" fmla="*/ 9 w 117"/>
                  <a:gd name="T41" fmla="*/ 2 h 132"/>
                  <a:gd name="T42" fmla="*/ 11 w 117"/>
                  <a:gd name="T43" fmla="*/ 2 h 132"/>
                  <a:gd name="T44" fmla="*/ 11 w 117"/>
                  <a:gd name="T45" fmla="*/ 2 h 132"/>
                  <a:gd name="T46" fmla="*/ 12 w 117"/>
                  <a:gd name="T47" fmla="*/ 2 h 132"/>
                  <a:gd name="T48" fmla="*/ 12 w 117"/>
                  <a:gd name="T49" fmla="*/ 2 h 132"/>
                  <a:gd name="T50" fmla="*/ 12 w 117"/>
                  <a:gd name="T51" fmla="*/ 2 h 132"/>
                  <a:gd name="T52" fmla="*/ 8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2089" name="Freeform 14"/>
              <p:cNvSpPr>
                <a:spLocks/>
              </p:cNvSpPr>
              <p:nvPr/>
            </p:nvSpPr>
            <p:spPr bwMode="ltGray">
              <a:xfrm rot="373331" flipH="1">
                <a:off x="289" y="3135"/>
                <a:ext cx="21" cy="55"/>
              </a:xfrm>
              <a:custGeom>
                <a:avLst/>
                <a:gdLst>
                  <a:gd name="T0" fmla="*/ 3 w 29"/>
                  <a:gd name="T1" fmla="*/ 0 h 77"/>
                  <a:gd name="T2" fmla="*/ 3 w 29"/>
                  <a:gd name="T3" fmla="*/ 0 h 77"/>
                  <a:gd name="T4" fmla="*/ 2 w 29"/>
                  <a:gd name="T5" fmla="*/ 1 h 77"/>
                  <a:gd name="T6" fmla="*/ 1 w 29"/>
                  <a:gd name="T7" fmla="*/ 1 h 77"/>
                  <a:gd name="T8" fmla="*/ 1 w 29"/>
                  <a:gd name="T9" fmla="*/ 2 h 77"/>
                  <a:gd name="T10" fmla="*/ 1 w 29"/>
                  <a:gd name="T11" fmla="*/ 3 h 77"/>
                  <a:gd name="T12" fmla="*/ 0 w 29"/>
                  <a:gd name="T13" fmla="*/ 4 h 77"/>
                  <a:gd name="T14" fmla="*/ 1 w 29"/>
                  <a:gd name="T15" fmla="*/ 6 h 77"/>
                  <a:gd name="T16" fmla="*/ 1 w 29"/>
                  <a:gd name="T17" fmla="*/ 7 h 77"/>
                  <a:gd name="T18" fmla="*/ 1 w 29"/>
                  <a:gd name="T19" fmla="*/ 5 h 77"/>
                  <a:gd name="T20" fmla="*/ 2 w 29"/>
                  <a:gd name="T21" fmla="*/ 4 h 77"/>
                  <a:gd name="T22" fmla="*/ 3 w 29"/>
                  <a:gd name="T23" fmla="*/ 2 h 77"/>
                  <a:gd name="T24" fmla="*/ 3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grpSp>
            <p:nvGrpSpPr>
              <p:cNvPr id="2090" name="Group 15"/>
              <p:cNvGrpSpPr>
                <a:grpSpLocks/>
              </p:cNvGrpSpPr>
              <p:nvPr/>
            </p:nvGrpSpPr>
            <p:grpSpPr bwMode="auto">
              <a:xfrm rot="10886446" flipH="1">
                <a:off x="335" y="3251"/>
                <a:ext cx="608" cy="369"/>
                <a:chOff x="-366" y="1704"/>
                <a:chExt cx="608" cy="369"/>
              </a:xfrm>
            </p:grpSpPr>
            <p:sp>
              <p:nvSpPr>
                <p:cNvPr id="2091" name="Freeform 16"/>
                <p:cNvSpPr>
                  <a:spLocks/>
                </p:cNvSpPr>
                <p:nvPr/>
              </p:nvSpPr>
              <p:spPr bwMode="ltGray">
                <a:xfrm rot="4200091">
                  <a:off x="-243" y="1807"/>
                  <a:ext cx="143" cy="390"/>
                </a:xfrm>
                <a:custGeom>
                  <a:avLst/>
                  <a:gdLst>
                    <a:gd name="T0" fmla="*/ 1 w 207"/>
                    <a:gd name="T1" fmla="*/ 3 h 564"/>
                    <a:gd name="T2" fmla="*/ 1 w 207"/>
                    <a:gd name="T3" fmla="*/ 6 h 564"/>
                    <a:gd name="T4" fmla="*/ 1 w 207"/>
                    <a:gd name="T5" fmla="*/ 8 h 564"/>
                    <a:gd name="T6" fmla="*/ 0 w 207"/>
                    <a:gd name="T7" fmla="*/ 9 h 564"/>
                    <a:gd name="T8" fmla="*/ 0 w 207"/>
                    <a:gd name="T9" fmla="*/ 12 h 564"/>
                    <a:gd name="T10" fmla="*/ 1 w 207"/>
                    <a:gd name="T11" fmla="*/ 13 h 564"/>
                    <a:gd name="T12" fmla="*/ 1 w 207"/>
                    <a:gd name="T13" fmla="*/ 16 h 564"/>
                    <a:gd name="T14" fmla="*/ 1 w 207"/>
                    <a:gd name="T15" fmla="*/ 19 h 564"/>
                    <a:gd name="T16" fmla="*/ 2 w 207"/>
                    <a:gd name="T17" fmla="*/ 22 h 564"/>
                    <a:gd name="T18" fmla="*/ 3 w 207"/>
                    <a:gd name="T19" fmla="*/ 25 h 564"/>
                    <a:gd name="T20" fmla="*/ 5 w 207"/>
                    <a:gd name="T21" fmla="*/ 27 h 564"/>
                    <a:gd name="T22" fmla="*/ 6 w 207"/>
                    <a:gd name="T23" fmla="*/ 30 h 564"/>
                    <a:gd name="T24" fmla="*/ 8 w 207"/>
                    <a:gd name="T25" fmla="*/ 34 h 564"/>
                    <a:gd name="T26" fmla="*/ 10 w 207"/>
                    <a:gd name="T27" fmla="*/ 37 h 564"/>
                    <a:gd name="T28" fmla="*/ 12 w 207"/>
                    <a:gd name="T29" fmla="*/ 39 h 564"/>
                    <a:gd name="T30" fmla="*/ 13 w 207"/>
                    <a:gd name="T31" fmla="*/ 41 h 564"/>
                    <a:gd name="T32" fmla="*/ 15 w 207"/>
                    <a:gd name="T33" fmla="*/ 43 h 564"/>
                    <a:gd name="T34" fmla="*/ 12 w 207"/>
                    <a:gd name="T35" fmla="*/ 38 h 564"/>
                    <a:gd name="T36" fmla="*/ 10 w 207"/>
                    <a:gd name="T37" fmla="*/ 34 h 564"/>
                    <a:gd name="T38" fmla="*/ 8 w 207"/>
                    <a:gd name="T39" fmla="*/ 30 h 564"/>
                    <a:gd name="T40" fmla="*/ 6 w 207"/>
                    <a:gd name="T41" fmla="*/ 28 h 564"/>
                    <a:gd name="T42" fmla="*/ 6 w 207"/>
                    <a:gd name="T43" fmla="*/ 26 h 564"/>
                    <a:gd name="T44" fmla="*/ 5 w 207"/>
                    <a:gd name="T45" fmla="*/ 24 h 564"/>
                    <a:gd name="T46" fmla="*/ 5 w 207"/>
                    <a:gd name="T47" fmla="*/ 21 h 564"/>
                    <a:gd name="T48" fmla="*/ 4 w 207"/>
                    <a:gd name="T49" fmla="*/ 19 h 564"/>
                    <a:gd name="T50" fmla="*/ 3 w 207"/>
                    <a:gd name="T51" fmla="*/ 16 h 564"/>
                    <a:gd name="T52" fmla="*/ 3 w 207"/>
                    <a:gd name="T53" fmla="*/ 10 h 564"/>
                    <a:gd name="T54" fmla="*/ 3 w 207"/>
                    <a:gd name="T55" fmla="*/ 6 h 564"/>
                    <a:gd name="T56" fmla="*/ 4 w 207"/>
                    <a:gd name="T57" fmla="*/ 0 h 564"/>
                    <a:gd name="T58" fmla="*/ 1 w 207"/>
                    <a:gd name="T59" fmla="*/ 3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2092" name="Freeform 17"/>
                <p:cNvSpPr>
                  <a:spLocks/>
                </p:cNvSpPr>
                <p:nvPr/>
              </p:nvSpPr>
              <p:spPr bwMode="ltGray">
                <a:xfrm rot="4200091">
                  <a:off x="124" y="1761"/>
                  <a:ext cx="33" cy="160"/>
                </a:xfrm>
                <a:custGeom>
                  <a:avLst/>
                  <a:gdLst>
                    <a:gd name="T0" fmla="*/ 0 w 47"/>
                    <a:gd name="T1" fmla="*/ 1 h 232"/>
                    <a:gd name="T2" fmla="*/ 1 w 47"/>
                    <a:gd name="T3" fmla="*/ 4 h 232"/>
                    <a:gd name="T4" fmla="*/ 2 w 47"/>
                    <a:gd name="T5" fmla="*/ 8 h 232"/>
                    <a:gd name="T6" fmla="*/ 2 w 47"/>
                    <a:gd name="T7" fmla="*/ 12 h 232"/>
                    <a:gd name="T8" fmla="*/ 1 w 47"/>
                    <a:gd name="T9" fmla="*/ 17 h 232"/>
                    <a:gd name="T10" fmla="*/ 4 w 47"/>
                    <a:gd name="T11" fmla="*/ 16 h 232"/>
                    <a:gd name="T12" fmla="*/ 4 w 47"/>
                    <a:gd name="T13" fmla="*/ 13 h 232"/>
                    <a:gd name="T14" fmla="*/ 4 w 47"/>
                    <a:gd name="T15" fmla="*/ 10 h 232"/>
                    <a:gd name="T16" fmla="*/ 4 w 47"/>
                    <a:gd name="T17" fmla="*/ 8 h 232"/>
                    <a:gd name="T18" fmla="*/ 4 w 47"/>
                    <a:gd name="T19" fmla="*/ 6 h 232"/>
                    <a:gd name="T20" fmla="*/ 3 w 47"/>
                    <a:gd name="T21" fmla="*/ 4 h 232"/>
                    <a:gd name="T22" fmla="*/ 3 w 47"/>
                    <a:gd name="T23" fmla="*/ 3 h 232"/>
                    <a:gd name="T24" fmla="*/ 2 w 47"/>
                    <a:gd name="T25" fmla="*/ 1 h 232"/>
                    <a:gd name="T26" fmla="*/ 1 w 47"/>
                    <a:gd name="T27" fmla="*/ 0 h 232"/>
                    <a:gd name="T28" fmla="*/ 0 w 47"/>
                    <a:gd name="T29" fmla="*/ 1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2093" name="Freeform 18"/>
                <p:cNvSpPr>
                  <a:spLocks/>
                </p:cNvSpPr>
                <p:nvPr/>
              </p:nvSpPr>
              <p:spPr bwMode="ltGray">
                <a:xfrm rot="4200091">
                  <a:off x="199" y="1720"/>
                  <a:ext cx="60" cy="27"/>
                </a:xfrm>
                <a:custGeom>
                  <a:avLst/>
                  <a:gdLst>
                    <a:gd name="T0" fmla="*/ 6 w 87"/>
                    <a:gd name="T1" fmla="*/ 1 h 40"/>
                    <a:gd name="T2" fmla="*/ 6 w 87"/>
                    <a:gd name="T3" fmla="*/ 1 h 40"/>
                    <a:gd name="T4" fmla="*/ 5 w 87"/>
                    <a:gd name="T5" fmla="*/ 1 h 40"/>
                    <a:gd name="T6" fmla="*/ 4 w 87"/>
                    <a:gd name="T7" fmla="*/ 1 h 40"/>
                    <a:gd name="T8" fmla="*/ 3 w 87"/>
                    <a:gd name="T9" fmla="*/ 1 h 40"/>
                    <a:gd name="T10" fmla="*/ 3 w 87"/>
                    <a:gd name="T11" fmla="*/ 1 h 40"/>
                    <a:gd name="T12" fmla="*/ 2 w 87"/>
                    <a:gd name="T13" fmla="*/ 1 h 40"/>
                    <a:gd name="T14" fmla="*/ 1 w 87"/>
                    <a:gd name="T15" fmla="*/ 0 h 40"/>
                    <a:gd name="T16" fmla="*/ 0 w 87"/>
                    <a:gd name="T17" fmla="*/ 1 h 40"/>
                    <a:gd name="T18" fmla="*/ 1 w 87"/>
                    <a:gd name="T19" fmla="*/ 1 h 40"/>
                    <a:gd name="T20" fmla="*/ 1 w 87"/>
                    <a:gd name="T21" fmla="*/ 1 h 40"/>
                    <a:gd name="T22" fmla="*/ 1 w 87"/>
                    <a:gd name="T23" fmla="*/ 1 h 40"/>
                    <a:gd name="T24" fmla="*/ 3 w 87"/>
                    <a:gd name="T25" fmla="*/ 1 h 40"/>
                    <a:gd name="T26" fmla="*/ 3 w 87"/>
                    <a:gd name="T27" fmla="*/ 1 h 40"/>
                    <a:gd name="T28" fmla="*/ 4 w 87"/>
                    <a:gd name="T29" fmla="*/ 1 h 40"/>
                    <a:gd name="T30" fmla="*/ 5 w 87"/>
                    <a:gd name="T31" fmla="*/ 2 h 40"/>
                    <a:gd name="T32" fmla="*/ 6 w 87"/>
                    <a:gd name="T33" fmla="*/ 2 h 40"/>
                    <a:gd name="T34" fmla="*/ 6 w 87"/>
                    <a:gd name="T35" fmla="*/ 1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grpSp>
        </p:grpSp>
        <p:grpSp>
          <p:nvGrpSpPr>
            <p:cNvPr id="2059" name="Group 19"/>
            <p:cNvGrpSpPr>
              <a:grpSpLocks/>
            </p:cNvGrpSpPr>
            <p:nvPr/>
          </p:nvGrpSpPr>
          <p:grpSpPr bwMode="auto">
            <a:xfrm rot="6248562">
              <a:off x="343" y="3854"/>
              <a:ext cx="392" cy="424"/>
              <a:chOff x="1727" y="866"/>
              <a:chExt cx="129" cy="157"/>
            </a:xfrm>
          </p:grpSpPr>
          <p:sp>
            <p:nvSpPr>
              <p:cNvPr id="2082" name="Freeform 20"/>
              <p:cNvSpPr>
                <a:spLocks/>
              </p:cNvSpPr>
              <p:nvPr/>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2083" name="Freeform 21"/>
              <p:cNvSpPr>
                <a:spLocks/>
              </p:cNvSpPr>
              <p:nvPr/>
            </p:nvSpPr>
            <p:spPr bwMode="ltGray">
              <a:xfrm>
                <a:off x="1786" y="894"/>
                <a:ext cx="70" cy="49"/>
              </a:xfrm>
              <a:custGeom>
                <a:avLst/>
                <a:gdLst>
                  <a:gd name="T0" fmla="*/ 0 w 140"/>
                  <a:gd name="T1" fmla="*/ 1 h 98"/>
                  <a:gd name="T2" fmla="*/ 1 w 140"/>
                  <a:gd name="T3" fmla="*/ 0 h 98"/>
                  <a:gd name="T4" fmla="*/ 2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2084" name="Freeform 22"/>
              <p:cNvSpPr>
                <a:spLocks/>
              </p:cNvSpPr>
              <p:nvPr/>
            </p:nvSpPr>
            <p:spPr bwMode="ltGray">
              <a:xfrm>
                <a:off x="1772" y="998"/>
                <a:ext cx="73" cy="25"/>
              </a:xfrm>
              <a:custGeom>
                <a:avLst/>
                <a:gdLst>
                  <a:gd name="T0" fmla="*/ 0 w 145"/>
                  <a:gd name="T1" fmla="*/ 1 h 49"/>
                  <a:gd name="T2" fmla="*/ 2 w 145"/>
                  <a:gd name="T3" fmla="*/ 0 h 49"/>
                  <a:gd name="T4" fmla="*/ 2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grpSp>
        <p:grpSp>
          <p:nvGrpSpPr>
            <p:cNvPr id="2060" name="Group 23"/>
            <p:cNvGrpSpPr>
              <a:grpSpLocks/>
            </p:cNvGrpSpPr>
            <p:nvPr/>
          </p:nvGrpSpPr>
          <p:grpSpPr bwMode="auto">
            <a:xfrm rot="5003157">
              <a:off x="249" y="1102"/>
              <a:ext cx="412" cy="500"/>
              <a:chOff x="1727" y="866"/>
              <a:chExt cx="129" cy="157"/>
            </a:xfrm>
          </p:grpSpPr>
          <p:sp>
            <p:nvSpPr>
              <p:cNvPr id="2079" name="Freeform 24"/>
              <p:cNvSpPr>
                <a:spLocks/>
              </p:cNvSpPr>
              <p:nvPr/>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2080" name="Freeform 25"/>
              <p:cNvSpPr>
                <a:spLocks/>
              </p:cNvSpPr>
              <p:nvPr/>
            </p:nvSpPr>
            <p:spPr bwMode="ltGray">
              <a:xfrm>
                <a:off x="1786" y="894"/>
                <a:ext cx="70" cy="49"/>
              </a:xfrm>
              <a:custGeom>
                <a:avLst/>
                <a:gdLst>
                  <a:gd name="T0" fmla="*/ 0 w 140"/>
                  <a:gd name="T1" fmla="*/ 1 h 98"/>
                  <a:gd name="T2" fmla="*/ 1 w 140"/>
                  <a:gd name="T3" fmla="*/ 0 h 98"/>
                  <a:gd name="T4" fmla="*/ 2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2081" name="Freeform 26"/>
              <p:cNvSpPr>
                <a:spLocks/>
              </p:cNvSpPr>
              <p:nvPr/>
            </p:nvSpPr>
            <p:spPr bwMode="ltGray">
              <a:xfrm>
                <a:off x="1772" y="998"/>
                <a:ext cx="73" cy="25"/>
              </a:xfrm>
              <a:custGeom>
                <a:avLst/>
                <a:gdLst>
                  <a:gd name="T0" fmla="*/ 0 w 145"/>
                  <a:gd name="T1" fmla="*/ 1 h 49"/>
                  <a:gd name="T2" fmla="*/ 2 w 145"/>
                  <a:gd name="T3" fmla="*/ 0 h 49"/>
                  <a:gd name="T4" fmla="*/ 2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grpSp>
        <p:grpSp>
          <p:nvGrpSpPr>
            <p:cNvPr id="2061" name="Group 27"/>
            <p:cNvGrpSpPr>
              <a:grpSpLocks/>
            </p:cNvGrpSpPr>
            <p:nvPr/>
          </p:nvGrpSpPr>
          <p:grpSpPr bwMode="auto">
            <a:xfrm>
              <a:off x="815" y="0"/>
              <a:ext cx="345" cy="367"/>
              <a:chOff x="1727" y="866"/>
              <a:chExt cx="129" cy="157"/>
            </a:xfrm>
          </p:grpSpPr>
          <p:sp>
            <p:nvSpPr>
              <p:cNvPr id="2076" name="Freeform 28"/>
              <p:cNvSpPr>
                <a:spLocks/>
              </p:cNvSpPr>
              <p:nvPr/>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2077" name="Freeform 29"/>
              <p:cNvSpPr>
                <a:spLocks/>
              </p:cNvSpPr>
              <p:nvPr/>
            </p:nvSpPr>
            <p:spPr bwMode="ltGray">
              <a:xfrm>
                <a:off x="1786" y="894"/>
                <a:ext cx="70" cy="49"/>
              </a:xfrm>
              <a:custGeom>
                <a:avLst/>
                <a:gdLst>
                  <a:gd name="T0" fmla="*/ 0 w 140"/>
                  <a:gd name="T1" fmla="*/ 1 h 98"/>
                  <a:gd name="T2" fmla="*/ 1 w 140"/>
                  <a:gd name="T3" fmla="*/ 0 h 98"/>
                  <a:gd name="T4" fmla="*/ 2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2078" name="Freeform 30"/>
              <p:cNvSpPr>
                <a:spLocks/>
              </p:cNvSpPr>
              <p:nvPr/>
            </p:nvSpPr>
            <p:spPr bwMode="ltGray">
              <a:xfrm>
                <a:off x="1772" y="998"/>
                <a:ext cx="73" cy="25"/>
              </a:xfrm>
              <a:custGeom>
                <a:avLst/>
                <a:gdLst>
                  <a:gd name="T0" fmla="*/ 0 w 145"/>
                  <a:gd name="T1" fmla="*/ 1 h 49"/>
                  <a:gd name="T2" fmla="*/ 2 w 145"/>
                  <a:gd name="T3" fmla="*/ 0 h 49"/>
                  <a:gd name="T4" fmla="*/ 2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grpSp>
        <p:sp>
          <p:nvSpPr>
            <p:cNvPr id="2062"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6699"/>
                </a:solidFill>
                <a:ea typeface="ＭＳ Ｐゴシック" charset="-128"/>
              </a:endParaRPr>
            </a:p>
          </p:txBody>
        </p:sp>
        <p:sp>
          <p:nvSpPr>
            <p:cNvPr id="2063" name="Freeform 32"/>
            <p:cNvSpPr>
              <a:spLocks/>
            </p:cNvSpPr>
            <p:nvPr/>
          </p:nvSpPr>
          <p:spPr bwMode="ltGray">
            <a:xfrm rot="828663">
              <a:off x="242" y="3404"/>
              <a:ext cx="132" cy="167"/>
            </a:xfrm>
            <a:custGeom>
              <a:avLst/>
              <a:gdLst>
                <a:gd name="T0" fmla="*/ 0 w 109"/>
                <a:gd name="T1" fmla="*/ 0 h 156"/>
                <a:gd name="T2" fmla="*/ 18 w 109"/>
                <a:gd name="T3" fmla="*/ 1 h 156"/>
                <a:gd name="T4" fmla="*/ 70 w 109"/>
                <a:gd name="T5" fmla="*/ 5 h 156"/>
                <a:gd name="T6" fmla="*/ 140 w 109"/>
                <a:gd name="T7" fmla="*/ 19 h 156"/>
                <a:gd name="T8" fmla="*/ 222 w 109"/>
                <a:gd name="T9" fmla="*/ 39 h 156"/>
                <a:gd name="T10" fmla="*/ 297 w 109"/>
                <a:gd name="T11" fmla="*/ 71 h 156"/>
                <a:gd name="T12" fmla="*/ 366 w 109"/>
                <a:gd name="T13" fmla="*/ 115 h 156"/>
                <a:gd name="T14" fmla="*/ 409 w 109"/>
                <a:gd name="T15" fmla="*/ 174 h 156"/>
                <a:gd name="T16" fmla="*/ 418 w 109"/>
                <a:gd name="T17" fmla="*/ 254 h 156"/>
                <a:gd name="T18" fmla="*/ 398 w 109"/>
                <a:gd name="T19" fmla="*/ 254 h 156"/>
                <a:gd name="T20" fmla="*/ 378 w 109"/>
                <a:gd name="T21" fmla="*/ 254 h 156"/>
                <a:gd name="T22" fmla="*/ 356 w 109"/>
                <a:gd name="T23" fmla="*/ 254 h 156"/>
                <a:gd name="T24" fmla="*/ 329 w 109"/>
                <a:gd name="T25" fmla="*/ 247 h 156"/>
                <a:gd name="T26" fmla="*/ 310 w 109"/>
                <a:gd name="T27" fmla="*/ 246 h 156"/>
                <a:gd name="T28" fmla="*/ 285 w 109"/>
                <a:gd name="T29" fmla="*/ 242 h 156"/>
                <a:gd name="T30" fmla="*/ 252 w 109"/>
                <a:gd name="T31" fmla="*/ 233 h 156"/>
                <a:gd name="T32" fmla="*/ 222 w 109"/>
                <a:gd name="T33" fmla="*/ 225 h 156"/>
                <a:gd name="T34" fmla="*/ 202 w 109"/>
                <a:gd name="T35" fmla="*/ 204 h 156"/>
                <a:gd name="T36" fmla="*/ 202 w 109"/>
                <a:gd name="T37" fmla="*/ 179 h 156"/>
                <a:gd name="T38" fmla="*/ 213 w 109"/>
                <a:gd name="T39" fmla="*/ 155 h 156"/>
                <a:gd name="T40" fmla="*/ 224 w 109"/>
                <a:gd name="T41" fmla="*/ 128 h 156"/>
                <a:gd name="T42" fmla="*/ 213 w 109"/>
                <a:gd name="T43" fmla="*/ 100 h 156"/>
                <a:gd name="T44" fmla="*/ 183 w 109"/>
                <a:gd name="T45" fmla="*/ 69 h 156"/>
                <a:gd name="T46" fmla="*/ 120 w 109"/>
                <a:gd name="T47" fmla="*/ 37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2064" name="Freeform 33"/>
            <p:cNvSpPr>
              <a:spLocks/>
            </p:cNvSpPr>
            <p:nvPr/>
          </p:nvSpPr>
          <p:spPr bwMode="ltGray">
            <a:xfrm rot="828663">
              <a:off x="266" y="3592"/>
              <a:ext cx="66" cy="43"/>
            </a:xfrm>
            <a:custGeom>
              <a:avLst/>
              <a:gdLst>
                <a:gd name="T0" fmla="*/ 0 w 54"/>
                <a:gd name="T1" fmla="*/ 0 h 40"/>
                <a:gd name="T2" fmla="*/ 1 w 54"/>
                <a:gd name="T3" fmla="*/ 1 h 40"/>
                <a:gd name="T4" fmla="*/ 24 w 54"/>
                <a:gd name="T5" fmla="*/ 3 h 40"/>
                <a:gd name="T6" fmla="*/ 53 w 54"/>
                <a:gd name="T7" fmla="*/ 15 h 40"/>
                <a:gd name="T8" fmla="*/ 88 w 54"/>
                <a:gd name="T9" fmla="*/ 19 h 40"/>
                <a:gd name="T10" fmla="*/ 119 w 54"/>
                <a:gd name="T11" fmla="*/ 24 h 40"/>
                <a:gd name="T12" fmla="*/ 150 w 54"/>
                <a:gd name="T13" fmla="*/ 28 h 40"/>
                <a:gd name="T14" fmla="*/ 183 w 54"/>
                <a:gd name="T15" fmla="*/ 30 h 40"/>
                <a:gd name="T16" fmla="*/ 221 w 54"/>
                <a:gd name="T17" fmla="*/ 26 h 40"/>
                <a:gd name="T18" fmla="*/ 216 w 54"/>
                <a:gd name="T19" fmla="*/ 41 h 40"/>
                <a:gd name="T20" fmla="*/ 204 w 54"/>
                <a:gd name="T21" fmla="*/ 55 h 40"/>
                <a:gd name="T22" fmla="*/ 181 w 54"/>
                <a:gd name="T23" fmla="*/ 63 h 40"/>
                <a:gd name="T24" fmla="*/ 149 w 54"/>
                <a:gd name="T25" fmla="*/ 66 h 40"/>
                <a:gd name="T26" fmla="*/ 114 w 54"/>
                <a:gd name="T27" fmla="*/ 65 h 40"/>
                <a:gd name="T28" fmla="*/ 76 w 54"/>
                <a:gd name="T29" fmla="*/ 53 h 40"/>
                <a:gd name="T30" fmla="*/ 40 w 54"/>
                <a:gd name="T31" fmla="*/ 34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2065"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2066"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2067"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2068"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2069" name="Freeform 38"/>
            <p:cNvSpPr>
              <a:spLocks/>
            </p:cNvSpPr>
            <p:nvPr/>
          </p:nvSpPr>
          <p:spPr bwMode="ltGray">
            <a:xfrm rot="1584153">
              <a:off x="20" y="410"/>
              <a:ext cx="344" cy="245"/>
            </a:xfrm>
            <a:custGeom>
              <a:avLst/>
              <a:gdLst>
                <a:gd name="T0" fmla="*/ 0 w 257"/>
                <a:gd name="T1" fmla="*/ 0 h 237"/>
                <a:gd name="T2" fmla="*/ 0 w 257"/>
                <a:gd name="T3" fmla="*/ 32 h 237"/>
                <a:gd name="T4" fmla="*/ 21 w 257"/>
                <a:gd name="T5" fmla="*/ 64 h 237"/>
                <a:gd name="T6" fmla="*/ 48 w 257"/>
                <a:gd name="T7" fmla="*/ 96 h 237"/>
                <a:gd name="T8" fmla="*/ 86 w 257"/>
                <a:gd name="T9" fmla="*/ 124 h 237"/>
                <a:gd name="T10" fmla="*/ 139 w 257"/>
                <a:gd name="T11" fmla="*/ 150 h 237"/>
                <a:gd name="T12" fmla="*/ 206 w 257"/>
                <a:gd name="T13" fmla="*/ 178 h 237"/>
                <a:gd name="T14" fmla="*/ 292 w 257"/>
                <a:gd name="T15" fmla="*/ 203 h 237"/>
                <a:gd name="T16" fmla="*/ 391 w 257"/>
                <a:gd name="T17" fmla="*/ 224 h 237"/>
                <a:gd name="T18" fmla="*/ 518 w 257"/>
                <a:gd name="T19" fmla="*/ 245 h 237"/>
                <a:gd name="T20" fmla="*/ 661 w 257"/>
                <a:gd name="T21" fmla="*/ 262 h 237"/>
                <a:gd name="T22" fmla="*/ 815 w 257"/>
                <a:gd name="T23" fmla="*/ 276 h 237"/>
                <a:gd name="T24" fmla="*/ 1005 w 257"/>
                <a:gd name="T25" fmla="*/ 288 h 237"/>
                <a:gd name="T26" fmla="*/ 1211 w 257"/>
                <a:gd name="T27" fmla="*/ 295 h 237"/>
                <a:gd name="T28" fmla="*/ 1448 w 257"/>
                <a:gd name="T29" fmla="*/ 299 h 237"/>
                <a:gd name="T30" fmla="*/ 1692 w 257"/>
                <a:gd name="T31" fmla="*/ 298 h 237"/>
                <a:gd name="T32" fmla="*/ 1978 w 257"/>
                <a:gd name="T33" fmla="*/ 293 h 237"/>
                <a:gd name="T34" fmla="*/ 1727 w 257"/>
                <a:gd name="T35" fmla="*/ 286 h 237"/>
                <a:gd name="T36" fmla="*/ 1499 w 257"/>
                <a:gd name="T37" fmla="*/ 277 h 237"/>
                <a:gd name="T38" fmla="*/ 1309 w 257"/>
                <a:gd name="T39" fmla="*/ 267 h 237"/>
                <a:gd name="T40" fmla="*/ 1139 w 257"/>
                <a:gd name="T41" fmla="*/ 257 h 237"/>
                <a:gd name="T42" fmla="*/ 985 w 257"/>
                <a:gd name="T43" fmla="*/ 244 h 237"/>
                <a:gd name="T44" fmla="*/ 863 w 257"/>
                <a:gd name="T45" fmla="*/ 229 h 237"/>
                <a:gd name="T46" fmla="*/ 750 w 257"/>
                <a:gd name="T47" fmla="*/ 214 h 237"/>
                <a:gd name="T48" fmla="*/ 645 w 257"/>
                <a:gd name="T49" fmla="*/ 195 h 237"/>
                <a:gd name="T50" fmla="*/ 550 w 257"/>
                <a:gd name="T51" fmla="*/ 178 h 237"/>
                <a:gd name="T52" fmla="*/ 472 w 257"/>
                <a:gd name="T53" fmla="*/ 157 h 237"/>
                <a:gd name="T54" fmla="*/ 406 w 257"/>
                <a:gd name="T55" fmla="*/ 135 h 237"/>
                <a:gd name="T56" fmla="*/ 333 w 257"/>
                <a:gd name="T57" fmla="*/ 110 h 237"/>
                <a:gd name="T58" fmla="*/ 254 w 257"/>
                <a:gd name="T59" fmla="*/ 87 h 237"/>
                <a:gd name="T60" fmla="*/ 178 w 257"/>
                <a:gd name="T61" fmla="*/ 61 h 237"/>
                <a:gd name="T62" fmla="*/ 90 w 257"/>
                <a:gd name="T63" fmla="*/ 31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2070" name="Freeform 39"/>
            <p:cNvSpPr>
              <a:spLocks/>
            </p:cNvSpPr>
            <p:nvPr/>
          </p:nvSpPr>
          <p:spPr bwMode="ltGray">
            <a:xfrm rot="1584153">
              <a:off x="242" y="756"/>
              <a:ext cx="167" cy="115"/>
            </a:xfrm>
            <a:custGeom>
              <a:avLst/>
              <a:gdLst>
                <a:gd name="T0" fmla="*/ 622 w 124"/>
                <a:gd name="T1" fmla="*/ 0 h 110"/>
                <a:gd name="T2" fmla="*/ 995 w 124"/>
                <a:gd name="T3" fmla="*/ 147 h 110"/>
                <a:gd name="T4" fmla="*/ 967 w 124"/>
                <a:gd name="T5" fmla="*/ 146 h 110"/>
                <a:gd name="T6" fmla="*/ 859 w 124"/>
                <a:gd name="T7" fmla="*/ 143 h 110"/>
                <a:gd name="T8" fmla="*/ 718 w 124"/>
                <a:gd name="T9" fmla="*/ 139 h 110"/>
                <a:gd name="T10" fmla="*/ 549 w 124"/>
                <a:gd name="T11" fmla="*/ 136 h 110"/>
                <a:gd name="T12" fmla="*/ 361 w 124"/>
                <a:gd name="T13" fmla="*/ 133 h 110"/>
                <a:gd name="T14" fmla="*/ 205 w 124"/>
                <a:gd name="T15" fmla="*/ 134 h 110"/>
                <a:gd name="T16" fmla="*/ 73 w 124"/>
                <a:gd name="T17" fmla="*/ 140 h 110"/>
                <a:gd name="T18" fmla="*/ 0 w 124"/>
                <a:gd name="T19" fmla="*/ 150 h 110"/>
                <a:gd name="T20" fmla="*/ 30 w 124"/>
                <a:gd name="T21" fmla="*/ 134 h 110"/>
                <a:gd name="T22" fmla="*/ 65 w 124"/>
                <a:gd name="T23" fmla="*/ 121 h 110"/>
                <a:gd name="T24" fmla="*/ 132 w 124"/>
                <a:gd name="T25" fmla="*/ 112 h 110"/>
                <a:gd name="T26" fmla="*/ 205 w 124"/>
                <a:gd name="T27" fmla="*/ 104 h 110"/>
                <a:gd name="T28" fmla="*/ 290 w 124"/>
                <a:gd name="T29" fmla="*/ 98 h 110"/>
                <a:gd name="T30" fmla="*/ 376 w 124"/>
                <a:gd name="T31" fmla="*/ 97 h 110"/>
                <a:gd name="T32" fmla="*/ 471 w 124"/>
                <a:gd name="T33" fmla="*/ 97 h 110"/>
                <a:gd name="T34" fmla="*/ 579 w 124"/>
                <a:gd name="T35" fmla="*/ 101 h 110"/>
                <a:gd name="T36" fmla="*/ 586 w 124"/>
                <a:gd name="T37" fmla="*/ 97 h 110"/>
                <a:gd name="T38" fmla="*/ 563 w 124"/>
                <a:gd name="T39" fmla="*/ 77 h 110"/>
                <a:gd name="T40" fmla="*/ 537 w 124"/>
                <a:gd name="T41" fmla="*/ 52 h 110"/>
                <a:gd name="T42" fmla="*/ 527 w 124"/>
                <a:gd name="T43" fmla="*/ 41 h 110"/>
                <a:gd name="T44" fmla="*/ 506 w 124"/>
                <a:gd name="T45" fmla="*/ 41 h 110"/>
                <a:gd name="T46" fmla="*/ 486 w 124"/>
                <a:gd name="T47" fmla="*/ 39 h 110"/>
                <a:gd name="T48" fmla="*/ 471 w 124"/>
                <a:gd name="T49" fmla="*/ 33 h 110"/>
                <a:gd name="T50" fmla="*/ 462 w 124"/>
                <a:gd name="T51" fmla="*/ 30 h 110"/>
                <a:gd name="T52" fmla="*/ 462 w 124"/>
                <a:gd name="T53" fmla="*/ 26 h 110"/>
                <a:gd name="T54" fmla="*/ 471 w 124"/>
                <a:gd name="T55" fmla="*/ 21 h 110"/>
                <a:gd name="T56" fmla="*/ 533 w 124"/>
                <a:gd name="T57" fmla="*/ 8 h 110"/>
                <a:gd name="T58" fmla="*/ 622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2071" name="Freeform 40"/>
            <p:cNvSpPr>
              <a:spLocks/>
            </p:cNvSpPr>
            <p:nvPr/>
          </p:nvSpPr>
          <p:spPr bwMode="ltGray">
            <a:xfrm rot="1584153">
              <a:off x="574" y="286"/>
              <a:ext cx="147" cy="160"/>
            </a:xfrm>
            <a:custGeom>
              <a:avLst/>
              <a:gdLst>
                <a:gd name="T0" fmla="*/ 0 w 109"/>
                <a:gd name="T1" fmla="*/ 0 h 156"/>
                <a:gd name="T2" fmla="*/ 40 w 109"/>
                <a:gd name="T3" fmla="*/ 1 h 156"/>
                <a:gd name="T4" fmla="*/ 142 w 109"/>
                <a:gd name="T5" fmla="*/ 5 h 156"/>
                <a:gd name="T6" fmla="*/ 297 w 109"/>
                <a:gd name="T7" fmla="*/ 12 h 156"/>
                <a:gd name="T8" fmla="*/ 471 w 109"/>
                <a:gd name="T9" fmla="*/ 31 h 156"/>
                <a:gd name="T10" fmla="*/ 635 w 109"/>
                <a:gd name="T11" fmla="*/ 51 h 156"/>
                <a:gd name="T12" fmla="*/ 778 w 109"/>
                <a:gd name="T13" fmla="*/ 85 h 156"/>
                <a:gd name="T14" fmla="*/ 866 w 109"/>
                <a:gd name="T15" fmla="*/ 129 h 156"/>
                <a:gd name="T16" fmla="*/ 883 w 109"/>
                <a:gd name="T17" fmla="*/ 186 h 156"/>
                <a:gd name="T18" fmla="*/ 856 w 109"/>
                <a:gd name="T19" fmla="*/ 186 h 156"/>
                <a:gd name="T20" fmla="*/ 808 w 109"/>
                <a:gd name="T21" fmla="*/ 186 h 156"/>
                <a:gd name="T22" fmla="*/ 753 w 109"/>
                <a:gd name="T23" fmla="*/ 186 h 156"/>
                <a:gd name="T24" fmla="*/ 704 w 109"/>
                <a:gd name="T25" fmla="*/ 183 h 156"/>
                <a:gd name="T26" fmla="*/ 655 w 109"/>
                <a:gd name="T27" fmla="*/ 182 h 156"/>
                <a:gd name="T28" fmla="*/ 600 w 109"/>
                <a:gd name="T29" fmla="*/ 178 h 156"/>
                <a:gd name="T30" fmla="*/ 534 w 109"/>
                <a:gd name="T31" fmla="*/ 173 h 156"/>
                <a:gd name="T32" fmla="*/ 471 w 109"/>
                <a:gd name="T33" fmla="*/ 167 h 156"/>
                <a:gd name="T34" fmla="*/ 428 w 109"/>
                <a:gd name="T35" fmla="*/ 150 h 156"/>
                <a:gd name="T36" fmla="*/ 428 w 109"/>
                <a:gd name="T37" fmla="*/ 132 h 156"/>
                <a:gd name="T38" fmla="*/ 457 w 109"/>
                <a:gd name="T39" fmla="*/ 116 h 156"/>
                <a:gd name="T40" fmla="*/ 484 w 109"/>
                <a:gd name="T41" fmla="*/ 94 h 156"/>
                <a:gd name="T42" fmla="*/ 457 w 109"/>
                <a:gd name="T43" fmla="*/ 76 h 156"/>
                <a:gd name="T44" fmla="*/ 392 w 109"/>
                <a:gd name="T45" fmla="*/ 50 h 156"/>
                <a:gd name="T46" fmla="*/ 255 w 109"/>
                <a:gd name="T47" fmla="*/ 30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2072" name="Freeform 41"/>
            <p:cNvSpPr>
              <a:spLocks/>
            </p:cNvSpPr>
            <p:nvPr/>
          </p:nvSpPr>
          <p:spPr bwMode="ltGray">
            <a:xfrm rot="1584153">
              <a:off x="236" y="721"/>
              <a:ext cx="62" cy="97"/>
            </a:xfrm>
            <a:custGeom>
              <a:avLst/>
              <a:gdLst>
                <a:gd name="T0" fmla="*/ 255 w 46"/>
                <a:gd name="T1" fmla="*/ 0 h 94"/>
                <a:gd name="T2" fmla="*/ 162 w 46"/>
                <a:gd name="T3" fmla="*/ 45 h 94"/>
                <a:gd name="T4" fmla="*/ 120 w 46"/>
                <a:gd name="T5" fmla="*/ 76 h 94"/>
                <a:gd name="T6" fmla="*/ 89 w 46"/>
                <a:gd name="T7" fmla="*/ 100 h 94"/>
                <a:gd name="T8" fmla="*/ 0 w 46"/>
                <a:gd name="T9" fmla="*/ 116 h 94"/>
                <a:gd name="T10" fmla="*/ 98 w 46"/>
                <a:gd name="T11" fmla="*/ 109 h 94"/>
                <a:gd name="T12" fmla="*/ 189 w 46"/>
                <a:gd name="T13" fmla="*/ 101 h 94"/>
                <a:gd name="T14" fmla="*/ 257 w 46"/>
                <a:gd name="T15" fmla="*/ 85 h 94"/>
                <a:gd name="T16" fmla="*/ 323 w 46"/>
                <a:gd name="T17" fmla="*/ 71 h 94"/>
                <a:gd name="T18" fmla="*/ 367 w 46"/>
                <a:gd name="T19" fmla="*/ 55 h 94"/>
                <a:gd name="T20" fmla="*/ 372 w 46"/>
                <a:gd name="T21" fmla="*/ 37 h 94"/>
                <a:gd name="T22" fmla="*/ 344 w 46"/>
                <a:gd name="T23" fmla="*/ 15 h 94"/>
                <a:gd name="T24" fmla="*/ 255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2073" name="Freeform 42"/>
            <p:cNvSpPr>
              <a:spLocks/>
            </p:cNvSpPr>
            <p:nvPr/>
          </p:nvSpPr>
          <p:spPr bwMode="ltGray">
            <a:xfrm rot="1584153">
              <a:off x="585" y="466"/>
              <a:ext cx="72" cy="41"/>
            </a:xfrm>
            <a:custGeom>
              <a:avLst/>
              <a:gdLst>
                <a:gd name="T0" fmla="*/ 0 w 54"/>
                <a:gd name="T1" fmla="*/ 0 h 40"/>
                <a:gd name="T2" fmla="*/ 1 w 54"/>
                <a:gd name="T3" fmla="*/ 1 h 40"/>
                <a:gd name="T4" fmla="*/ 48 w 54"/>
                <a:gd name="T5" fmla="*/ 3 h 40"/>
                <a:gd name="T6" fmla="*/ 97 w 54"/>
                <a:gd name="T7" fmla="*/ 8 h 40"/>
                <a:gd name="T8" fmla="*/ 155 w 54"/>
                <a:gd name="T9" fmla="*/ 12 h 40"/>
                <a:gd name="T10" fmla="*/ 219 w 54"/>
                <a:gd name="T11" fmla="*/ 15 h 40"/>
                <a:gd name="T12" fmla="*/ 287 w 54"/>
                <a:gd name="T13" fmla="*/ 17 h 40"/>
                <a:gd name="T14" fmla="*/ 341 w 54"/>
                <a:gd name="T15" fmla="*/ 18 h 40"/>
                <a:gd name="T16" fmla="*/ 405 w 54"/>
                <a:gd name="T17" fmla="*/ 16 h 40"/>
                <a:gd name="T18" fmla="*/ 400 w 54"/>
                <a:gd name="T19" fmla="*/ 32 h 40"/>
                <a:gd name="T20" fmla="*/ 377 w 54"/>
                <a:gd name="T21" fmla="*/ 40 h 40"/>
                <a:gd name="T22" fmla="*/ 332 w 54"/>
                <a:gd name="T23" fmla="*/ 45 h 40"/>
                <a:gd name="T24" fmla="*/ 276 w 54"/>
                <a:gd name="T25" fmla="*/ 47 h 40"/>
                <a:gd name="T26" fmla="*/ 207 w 54"/>
                <a:gd name="T27" fmla="*/ 46 h 40"/>
                <a:gd name="T28" fmla="*/ 140 w 54"/>
                <a:gd name="T29" fmla="*/ 39 h 40"/>
                <a:gd name="T30" fmla="*/ 73 w 54"/>
                <a:gd name="T31" fmla="*/ 27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2074"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sp>
          <p:nvSpPr>
            <p:cNvPr id="2075" name="Freeform 44"/>
            <p:cNvSpPr>
              <a:spLocks/>
            </p:cNvSpPr>
            <p:nvPr/>
          </p:nvSpPr>
          <p:spPr bwMode="ltGray">
            <a:xfrm rot="1584153">
              <a:off x="56" y="84"/>
              <a:ext cx="804" cy="686"/>
            </a:xfrm>
            <a:custGeom>
              <a:avLst/>
              <a:gdLst>
                <a:gd name="T0" fmla="*/ 132 w 596"/>
                <a:gd name="T1" fmla="*/ 454 h 666"/>
                <a:gd name="T2" fmla="*/ 49 w 596"/>
                <a:gd name="T3" fmla="*/ 420 h 666"/>
                <a:gd name="T4" fmla="*/ 0 w 596"/>
                <a:gd name="T5" fmla="*/ 355 h 666"/>
                <a:gd name="T6" fmla="*/ 30 w 596"/>
                <a:gd name="T7" fmla="*/ 274 h 666"/>
                <a:gd name="T8" fmla="*/ 205 w 596"/>
                <a:gd name="T9" fmla="*/ 186 h 666"/>
                <a:gd name="T10" fmla="*/ 560 w 596"/>
                <a:gd name="T11" fmla="*/ 105 h 666"/>
                <a:gd name="T12" fmla="*/ 1156 w 596"/>
                <a:gd name="T13" fmla="*/ 38 h 666"/>
                <a:gd name="T14" fmla="*/ 2006 w 596"/>
                <a:gd name="T15" fmla="*/ 2 h 666"/>
                <a:gd name="T16" fmla="*/ 3093 w 596"/>
                <a:gd name="T17" fmla="*/ 9 h 666"/>
                <a:gd name="T18" fmla="*/ 3935 w 596"/>
                <a:gd name="T19" fmla="*/ 82 h 666"/>
                <a:gd name="T20" fmla="*/ 4504 w 596"/>
                <a:gd name="T21" fmla="*/ 203 h 666"/>
                <a:gd name="T22" fmla="*/ 4802 w 596"/>
                <a:gd name="T23" fmla="*/ 350 h 666"/>
                <a:gd name="T24" fmla="*/ 4839 w 596"/>
                <a:gd name="T25" fmla="*/ 503 h 666"/>
                <a:gd name="T26" fmla="*/ 4605 w 596"/>
                <a:gd name="T27" fmla="*/ 646 h 666"/>
                <a:gd name="T28" fmla="*/ 4121 w 596"/>
                <a:gd name="T29" fmla="*/ 756 h 666"/>
                <a:gd name="T30" fmla="*/ 3390 w 596"/>
                <a:gd name="T31" fmla="*/ 816 h 666"/>
                <a:gd name="T32" fmla="*/ 3163 w 596"/>
                <a:gd name="T33" fmla="*/ 811 h 666"/>
                <a:gd name="T34" fmla="*/ 3587 w 596"/>
                <a:gd name="T35" fmla="*/ 760 h 666"/>
                <a:gd name="T36" fmla="*/ 3917 w 596"/>
                <a:gd name="T37" fmla="*/ 668 h 666"/>
                <a:gd name="T38" fmla="*/ 4144 w 596"/>
                <a:gd name="T39" fmla="*/ 558 h 666"/>
                <a:gd name="T40" fmla="*/ 4225 w 596"/>
                <a:gd name="T41" fmla="*/ 437 h 666"/>
                <a:gd name="T42" fmla="*/ 4176 w 596"/>
                <a:gd name="T43" fmla="*/ 317 h 666"/>
                <a:gd name="T44" fmla="*/ 3940 w 596"/>
                <a:gd name="T45" fmla="*/ 214 h 666"/>
                <a:gd name="T46" fmla="*/ 3520 w 596"/>
                <a:gd name="T47" fmla="*/ 138 h 666"/>
                <a:gd name="T48" fmla="*/ 2774 w 596"/>
                <a:gd name="T49" fmla="*/ 91 h 666"/>
                <a:gd name="T50" fmla="*/ 2001 w 596"/>
                <a:gd name="T51" fmla="*/ 75 h 666"/>
                <a:gd name="T52" fmla="*/ 1416 w 596"/>
                <a:gd name="T53" fmla="*/ 85 h 666"/>
                <a:gd name="T54" fmla="*/ 985 w 596"/>
                <a:gd name="T55" fmla="*/ 123 h 666"/>
                <a:gd name="T56" fmla="*/ 681 w 596"/>
                <a:gd name="T57" fmla="*/ 183 h 666"/>
                <a:gd name="T58" fmla="*/ 464 w 596"/>
                <a:gd name="T59" fmla="*/ 253 h 666"/>
                <a:gd name="T60" fmla="*/ 324 w 596"/>
                <a:gd name="T61" fmla="*/ 334 h 666"/>
                <a:gd name="T62" fmla="*/ 228 w 596"/>
                <a:gd name="T63" fmla="*/ 416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6699"/>
                </a:solidFill>
                <a:ea typeface="ＭＳ Ｐゴシック" charset="-128"/>
              </a:endParaRPr>
            </a:p>
          </p:txBody>
        </p:sp>
      </p:grpSp>
      <p:sp>
        <p:nvSpPr>
          <p:cNvPr id="35885" name="Rectangle 45"/>
          <p:cNvSpPr>
            <a:spLocks noGrp="1" noChangeArrowheads="1"/>
          </p:cNvSpPr>
          <p:nvPr>
            <p:ph type="title"/>
          </p:nvPr>
        </p:nvSpPr>
        <p:spPr bwMode="auto">
          <a:xfrm>
            <a:off x="442913" y="103188"/>
            <a:ext cx="82438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2052" name="Rectangle 46"/>
          <p:cNvSpPr>
            <a:spLocks noGrp="1" noChangeArrowheads="1"/>
          </p:cNvSpPr>
          <p:nvPr>
            <p:ph type="body" idx="1"/>
          </p:nvPr>
        </p:nvSpPr>
        <p:spPr bwMode="auto">
          <a:xfrm>
            <a:off x="457200" y="1600200"/>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5892" name="Rectangle 52"/>
          <p:cNvSpPr>
            <a:spLocks noGrp="1" noChangeArrowheads="1"/>
          </p:cNvSpPr>
          <p:nvPr>
            <p:ph type="ftr" sz="quarter" idx="3"/>
          </p:nvPr>
        </p:nvSpPr>
        <p:spPr bwMode="auto">
          <a:xfrm>
            <a:off x="1258888" y="6021388"/>
            <a:ext cx="76342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kumimoji="0" sz="3600">
                <a:solidFill>
                  <a:srgbClr val="006699"/>
                </a:solidFill>
                <a:latin typeface="+mn-lt"/>
                <a:ea typeface="ＭＳ Ｐゴシック" pitchFamily="50" charset="-128"/>
              </a:defRPr>
            </a:lvl1pPr>
          </a:lstStyle>
          <a:p>
            <a:pPr>
              <a:defRPr/>
            </a:pPr>
            <a:r>
              <a:rPr lang="ja-JP" altLang="en-US"/>
              <a:t>障害学生パートナーシップネットワーク</a:t>
            </a:r>
          </a:p>
        </p:txBody>
      </p:sp>
      <p:pic>
        <p:nvPicPr>
          <p:cNvPr id="2054" name="Picture 53" descr="ロゴ案３．８"/>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7950" y="5805488"/>
            <a:ext cx="1008063"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3685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2pPr>
      <a:lvl3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3pPr>
      <a:lvl4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4pPr>
      <a:lvl5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5pPr>
      <a:lvl6pPr marL="4572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6pPr>
      <a:lvl7pPr marL="9144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7pPr>
      <a:lvl8pPr marL="13716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8pPr>
      <a:lvl9pPr marL="18288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1773A67-B050-4D82-9DB0-5070EDA537E2}" type="datetimeFigureOut">
              <a:rPr lang="ja-JP" altLang="en-US" smtClean="0">
                <a:solidFill>
                  <a:prstClr val="black">
                    <a:tint val="75000"/>
                  </a:prstClr>
                </a:solidFill>
                <a:latin typeface="Calibri"/>
                <a:ea typeface="ＭＳ Ｐゴシック"/>
              </a:rPr>
              <a:pPr fontAlgn="auto">
                <a:spcBef>
                  <a:spcPts val="0"/>
                </a:spcBef>
                <a:spcAft>
                  <a:spcPts val="0"/>
                </a:spcAft>
              </a:pPr>
              <a:t>2016/10/24</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C7475C-C149-4317-8976-1D967F5D1F61}"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38560964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swhoikushi@gmail.com"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ctrTitle"/>
          </p:nvPr>
        </p:nvSpPr>
        <p:spPr>
          <a:xfrm>
            <a:off x="-36513" y="44624"/>
            <a:ext cx="9180513" cy="2619697"/>
          </a:xfrm>
        </p:spPr>
        <p:txBody>
          <a:bodyPr/>
          <a:lstStyle/>
          <a:p>
            <a:pPr eaLnBrk="1" hangingPunct="1"/>
            <a:r>
              <a:rPr lang="ja-JP" altLang="en-US" sz="4800" dirty="0" smtClean="0"/>
              <a:t>合理的配慮の再検討</a:t>
            </a:r>
            <a:r>
              <a:rPr lang="en-US" altLang="ja-JP" sz="4800" dirty="0" smtClean="0"/>
              <a:t/>
            </a:r>
            <a:br>
              <a:rPr lang="en-US" altLang="ja-JP" sz="4800" dirty="0" smtClean="0"/>
            </a:br>
            <a:r>
              <a:rPr lang="en-US" altLang="ja-JP" sz="3200" dirty="0"/>
              <a:t>―</a:t>
            </a:r>
            <a:r>
              <a:rPr lang="ja-JP" altLang="en-US" sz="3200" dirty="0"/>
              <a:t>熊本地震における発達障害当事者の苦悩</a:t>
            </a:r>
            <a:r>
              <a:rPr lang="ja-JP" altLang="en-US" sz="3200" dirty="0" smtClean="0"/>
              <a:t>と</a:t>
            </a:r>
            <a:r>
              <a:rPr lang="en-US" altLang="ja-JP" sz="3200" dirty="0" smtClean="0"/>
              <a:t/>
            </a:r>
            <a:br>
              <a:rPr lang="en-US" altLang="ja-JP" sz="3200" dirty="0" smtClean="0"/>
            </a:br>
            <a:r>
              <a:rPr lang="ja-JP" altLang="en-US" sz="3200" dirty="0" smtClean="0"/>
              <a:t>社会的</a:t>
            </a:r>
            <a:r>
              <a:rPr lang="ja-JP" altLang="en-US" sz="3200" dirty="0"/>
              <a:t>排除の構造から</a:t>
            </a:r>
            <a:r>
              <a:rPr lang="ja-JP" altLang="en-US" sz="3200" dirty="0" smtClean="0"/>
              <a:t>考える</a:t>
            </a:r>
            <a:r>
              <a:rPr lang="en-US" altLang="ja-JP" sz="3200" dirty="0" smtClean="0"/>
              <a:t>―</a:t>
            </a:r>
            <a:endParaRPr lang="ja-JP" altLang="en-US" sz="3200" dirty="0" smtClean="0"/>
          </a:p>
        </p:txBody>
      </p:sp>
      <p:sp>
        <p:nvSpPr>
          <p:cNvPr id="3" name="サブタイトル 2"/>
          <p:cNvSpPr>
            <a:spLocks noGrp="1"/>
          </p:cNvSpPr>
          <p:nvPr>
            <p:ph type="subTitle" idx="1"/>
          </p:nvPr>
        </p:nvSpPr>
        <p:spPr>
          <a:xfrm>
            <a:off x="683568" y="2420888"/>
            <a:ext cx="8201025" cy="4608512"/>
          </a:xfrm>
        </p:spPr>
        <p:txBody>
          <a:bodyPr rtlCol="0">
            <a:normAutofit/>
          </a:bodyPr>
          <a:lstStyle/>
          <a:p>
            <a:pPr algn="r" eaLnBrk="1" fontAlgn="auto" hangingPunct="1">
              <a:spcAft>
                <a:spcPts val="0"/>
              </a:spcAft>
              <a:defRPr/>
            </a:pPr>
            <a:r>
              <a:rPr lang="ja-JP" altLang="en-US" sz="2800" dirty="0" smtClean="0">
                <a:solidFill>
                  <a:srgbClr val="002060"/>
                </a:solidFill>
              </a:rPr>
              <a:t>熊本県発達障害当事者会</a:t>
            </a:r>
            <a:r>
              <a:rPr lang="en-US" altLang="ja-JP" sz="2800" dirty="0" smtClean="0">
                <a:solidFill>
                  <a:srgbClr val="002060"/>
                </a:solidFill>
              </a:rPr>
              <a:t>Little bit</a:t>
            </a:r>
          </a:p>
          <a:p>
            <a:pPr algn="r" eaLnBrk="1" fontAlgn="auto" hangingPunct="1">
              <a:spcAft>
                <a:spcPts val="0"/>
              </a:spcAft>
              <a:defRPr/>
            </a:pPr>
            <a:r>
              <a:rPr lang="ja-JP" altLang="en-US" sz="2800" dirty="0" smtClean="0">
                <a:solidFill>
                  <a:schemeClr val="tx1"/>
                </a:solidFill>
              </a:rPr>
              <a:t>顧問　ソーシャルワーカー</a:t>
            </a:r>
            <a:endParaRPr lang="en-US" altLang="ja-JP" sz="2800" dirty="0" smtClean="0">
              <a:solidFill>
                <a:schemeClr val="tx1"/>
              </a:solidFill>
            </a:endParaRPr>
          </a:p>
          <a:p>
            <a:pPr algn="r" eaLnBrk="1" fontAlgn="auto" hangingPunct="1">
              <a:spcAft>
                <a:spcPts val="0"/>
              </a:spcAft>
              <a:defRPr/>
            </a:pPr>
            <a:r>
              <a:rPr lang="ja-JP" altLang="en-US" sz="2800" dirty="0">
                <a:solidFill>
                  <a:schemeClr val="tx1"/>
                </a:solidFill>
              </a:rPr>
              <a:t>立命館</a:t>
            </a:r>
            <a:r>
              <a:rPr lang="ja-JP" altLang="en-US" sz="2800" dirty="0" smtClean="0">
                <a:solidFill>
                  <a:schemeClr val="tx1"/>
                </a:solidFill>
              </a:rPr>
              <a:t>大学　衣笠総合研究機構</a:t>
            </a:r>
            <a:r>
              <a:rPr lang="ja-JP" altLang="en-US" sz="2800" dirty="0">
                <a:solidFill>
                  <a:schemeClr val="tx1"/>
                </a:solidFill>
              </a:rPr>
              <a:t>　</a:t>
            </a:r>
            <a:endParaRPr lang="en-US" altLang="ja-JP" sz="2800" dirty="0" smtClean="0">
              <a:solidFill>
                <a:schemeClr val="tx1"/>
              </a:solidFill>
            </a:endParaRPr>
          </a:p>
          <a:p>
            <a:pPr algn="r" eaLnBrk="1" fontAlgn="auto" hangingPunct="1">
              <a:spcAft>
                <a:spcPts val="0"/>
              </a:spcAft>
              <a:defRPr/>
            </a:pPr>
            <a:r>
              <a:rPr lang="ja-JP" altLang="en-US" sz="2800" dirty="0" smtClean="0">
                <a:solidFill>
                  <a:schemeClr val="tx1"/>
                </a:solidFill>
              </a:rPr>
              <a:t>生存学</a:t>
            </a:r>
            <a:r>
              <a:rPr lang="ja-JP" altLang="en-US" sz="2800" dirty="0">
                <a:solidFill>
                  <a:schemeClr val="tx1"/>
                </a:solidFill>
              </a:rPr>
              <a:t>研究センター</a:t>
            </a:r>
          </a:p>
          <a:p>
            <a:pPr algn="r" eaLnBrk="1" fontAlgn="auto" hangingPunct="1">
              <a:spcAft>
                <a:spcPts val="0"/>
              </a:spcAft>
              <a:defRPr/>
            </a:pPr>
            <a:r>
              <a:rPr lang="ja-JP" altLang="en-US" sz="2800" dirty="0">
                <a:solidFill>
                  <a:schemeClr val="tx1"/>
                </a:solidFill>
              </a:rPr>
              <a:t>客員研究員（発達障害分野</a:t>
            </a:r>
            <a:r>
              <a:rPr lang="ja-JP" altLang="en-US" sz="2800" dirty="0" smtClean="0">
                <a:solidFill>
                  <a:schemeClr val="tx1"/>
                </a:solidFill>
              </a:rPr>
              <a:t>）　</a:t>
            </a:r>
            <a:endParaRPr lang="en-US" altLang="ja-JP" sz="2800" dirty="0" smtClean="0">
              <a:solidFill>
                <a:schemeClr val="tx1"/>
              </a:solidFill>
            </a:endParaRPr>
          </a:p>
          <a:p>
            <a:pPr algn="r" eaLnBrk="1" fontAlgn="auto" hangingPunct="1">
              <a:spcAft>
                <a:spcPts val="0"/>
              </a:spcAft>
              <a:defRPr/>
            </a:pPr>
            <a:r>
              <a:rPr lang="ja-JP" altLang="en-US" sz="4000" dirty="0" smtClean="0">
                <a:solidFill>
                  <a:schemeClr val="tx1"/>
                </a:solidFill>
              </a:rPr>
              <a:t>山田裕一</a:t>
            </a:r>
            <a:endParaRPr lang="en-US" altLang="ja-JP" sz="4000" dirty="0">
              <a:solidFill>
                <a:schemeClr val="tx1"/>
              </a:solidFill>
            </a:endParaRPr>
          </a:p>
          <a:p>
            <a:pPr algn="r" eaLnBrk="1" fontAlgn="auto" hangingPunct="1">
              <a:spcAft>
                <a:spcPts val="0"/>
              </a:spcAft>
              <a:defRPr/>
            </a:pPr>
            <a:endParaRPr lang="en-US" altLang="ja-JP" sz="2000" dirty="0" smtClean="0">
              <a:solidFill>
                <a:schemeClr val="tx1"/>
              </a:solidFill>
            </a:endParaRPr>
          </a:p>
          <a:p>
            <a:pPr algn="r" eaLnBrk="1" fontAlgn="auto" hangingPunct="1">
              <a:spcAft>
                <a:spcPts val="0"/>
              </a:spcAft>
              <a:defRPr/>
            </a:pPr>
            <a:r>
              <a:rPr lang="en-US" altLang="ja-JP" sz="2800" dirty="0" smtClean="0">
                <a:solidFill>
                  <a:schemeClr val="tx1"/>
                </a:solidFill>
                <a:hlinkClick r:id="rId2"/>
              </a:rPr>
              <a:t>swhoikushi@gmail.com</a:t>
            </a:r>
            <a:r>
              <a:rPr lang="en-US" altLang="ja-JP" sz="2800" dirty="0" smtClean="0">
                <a:solidFill>
                  <a:schemeClr val="tx1"/>
                </a:solidFill>
              </a:rPr>
              <a:t> </a:t>
            </a:r>
            <a:r>
              <a:rPr lang="ja-JP" altLang="en-US" sz="2800" dirty="0" smtClean="0">
                <a:solidFill>
                  <a:schemeClr val="tx1"/>
                </a:solidFill>
              </a:rPr>
              <a:t>　℡</a:t>
            </a:r>
            <a:r>
              <a:rPr lang="en-US" altLang="ja-JP" sz="2800" dirty="0" smtClean="0">
                <a:solidFill>
                  <a:schemeClr val="tx1"/>
                </a:solidFill>
              </a:rPr>
              <a:t>090-4585-8859</a:t>
            </a:r>
          </a:p>
        </p:txBody>
      </p:sp>
      <p:pic>
        <p:nvPicPr>
          <p:cNvPr id="2052"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2948" y="3140968"/>
            <a:ext cx="2548735" cy="253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5193865"/>
            <a:ext cx="3297787" cy="827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p:nvPr/>
        </p:nvSpPr>
        <p:spPr>
          <a:xfrm>
            <a:off x="107504" y="5661248"/>
            <a:ext cx="3026791" cy="584775"/>
          </a:xfrm>
          <a:prstGeom prst="rect">
            <a:avLst/>
          </a:prstGeom>
          <a:noFill/>
        </p:spPr>
        <p:txBody>
          <a:bodyPr wrap="none" rtlCol="0">
            <a:spAutoFit/>
          </a:bodyPr>
          <a:lstStyle/>
          <a:p>
            <a:r>
              <a:rPr kumimoji="1" lang="ja-JP" altLang="en-US" sz="1600" dirty="0" smtClean="0">
                <a:latin typeface="HGP創英角ﾎﾟｯﾌﾟ体" panose="040B0A00000000000000" pitchFamily="50" charset="-128"/>
                <a:ea typeface="HGP創英角ﾎﾟｯﾌﾟ体" panose="040B0A00000000000000" pitchFamily="50" charset="-128"/>
              </a:rPr>
              <a:t>くまモン＆</a:t>
            </a:r>
            <a:endParaRPr kumimoji="1" lang="en-US" altLang="ja-JP" sz="1600" dirty="0" smtClean="0">
              <a:latin typeface="HGP創英角ﾎﾟｯﾌﾟ体" panose="040B0A00000000000000" pitchFamily="50" charset="-128"/>
              <a:ea typeface="HGP創英角ﾎﾟｯﾌﾟ体" panose="040B0A00000000000000" pitchFamily="50" charset="-128"/>
            </a:endParaRPr>
          </a:p>
          <a:p>
            <a:r>
              <a:rPr kumimoji="1" lang="ja-JP" altLang="en-US" sz="1600" dirty="0" smtClean="0">
                <a:latin typeface="HGP創英角ﾎﾟｯﾌﾟ体" panose="040B0A00000000000000" pitchFamily="50" charset="-128"/>
                <a:ea typeface="HGP創英角ﾎﾟｯﾌﾟ体" panose="040B0A00000000000000" pitchFamily="50" charset="-128"/>
              </a:rPr>
              <a:t>イメージキャラクター「リルビくん」</a:t>
            </a:r>
            <a:endParaRPr kumimoji="1" lang="ja-JP" altLang="en-US" sz="1600" dirty="0">
              <a:latin typeface="HGP創英角ﾎﾟｯﾌﾟ体" panose="040B0A00000000000000" pitchFamily="50" charset="-128"/>
              <a:ea typeface="HGP創英角ﾎﾟｯﾌﾟ体" panose="040B0A00000000000000" pitchFamily="50" charset="-128"/>
            </a:endParaRPr>
          </a:p>
        </p:txBody>
      </p:sp>
      <p:cxnSp>
        <p:nvCxnSpPr>
          <p:cNvPr id="6" name="直線コネクタ 5"/>
          <p:cNvCxnSpPr/>
          <p:nvPr/>
        </p:nvCxnSpPr>
        <p:spPr>
          <a:xfrm>
            <a:off x="179512" y="2420888"/>
            <a:ext cx="87849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052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被害箇所の「まだら</a:t>
            </a:r>
            <a:r>
              <a:rPr lang="ja-JP" altLang="en-US" dirty="0" smtClean="0"/>
              <a:t>」</a:t>
            </a:r>
            <a:endParaRPr kumimoji="1" lang="ja-JP" altLang="en-US" dirty="0"/>
          </a:p>
        </p:txBody>
      </p:sp>
      <p:sp>
        <p:nvSpPr>
          <p:cNvPr id="3" name="コンテンツ プレースホルダー 2"/>
          <p:cNvSpPr>
            <a:spLocks noGrp="1"/>
          </p:cNvSpPr>
          <p:nvPr>
            <p:ph idx="1"/>
          </p:nvPr>
        </p:nvSpPr>
        <p:spPr/>
        <p:txBody>
          <a:bodyPr/>
          <a:lstStyle/>
          <a:p>
            <a:pPr lvl="1"/>
            <a:endParaRPr kumimoji="1" lang="en-US" altLang="ja-JP" dirty="0" smtClean="0"/>
          </a:p>
          <a:p>
            <a:endParaRPr kumimoji="1" lang="ja-JP" altLang="en-US" dirty="0"/>
          </a:p>
        </p:txBody>
      </p:sp>
      <p:pic>
        <p:nvPicPr>
          <p:cNvPr id="1026" name="Picture 2" descr="D:\DCIM\101NIKON\DSCN0329.JPG"/>
          <p:cNvPicPr>
            <a:picLocks noChangeAspect="1" noChangeArrowheads="1"/>
          </p:cNvPicPr>
          <p:nvPr/>
        </p:nvPicPr>
        <p:blipFill>
          <a:blip r:embed="rId2" cstate="print"/>
          <a:srcRect/>
          <a:stretch>
            <a:fillRect/>
          </a:stretch>
        </p:blipFill>
        <p:spPr bwMode="auto">
          <a:xfrm>
            <a:off x="928662" y="1285835"/>
            <a:ext cx="7215238" cy="5411429"/>
          </a:xfrm>
          <a:prstGeom prst="rect">
            <a:avLst/>
          </a:prstGeom>
          <a:noFill/>
        </p:spPr>
      </p:pic>
    </p:spTree>
    <p:extLst>
      <p:ext uri="{BB962C8B-B14F-4D97-AF65-F5344CB8AC3E}">
        <p14:creationId xmlns:p14="http://schemas.microsoft.com/office/powerpoint/2010/main" val="3661118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被害箇所の「まだら</a:t>
            </a:r>
            <a:r>
              <a:rPr lang="ja-JP" altLang="en-US" dirty="0" smtClean="0"/>
              <a:t>」</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一見、被害がなさそうな家でも・・・</a:t>
            </a:r>
            <a:endParaRPr kumimoji="1" lang="en-US" altLang="ja-JP" dirty="0" smtClean="0"/>
          </a:p>
          <a:p>
            <a:pPr lvl="1"/>
            <a:r>
              <a:rPr lang="ja-JP" altLang="en-US" dirty="0" smtClean="0"/>
              <a:t>雨漏りが・・・</a:t>
            </a:r>
            <a:endParaRPr lang="en-US" altLang="ja-JP" dirty="0" smtClean="0"/>
          </a:p>
          <a:p>
            <a:pPr lvl="1"/>
            <a:r>
              <a:rPr kumimoji="1" lang="ja-JP" altLang="en-US" dirty="0" smtClean="0"/>
              <a:t>家の中はヒビだらけ</a:t>
            </a:r>
            <a:endParaRPr kumimoji="1" lang="en-US" altLang="ja-JP" dirty="0" smtClean="0"/>
          </a:p>
          <a:p>
            <a:pPr lvl="1"/>
            <a:r>
              <a:rPr lang="ja-JP" altLang="en-US" dirty="0" smtClean="0"/>
              <a:t>家は無事。でも地盤が危険</a:t>
            </a:r>
            <a:endParaRPr lang="en-US" altLang="ja-JP" dirty="0" smtClean="0"/>
          </a:p>
          <a:p>
            <a:pPr lvl="1"/>
            <a:r>
              <a:rPr kumimoji="1" lang="ja-JP" altLang="en-US" dirty="0" smtClean="0"/>
              <a:t>家は無事。でもいつがけが崩れるか・・・</a:t>
            </a:r>
            <a:endParaRPr kumimoji="1" lang="en-US" altLang="ja-JP" dirty="0" smtClean="0"/>
          </a:p>
          <a:p>
            <a:pPr lvl="1"/>
            <a:r>
              <a:rPr lang="ja-JP" altLang="en-US" dirty="0" smtClean="0"/>
              <a:t>１つの部屋だけがつぶれてる・・・</a:t>
            </a:r>
            <a:endParaRPr lang="en-US" altLang="ja-JP" dirty="0" smtClean="0"/>
          </a:p>
          <a:p>
            <a:pPr lvl="1"/>
            <a:r>
              <a:rPr lang="ja-JP" altLang="en-US" dirty="0" smtClean="0"/>
              <a:t>水だけが出ない</a:t>
            </a:r>
            <a:endParaRPr lang="en-US" altLang="ja-JP" dirty="0" smtClean="0"/>
          </a:p>
          <a:p>
            <a:pPr lvl="1"/>
            <a:endParaRPr kumimoji="1" lang="en-US" altLang="ja-JP" dirty="0" smtClean="0"/>
          </a:p>
          <a:p>
            <a:pPr lvl="1"/>
            <a:endParaRPr kumimoji="1" lang="en-US" altLang="ja-JP" dirty="0" smtClean="0"/>
          </a:p>
          <a:p>
            <a:endParaRPr kumimoji="1" lang="ja-JP" altLang="en-US" dirty="0"/>
          </a:p>
        </p:txBody>
      </p:sp>
      <p:sp>
        <p:nvSpPr>
          <p:cNvPr id="5" name="角丸四角形 4"/>
          <p:cNvSpPr/>
          <p:nvPr/>
        </p:nvSpPr>
        <p:spPr>
          <a:xfrm>
            <a:off x="357158" y="5373216"/>
            <a:ext cx="8501122" cy="112761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被災の大変さも見えにくく、わかりにくい</a:t>
            </a:r>
            <a:endParaRPr kumimoji="1" lang="ja-JP" altLang="en-US" sz="3200" dirty="0">
              <a:solidFill>
                <a:schemeClr val="tx1"/>
              </a:solidFill>
            </a:endParaRPr>
          </a:p>
        </p:txBody>
      </p:sp>
    </p:spTree>
    <p:extLst>
      <p:ext uri="{BB962C8B-B14F-4D97-AF65-F5344CB8AC3E}">
        <p14:creationId xmlns:p14="http://schemas.microsoft.com/office/powerpoint/2010/main" val="3661118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被災感の「まだら」</a:t>
            </a:r>
            <a:endParaRPr kumimoji="1" lang="ja-JP" altLang="en-US" dirty="0"/>
          </a:p>
        </p:txBody>
      </p:sp>
      <p:sp>
        <p:nvSpPr>
          <p:cNvPr id="3" name="コンテンツ プレースホルダ 2"/>
          <p:cNvSpPr>
            <a:spLocks noGrp="1"/>
          </p:cNvSpPr>
          <p:nvPr>
            <p:ph idx="1"/>
          </p:nvPr>
        </p:nvSpPr>
        <p:spPr>
          <a:xfrm>
            <a:off x="457200" y="1268760"/>
            <a:ext cx="8229600" cy="3888432"/>
          </a:xfrm>
        </p:spPr>
        <p:txBody>
          <a:bodyPr/>
          <a:lstStyle/>
          <a:p>
            <a:r>
              <a:rPr kumimoji="1" lang="ja-JP" altLang="en-US" dirty="0" smtClean="0"/>
              <a:t>家のヒビをみると怖くて家に入れない・・・・</a:t>
            </a:r>
            <a:endParaRPr kumimoji="1" lang="en-US" altLang="ja-JP" dirty="0" smtClean="0"/>
          </a:p>
          <a:p>
            <a:pPr lvl="1"/>
            <a:r>
              <a:rPr lang="ja-JP" altLang="en-US" dirty="0" smtClean="0"/>
              <a:t>そのくらい大丈夫！気にしてたら始まらない</a:t>
            </a:r>
            <a:endParaRPr lang="en-US" altLang="ja-JP" dirty="0" smtClean="0"/>
          </a:p>
          <a:p>
            <a:pPr lvl="1"/>
            <a:r>
              <a:rPr kumimoji="1" lang="ja-JP" altLang="en-US" dirty="0" smtClean="0"/>
              <a:t>うちは全壊だよ・・・まだましだよね</a:t>
            </a:r>
            <a:endParaRPr kumimoji="1" lang="en-US" altLang="ja-JP" dirty="0" smtClean="0"/>
          </a:p>
          <a:p>
            <a:pPr lvl="1"/>
            <a:r>
              <a:rPr lang="ja-JP" altLang="en-US" dirty="0" smtClean="0"/>
              <a:t>半壊だと支援が手薄・・・全壊のほうがいい</a:t>
            </a:r>
            <a:endParaRPr kumimoji="1" lang="en-US" altLang="ja-JP" dirty="0" smtClean="0"/>
          </a:p>
          <a:p>
            <a:r>
              <a:rPr kumimoji="1" lang="ja-JP" altLang="en-US" dirty="0" smtClean="0"/>
              <a:t>仕事も普通に行っているよ！大丈夫</a:t>
            </a:r>
            <a:endParaRPr lang="en-US" altLang="ja-JP" dirty="0" smtClean="0"/>
          </a:p>
          <a:p>
            <a:pPr lvl="1"/>
            <a:r>
              <a:rPr lang="ja-JP" altLang="en-US" dirty="0" smtClean="0"/>
              <a:t>実は車中泊・テント泊</a:t>
            </a:r>
            <a:endParaRPr lang="en-US" altLang="ja-JP" dirty="0" smtClean="0"/>
          </a:p>
          <a:p>
            <a:pPr lvl="1"/>
            <a:r>
              <a:rPr lang="ja-JP" altLang="en-US" dirty="0" smtClean="0"/>
              <a:t>「え？まだそれって大変じゃない？」</a:t>
            </a:r>
            <a:endParaRPr kumimoji="1" lang="en-US" altLang="ja-JP" dirty="0" smtClean="0"/>
          </a:p>
        </p:txBody>
      </p:sp>
      <p:sp>
        <p:nvSpPr>
          <p:cNvPr id="4" name="角丸四角形 3"/>
          <p:cNvSpPr/>
          <p:nvPr/>
        </p:nvSpPr>
        <p:spPr>
          <a:xfrm>
            <a:off x="428596" y="5229200"/>
            <a:ext cx="8501122" cy="142873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solidFill>
              </a:rPr>
              <a:t>自分の被害感</a:t>
            </a:r>
            <a:r>
              <a:rPr lang="en-US" altLang="ja-JP" sz="3200" dirty="0" smtClean="0">
                <a:solidFill>
                  <a:schemeClr val="tx1"/>
                </a:solidFill>
              </a:rPr>
              <a:t>×</a:t>
            </a:r>
            <a:r>
              <a:rPr lang="ja-JP" altLang="en-US" sz="3200" dirty="0" smtClean="0">
                <a:solidFill>
                  <a:schemeClr val="tx1"/>
                </a:solidFill>
              </a:rPr>
              <a:t>他者「の」被害感</a:t>
            </a:r>
            <a:endParaRPr lang="en-US" altLang="ja-JP" sz="3200" dirty="0" smtClean="0">
              <a:solidFill>
                <a:schemeClr val="tx1"/>
              </a:solidFill>
            </a:endParaRPr>
          </a:p>
          <a:p>
            <a:pPr algn="ctr"/>
            <a:r>
              <a:rPr kumimoji="1" lang="en-US" altLang="ja-JP" sz="3200" dirty="0" smtClean="0">
                <a:solidFill>
                  <a:schemeClr val="tx1"/>
                </a:solidFill>
              </a:rPr>
              <a:t>×</a:t>
            </a:r>
            <a:r>
              <a:rPr kumimoji="1" lang="ja-JP" altLang="en-US" sz="3200" dirty="0" smtClean="0">
                <a:solidFill>
                  <a:schemeClr val="tx1"/>
                </a:solidFill>
              </a:rPr>
              <a:t>他者「からの」被害感</a:t>
            </a:r>
            <a:endParaRPr kumimoji="1" lang="en-US" altLang="ja-JP" sz="3200" dirty="0" smtClean="0">
              <a:solidFill>
                <a:schemeClr val="tx1"/>
              </a:solidFill>
            </a:endParaRPr>
          </a:p>
          <a:p>
            <a:pPr algn="ctr"/>
            <a:r>
              <a:rPr kumimoji="1" lang="ja-JP" altLang="en-US" sz="3200" dirty="0" smtClean="0">
                <a:solidFill>
                  <a:schemeClr val="tx1"/>
                </a:solidFill>
              </a:rPr>
              <a:t>＝被害感の交錯・混乱</a:t>
            </a:r>
            <a:endParaRPr kumimoji="1" lang="ja-JP" altLang="en-US" sz="32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2656"/>
            <a:ext cx="8229600" cy="1143000"/>
          </a:xfrm>
        </p:spPr>
        <p:txBody>
          <a:bodyPr/>
          <a:lstStyle/>
          <a:p>
            <a:r>
              <a:rPr lang="ja-JP" altLang="en-US" dirty="0" smtClean="0"/>
              <a:t>被災対応の「まだら」</a:t>
            </a:r>
            <a:endParaRPr kumimoji="1" lang="ja-JP" altLang="en-US" dirty="0"/>
          </a:p>
        </p:txBody>
      </p:sp>
      <p:sp>
        <p:nvSpPr>
          <p:cNvPr id="3" name="コンテンツ プレースホルダ 2"/>
          <p:cNvSpPr>
            <a:spLocks noGrp="1"/>
          </p:cNvSpPr>
          <p:nvPr>
            <p:ph idx="1"/>
          </p:nvPr>
        </p:nvSpPr>
        <p:spPr>
          <a:xfrm>
            <a:off x="457200" y="1600201"/>
            <a:ext cx="8229600" cy="4257692"/>
          </a:xfrm>
        </p:spPr>
        <p:txBody>
          <a:bodyPr/>
          <a:lstStyle/>
          <a:p>
            <a:r>
              <a:rPr kumimoji="1" lang="ja-JP" altLang="en-US" dirty="0" smtClean="0"/>
              <a:t>迅速な転居・新生活</a:t>
            </a:r>
            <a:endParaRPr kumimoji="1" lang="en-US" altLang="ja-JP" dirty="0" smtClean="0"/>
          </a:p>
          <a:p>
            <a:pPr lvl="1"/>
            <a:r>
              <a:rPr kumimoji="1" lang="ja-JP" altLang="en-US" dirty="0" smtClean="0"/>
              <a:t>「仮設にはすぐ申し込んだよ」</a:t>
            </a:r>
            <a:endParaRPr kumimoji="1" lang="en-US" altLang="ja-JP" dirty="0" smtClean="0"/>
          </a:p>
          <a:p>
            <a:pPr lvl="1"/>
            <a:r>
              <a:rPr lang="ja-JP" altLang="en-US" dirty="0" smtClean="0"/>
              <a:t>県外にすぐに引っ越します</a:t>
            </a:r>
            <a:endParaRPr kumimoji="1" lang="en-US" altLang="ja-JP" dirty="0" smtClean="0"/>
          </a:p>
          <a:p>
            <a:r>
              <a:rPr lang="en-US" altLang="ja-JP" dirty="0" smtClean="0"/>
              <a:t>9</a:t>
            </a:r>
            <a:r>
              <a:rPr lang="ja-JP" altLang="en-US" dirty="0" smtClean="0"/>
              <a:t>月になっても車中泊生活・・・・</a:t>
            </a:r>
            <a:endParaRPr lang="en-US" altLang="ja-JP" dirty="0" smtClean="0"/>
          </a:p>
          <a:p>
            <a:pPr lvl="1"/>
            <a:r>
              <a:rPr lang="ja-JP" altLang="en-US" dirty="0" smtClean="0"/>
              <a:t>「子どもが学校をかわりたくない・・・」</a:t>
            </a:r>
            <a:endParaRPr lang="en-US" altLang="ja-JP" dirty="0" smtClean="0"/>
          </a:p>
          <a:p>
            <a:pPr lvl="1"/>
            <a:r>
              <a:rPr lang="ja-JP" altLang="en-US" dirty="0" smtClean="0"/>
              <a:t>「みなし仮設決まったけど、工事がはじまらない」</a:t>
            </a:r>
            <a:endParaRPr lang="en-US" altLang="ja-JP" dirty="0" smtClean="0"/>
          </a:p>
          <a:p>
            <a:pPr lvl="1"/>
            <a:r>
              <a:rPr kumimoji="1" lang="ja-JP" altLang="en-US" dirty="0" smtClean="0"/>
              <a:t>「仮設に</a:t>
            </a:r>
            <a:r>
              <a:rPr kumimoji="1" lang="en-US" altLang="ja-JP" dirty="0" smtClean="0"/>
              <a:t>3</a:t>
            </a:r>
            <a:r>
              <a:rPr kumimoji="1" lang="ja-JP" altLang="en-US" dirty="0" smtClean="0"/>
              <a:t>回はずれた・・・公務員</a:t>
            </a:r>
            <a:r>
              <a:rPr lang="ja-JP" altLang="en-US" dirty="0" smtClean="0"/>
              <a:t>はすぐ入った</a:t>
            </a:r>
            <a:r>
              <a:rPr lang="en-US" altLang="ja-JP" dirty="0" smtClean="0"/>
              <a:t>…</a:t>
            </a:r>
            <a:endParaRPr kumimoji="1" lang="en-US" altLang="ja-JP" dirty="0" smtClean="0"/>
          </a:p>
        </p:txBody>
      </p:sp>
      <p:sp>
        <p:nvSpPr>
          <p:cNvPr id="4" name="角丸四角形 3"/>
          <p:cNvSpPr/>
          <p:nvPr/>
        </p:nvSpPr>
        <p:spPr>
          <a:xfrm>
            <a:off x="214282" y="5429264"/>
            <a:ext cx="8715436" cy="128588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solidFill>
              </a:rPr>
              <a:t>周囲：「引越せば？」「なんで○○しないの？」</a:t>
            </a:r>
            <a:endParaRPr lang="en-US" altLang="ja-JP" sz="3200" dirty="0" smtClean="0">
              <a:solidFill>
                <a:schemeClr val="tx1"/>
              </a:solidFill>
            </a:endParaRPr>
          </a:p>
          <a:p>
            <a:pPr algn="ctr"/>
            <a:r>
              <a:rPr kumimoji="1" lang="ja-JP" altLang="en-US" sz="3200" dirty="0" smtClean="0">
                <a:solidFill>
                  <a:schemeClr val="tx1"/>
                </a:solidFill>
              </a:rPr>
              <a:t>本人：「この決断をして本当にいいのだろうか？」</a:t>
            </a:r>
            <a:endParaRPr kumimoji="1" lang="ja-JP" altLang="en-US" sz="3200" dirty="0">
              <a:solidFill>
                <a:schemeClr val="tx1"/>
              </a:solidFill>
            </a:endParaRPr>
          </a:p>
        </p:txBody>
      </p:sp>
      <p:sp>
        <p:nvSpPr>
          <p:cNvPr id="5" name="四角形吹き出し 4"/>
          <p:cNvSpPr/>
          <p:nvPr/>
        </p:nvSpPr>
        <p:spPr>
          <a:xfrm>
            <a:off x="6382787" y="2406821"/>
            <a:ext cx="2714644" cy="1368152"/>
          </a:xfrm>
          <a:prstGeom prst="wedgeRectCallout">
            <a:avLst>
              <a:gd name="adj1" fmla="val 43611"/>
              <a:gd name="adj2" fmla="val 17265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がんばれる人</a:t>
            </a:r>
            <a:endParaRPr kumimoji="1" lang="en-US" altLang="ja-JP" sz="2800" dirty="0" smtClean="0">
              <a:solidFill>
                <a:schemeClr val="tx1"/>
              </a:solidFill>
            </a:endParaRPr>
          </a:p>
          <a:p>
            <a:pPr algn="ctr"/>
            <a:r>
              <a:rPr lang="ja-JP" altLang="en-US" sz="2800" dirty="0" smtClean="0">
                <a:solidFill>
                  <a:schemeClr val="tx1"/>
                </a:solidFill>
              </a:rPr>
              <a:t>がんばれない人</a:t>
            </a:r>
            <a:endParaRPr kumimoji="1" lang="ja-JP" altLang="en-US" sz="28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支援の「まだら」</a:t>
            </a:r>
            <a:endParaRPr kumimoji="1" lang="ja-JP" altLang="en-US" dirty="0"/>
          </a:p>
        </p:txBody>
      </p:sp>
      <p:sp>
        <p:nvSpPr>
          <p:cNvPr id="3" name="コンテンツ プレースホルダ 2"/>
          <p:cNvSpPr>
            <a:spLocks noGrp="1"/>
          </p:cNvSpPr>
          <p:nvPr>
            <p:ph idx="1"/>
          </p:nvPr>
        </p:nvSpPr>
        <p:spPr>
          <a:xfrm>
            <a:off x="285720" y="1600201"/>
            <a:ext cx="8401080" cy="4257692"/>
          </a:xfrm>
        </p:spPr>
        <p:txBody>
          <a:bodyPr/>
          <a:lstStyle/>
          <a:p>
            <a:r>
              <a:rPr lang="ja-JP" altLang="en-US" dirty="0" smtClean="0"/>
              <a:t>益城町の被害は連日報道されるが・・・</a:t>
            </a:r>
            <a:endParaRPr kumimoji="1" lang="en-US" altLang="ja-JP" dirty="0" smtClean="0"/>
          </a:p>
          <a:p>
            <a:pPr lvl="1"/>
            <a:r>
              <a:rPr lang="ja-JP" altLang="en-US" dirty="0" smtClean="0"/>
              <a:t>南阿蘇村、御船町、嘉島町、西原村、大津町は？</a:t>
            </a:r>
            <a:endParaRPr kumimoji="1" lang="en-US" altLang="ja-JP" dirty="0" smtClean="0"/>
          </a:p>
          <a:p>
            <a:pPr lvl="1"/>
            <a:r>
              <a:rPr lang="ja-JP" altLang="en-US" dirty="0" smtClean="0"/>
              <a:t>益城町でもボランティアがいない深刻な地区</a:t>
            </a:r>
            <a:endParaRPr kumimoji="1" lang="en-US" altLang="ja-JP" dirty="0" smtClean="0"/>
          </a:p>
          <a:p>
            <a:r>
              <a:rPr lang="ja-JP" altLang="en-US" dirty="0" smtClean="0"/>
              <a:t>震災支援＝がれき撤去？よか隊ネットでは？</a:t>
            </a:r>
            <a:endParaRPr lang="en-US" altLang="ja-JP" dirty="0" smtClean="0"/>
          </a:p>
          <a:p>
            <a:pPr lvl="1"/>
            <a:r>
              <a:rPr lang="ja-JP" altLang="en-US" dirty="0" smtClean="0"/>
              <a:t>徘徊高齢者の見守り支援</a:t>
            </a:r>
            <a:endParaRPr lang="en-US" altLang="ja-JP" dirty="0" smtClean="0"/>
          </a:p>
          <a:p>
            <a:pPr lvl="1"/>
            <a:r>
              <a:rPr lang="ja-JP" altLang="en-US" dirty="0" smtClean="0"/>
              <a:t>身分証の取得・携帯の契約・エアコンの設置</a:t>
            </a:r>
            <a:endParaRPr lang="en-US" altLang="ja-JP" dirty="0" smtClean="0"/>
          </a:p>
          <a:p>
            <a:pPr lvl="1"/>
            <a:r>
              <a:rPr lang="ja-JP" altLang="en-US" dirty="0" smtClean="0"/>
              <a:t>市民団体をつなぐ取組</a:t>
            </a:r>
            <a:endParaRPr lang="en-US" altLang="ja-JP" dirty="0" smtClean="0"/>
          </a:p>
          <a:p>
            <a:pPr lvl="1"/>
            <a:endParaRPr kumimoji="1" lang="en-US" altLang="ja-JP" dirty="0" smtClean="0"/>
          </a:p>
        </p:txBody>
      </p:sp>
      <p:sp>
        <p:nvSpPr>
          <p:cNvPr id="4" name="角丸四角形 3"/>
          <p:cNvSpPr/>
          <p:nvPr/>
        </p:nvSpPr>
        <p:spPr>
          <a:xfrm>
            <a:off x="142844" y="5429264"/>
            <a:ext cx="8858312" cy="128588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震災支援</a:t>
            </a:r>
            <a:endParaRPr kumimoji="1" lang="en-US" altLang="ja-JP" sz="3200" dirty="0" smtClean="0">
              <a:solidFill>
                <a:schemeClr val="tx1"/>
              </a:solidFill>
            </a:endParaRPr>
          </a:p>
          <a:p>
            <a:pPr algn="ctr"/>
            <a:r>
              <a:rPr lang="ja-JP" altLang="en-US" sz="3200" dirty="0" smtClean="0">
                <a:solidFill>
                  <a:schemeClr val="tx1"/>
                </a:solidFill>
              </a:rPr>
              <a:t>地域によるまだら格差／支援内容のまだら格差</a:t>
            </a:r>
            <a:endParaRPr kumimoji="1" lang="ja-JP" altLang="en-US" sz="32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「まだら」から生じたもの</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「手を</a:t>
            </a:r>
            <a:r>
              <a:rPr lang="ja-JP" altLang="en-US" dirty="0" err="1" smtClean="0"/>
              <a:t>つなごう</a:t>
            </a:r>
            <a:r>
              <a:rPr lang="ja-JP" altLang="en-US" dirty="0" smtClean="0"/>
              <a:t>熊本」「がんばろう熊本」</a:t>
            </a:r>
            <a:endParaRPr lang="en-US" altLang="ja-JP" dirty="0" smtClean="0"/>
          </a:p>
          <a:p>
            <a:pPr lvl="1"/>
            <a:r>
              <a:rPr kumimoji="1" lang="ja-JP" altLang="en-US" dirty="0" smtClean="0"/>
              <a:t>仙台の</a:t>
            </a:r>
            <a:r>
              <a:rPr lang="ja-JP" altLang="en-US" dirty="0" smtClean="0"/>
              <a:t>記者様「東北の時も、</a:t>
            </a:r>
            <a:r>
              <a:rPr lang="en-US" altLang="ja-JP" dirty="0" smtClean="0"/>
              <a:t>『</a:t>
            </a:r>
            <a:r>
              <a:rPr lang="ja-JP" altLang="en-US" dirty="0" smtClean="0"/>
              <a:t>がんばろうというメッセージがつらい</a:t>
            </a:r>
            <a:r>
              <a:rPr lang="en-US" altLang="ja-JP" dirty="0" smtClean="0"/>
              <a:t>』</a:t>
            </a:r>
            <a:r>
              <a:rPr lang="ja-JP" altLang="en-US" dirty="0" smtClean="0"/>
              <a:t>という声があがったのですが・・・生かされていないですね」</a:t>
            </a:r>
            <a:endParaRPr lang="en-US" altLang="ja-JP" dirty="0" smtClean="0"/>
          </a:p>
          <a:p>
            <a:pPr lvl="1"/>
            <a:endParaRPr lang="en-US" altLang="ja-JP" dirty="0" smtClean="0"/>
          </a:p>
          <a:p>
            <a:r>
              <a:rPr kumimoji="1" lang="ja-JP" altLang="en-US" dirty="0"/>
              <a:t>頑張れない人</a:t>
            </a:r>
            <a:r>
              <a:rPr kumimoji="1" lang="ja-JP" altLang="en-US" dirty="0" smtClean="0"/>
              <a:t>が隠されていく</a:t>
            </a:r>
            <a:endParaRPr kumimoji="1" lang="en-US" altLang="ja-JP" dirty="0" smtClean="0"/>
          </a:p>
          <a:p>
            <a:r>
              <a:rPr kumimoji="1" lang="ja-JP" altLang="en-US" dirty="0" smtClean="0"/>
              <a:t>困っている人が隠されていく</a:t>
            </a:r>
            <a:endParaRPr kumimoji="1" lang="en-US" altLang="ja-JP" dirty="0" smtClean="0"/>
          </a:p>
          <a:p>
            <a:r>
              <a:rPr lang="ja-JP" altLang="en-US" dirty="0"/>
              <a:t>困っていること</a:t>
            </a:r>
            <a:r>
              <a:rPr lang="ja-JP" altLang="en-US" dirty="0" smtClean="0"/>
              <a:t>を表明できない人が隠されていく</a:t>
            </a:r>
            <a:endParaRPr kumimoji="1" lang="en-US" altLang="ja-JP"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p>
            <a:r>
              <a:rPr kumimoji="1" lang="ja-JP" altLang="en-US" dirty="0" smtClean="0">
                <a:latin typeface="HGPｺﾞｼｯｸM" panose="020B0600000000000000" pitchFamily="50" charset="-128"/>
                <a:ea typeface="HGPｺﾞｼｯｸM" panose="020B0600000000000000" pitchFamily="50" charset="-128"/>
              </a:rPr>
              <a:t>熊本地震</a:t>
            </a:r>
            <a:endParaRPr kumimoji="1" lang="ja-JP" altLang="en-US" dirty="0">
              <a:latin typeface="HGPｺﾞｼｯｸM" panose="020B0600000000000000" pitchFamily="50" charset="-128"/>
              <a:ea typeface="HGPｺﾞｼｯｸM" panose="020B0600000000000000" pitchFamily="50" charset="-128"/>
            </a:endParaRPr>
          </a:p>
        </p:txBody>
      </p:sp>
      <p:sp>
        <p:nvSpPr>
          <p:cNvPr id="4" name="角丸四角形 3"/>
          <p:cNvSpPr/>
          <p:nvPr/>
        </p:nvSpPr>
        <p:spPr>
          <a:xfrm>
            <a:off x="1691680" y="2492896"/>
            <a:ext cx="5832648" cy="2808312"/>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5" name="フローチャート : 結合子 4"/>
          <p:cNvSpPr/>
          <p:nvPr/>
        </p:nvSpPr>
        <p:spPr>
          <a:xfrm>
            <a:off x="1907704" y="3899686"/>
            <a:ext cx="648072" cy="660648"/>
          </a:xfrm>
          <a:prstGeom prst="flowChartConnector">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6" name="フローチャート : 結合子 5"/>
          <p:cNvSpPr/>
          <p:nvPr/>
        </p:nvSpPr>
        <p:spPr>
          <a:xfrm>
            <a:off x="6370545" y="3566728"/>
            <a:ext cx="648072" cy="660648"/>
          </a:xfrm>
          <a:prstGeom prst="flowChartConnector">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7" name="フローチャート : 結合子 6"/>
          <p:cNvSpPr/>
          <p:nvPr/>
        </p:nvSpPr>
        <p:spPr>
          <a:xfrm>
            <a:off x="3953965" y="4403560"/>
            <a:ext cx="648072" cy="660648"/>
          </a:xfrm>
          <a:prstGeom prst="flowChartConnector">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8" name="フローチャート : 結合子 7"/>
          <p:cNvSpPr/>
          <p:nvPr/>
        </p:nvSpPr>
        <p:spPr>
          <a:xfrm>
            <a:off x="4822373" y="5579979"/>
            <a:ext cx="648072" cy="660648"/>
          </a:xfrm>
          <a:prstGeom prst="flowChartConnector">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9" name="星 16 8"/>
          <p:cNvSpPr/>
          <p:nvPr/>
        </p:nvSpPr>
        <p:spPr>
          <a:xfrm>
            <a:off x="7508373" y="5859150"/>
            <a:ext cx="798302" cy="762954"/>
          </a:xfrm>
          <a:prstGeom prst="star16">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0" name="星 16 9"/>
          <p:cNvSpPr/>
          <p:nvPr/>
        </p:nvSpPr>
        <p:spPr>
          <a:xfrm>
            <a:off x="5333586" y="1780957"/>
            <a:ext cx="798302" cy="762954"/>
          </a:xfrm>
          <a:prstGeom prst="star16">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2" name="フローチャート : 結合子 11"/>
          <p:cNvSpPr/>
          <p:nvPr/>
        </p:nvSpPr>
        <p:spPr>
          <a:xfrm>
            <a:off x="2015716" y="1628800"/>
            <a:ext cx="648072" cy="660648"/>
          </a:xfrm>
          <a:prstGeom prst="flowChartConnector">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1" name="テキスト ボックス 10"/>
          <p:cNvSpPr txBox="1"/>
          <p:nvPr/>
        </p:nvSpPr>
        <p:spPr>
          <a:xfrm>
            <a:off x="192140" y="5725637"/>
            <a:ext cx="2646878" cy="830997"/>
          </a:xfrm>
          <a:prstGeom prst="rect">
            <a:avLst/>
          </a:prstGeom>
          <a:noFill/>
        </p:spPr>
        <p:txBody>
          <a:bodyPr wrap="none" rtlCol="0">
            <a:spAutoFit/>
          </a:bodyPr>
          <a:lstStyle/>
          <a:p>
            <a:pPr fontAlgn="auto">
              <a:spcBef>
                <a:spcPts val="0"/>
              </a:spcBef>
              <a:spcAft>
                <a:spcPts val="0"/>
              </a:spcAft>
            </a:pPr>
            <a:r>
              <a:rPr lang="ja-JP" altLang="en-US" sz="2400" dirty="0" smtClean="0">
                <a:solidFill>
                  <a:prstClr val="black"/>
                </a:solidFill>
                <a:latin typeface="Calibri"/>
                <a:ea typeface="ＭＳ Ｐゴシック"/>
              </a:rPr>
              <a:t>生活できていると</a:t>
            </a:r>
            <a:endParaRPr lang="en-US" altLang="ja-JP" sz="2400" dirty="0" smtClean="0">
              <a:solidFill>
                <a:prstClr val="black"/>
              </a:solidFill>
              <a:latin typeface="Calibri"/>
              <a:ea typeface="ＭＳ Ｐゴシック"/>
            </a:endParaRPr>
          </a:p>
          <a:p>
            <a:pPr fontAlgn="auto">
              <a:spcBef>
                <a:spcPts val="0"/>
              </a:spcBef>
              <a:spcAft>
                <a:spcPts val="0"/>
              </a:spcAft>
            </a:pPr>
            <a:r>
              <a:rPr lang="ja-JP" altLang="en-US" sz="2400" dirty="0" smtClean="0">
                <a:solidFill>
                  <a:prstClr val="black"/>
                </a:solidFill>
                <a:latin typeface="Calibri"/>
                <a:ea typeface="ＭＳ Ｐゴシック"/>
              </a:rPr>
              <a:t>みなされる範囲</a:t>
            </a:r>
            <a:endParaRPr lang="ja-JP" altLang="en-US" sz="2400" dirty="0">
              <a:solidFill>
                <a:prstClr val="black"/>
              </a:solidFill>
              <a:latin typeface="Calibri"/>
              <a:ea typeface="ＭＳ Ｐゴシック"/>
            </a:endParaRPr>
          </a:p>
        </p:txBody>
      </p:sp>
      <p:cxnSp>
        <p:nvCxnSpPr>
          <p:cNvPr id="13" name="直線コネクタ 12"/>
          <p:cNvCxnSpPr/>
          <p:nvPr/>
        </p:nvCxnSpPr>
        <p:spPr>
          <a:xfrm flipH="1">
            <a:off x="2015716" y="5301208"/>
            <a:ext cx="272633" cy="4244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フローチャート : 結合子 22"/>
          <p:cNvSpPr/>
          <p:nvPr/>
        </p:nvSpPr>
        <p:spPr>
          <a:xfrm>
            <a:off x="2051720" y="2708920"/>
            <a:ext cx="648072" cy="660648"/>
          </a:xfrm>
          <a:prstGeom prst="flowChartConnector">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4" name="フローチャート : 結合子 23"/>
          <p:cNvSpPr/>
          <p:nvPr/>
        </p:nvSpPr>
        <p:spPr>
          <a:xfrm>
            <a:off x="2547651" y="3369568"/>
            <a:ext cx="648072" cy="660648"/>
          </a:xfrm>
          <a:prstGeom prst="flowChartConnector">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5" name="星 16 24"/>
          <p:cNvSpPr/>
          <p:nvPr/>
        </p:nvSpPr>
        <p:spPr>
          <a:xfrm>
            <a:off x="5364088" y="2801855"/>
            <a:ext cx="798302" cy="762954"/>
          </a:xfrm>
          <a:prstGeom prst="star16">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6" name="星 16 25"/>
          <p:cNvSpPr/>
          <p:nvPr/>
        </p:nvSpPr>
        <p:spPr>
          <a:xfrm>
            <a:off x="4348107" y="3566728"/>
            <a:ext cx="798302" cy="762954"/>
          </a:xfrm>
          <a:prstGeom prst="star16">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7" name="フローチャート : 結合子 26"/>
          <p:cNvSpPr/>
          <p:nvPr/>
        </p:nvSpPr>
        <p:spPr>
          <a:xfrm>
            <a:off x="1827996" y="3897052"/>
            <a:ext cx="648072" cy="660648"/>
          </a:xfrm>
          <a:prstGeom prst="flowChartConnector">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8" name="フローチャート : 結合子 27"/>
          <p:cNvSpPr/>
          <p:nvPr/>
        </p:nvSpPr>
        <p:spPr>
          <a:xfrm>
            <a:off x="3851920" y="4403560"/>
            <a:ext cx="648072" cy="660648"/>
          </a:xfrm>
          <a:prstGeom prst="flowChartConnector">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9" name="フローチャート : 結合子 28"/>
          <p:cNvSpPr/>
          <p:nvPr/>
        </p:nvSpPr>
        <p:spPr>
          <a:xfrm>
            <a:off x="6444208" y="3563878"/>
            <a:ext cx="648072" cy="660648"/>
          </a:xfrm>
          <a:prstGeom prst="flowChartConnector">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 name="テキスト ボックス 2"/>
          <p:cNvSpPr txBox="1"/>
          <p:nvPr/>
        </p:nvSpPr>
        <p:spPr>
          <a:xfrm>
            <a:off x="6598719" y="44624"/>
            <a:ext cx="2797817" cy="369332"/>
          </a:xfrm>
          <a:prstGeom prst="rect">
            <a:avLst/>
          </a:prstGeom>
          <a:noFill/>
        </p:spPr>
        <p:txBody>
          <a:bodyPr wrap="square" rtlCol="0">
            <a:spAutoFit/>
          </a:bodyPr>
          <a:lstStyle/>
          <a:p>
            <a:pPr fontAlgn="auto">
              <a:spcBef>
                <a:spcPts val="0"/>
              </a:spcBef>
              <a:spcAft>
                <a:spcPts val="0"/>
              </a:spcAft>
            </a:pPr>
            <a:r>
              <a:rPr lang="ja-JP" altLang="en-US" dirty="0" smtClean="0">
                <a:solidFill>
                  <a:prstClr val="black"/>
                </a:solidFill>
                <a:latin typeface="Calibri"/>
                <a:ea typeface="ＭＳ Ｐゴシック"/>
              </a:rPr>
              <a:t>作成：凸凹ライフデザイン</a:t>
            </a:r>
            <a:endParaRPr lang="ja-JP" altLang="en-US" dirty="0">
              <a:solidFill>
                <a:prstClr val="black"/>
              </a:solidFill>
              <a:latin typeface="Calibri"/>
              <a:ea typeface="ＭＳ Ｐゴシック"/>
            </a:endParaRPr>
          </a:p>
        </p:txBody>
      </p:sp>
    </p:spTree>
    <p:extLst>
      <p:ext uri="{BB962C8B-B14F-4D97-AF65-F5344CB8AC3E}">
        <p14:creationId xmlns:p14="http://schemas.microsoft.com/office/powerpoint/2010/main" val="43780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45"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ppt_w</p:attrName>
                                        </p:attrNameLst>
                                      </p:cBhvr>
                                      <p:tavLst>
                                        <p:tav tm="0" fmla="#ppt_w*sin(2.5*pi*$)">
                                          <p:val>
                                            <p:fltVal val="0"/>
                                          </p:val>
                                        </p:tav>
                                        <p:tav tm="100000">
                                          <p:val>
                                            <p:fltVal val="1"/>
                                          </p:val>
                                        </p:tav>
                                      </p:tavLst>
                                    </p:anim>
                                    <p:anim calcmode="lin" valueType="num">
                                      <p:cBhvr>
                                        <p:cTn id="15" dur="2000" fill="hold"/>
                                        <p:tgtEl>
                                          <p:spTgt spid="6"/>
                                        </p:tgtEl>
                                        <p:attrNameLst>
                                          <p:attrName>ppt_h</p:attrName>
                                        </p:attrNameLst>
                                      </p:cBhvr>
                                      <p:tavLst>
                                        <p:tav tm="0">
                                          <p:val>
                                            <p:strVal val="#ppt_h"/>
                                          </p:val>
                                        </p:tav>
                                        <p:tav tm="100000">
                                          <p:val>
                                            <p:strVal val="#ppt_h"/>
                                          </p:val>
                                        </p:tav>
                                      </p:tavLst>
                                    </p:anim>
                                  </p:childTnLst>
                                </p:cTn>
                              </p:par>
                              <p:par>
                                <p:cTn id="16" presetID="45"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anim calcmode="lin" valueType="num">
                                      <p:cBhvr>
                                        <p:cTn id="19" dur="2000" fill="hold"/>
                                        <p:tgtEl>
                                          <p:spTgt spid="7"/>
                                        </p:tgtEl>
                                        <p:attrNameLst>
                                          <p:attrName>ppt_w</p:attrName>
                                        </p:attrNameLst>
                                      </p:cBhvr>
                                      <p:tavLst>
                                        <p:tav tm="0" fmla="#ppt_w*sin(2.5*pi*$)">
                                          <p:val>
                                            <p:fltVal val="0"/>
                                          </p:val>
                                        </p:tav>
                                        <p:tav tm="100000">
                                          <p:val>
                                            <p:fltVal val="1"/>
                                          </p:val>
                                        </p:tav>
                                      </p:tavLst>
                                    </p:anim>
                                    <p:anim calcmode="lin" valueType="num">
                                      <p:cBhvr>
                                        <p:cTn id="20" dur="2000" fill="hold"/>
                                        <p:tgtEl>
                                          <p:spTgt spid="7"/>
                                        </p:tgtEl>
                                        <p:attrNameLst>
                                          <p:attrName>ppt_h</p:attrName>
                                        </p:attrNameLst>
                                      </p:cBhvr>
                                      <p:tavLst>
                                        <p:tav tm="0">
                                          <p:val>
                                            <p:strVal val="#ppt_h"/>
                                          </p:val>
                                        </p:tav>
                                        <p:tav tm="100000">
                                          <p:val>
                                            <p:strVal val="#ppt_h"/>
                                          </p:val>
                                        </p:tav>
                                      </p:tavLst>
                                    </p:anim>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500"/>
                                        <p:tgtEl>
                                          <p:spTgt spid="10"/>
                                        </p:tgtEl>
                                      </p:cBhvr>
                                    </p:animEffect>
                                    <p:anim calcmode="lin" valueType="num">
                                      <p:cBhvr>
                                        <p:cTn id="40" dur="1500" fill="hold"/>
                                        <p:tgtEl>
                                          <p:spTgt spid="10"/>
                                        </p:tgtEl>
                                        <p:attrNameLst>
                                          <p:attrName>ppt_x</p:attrName>
                                        </p:attrNameLst>
                                      </p:cBhvr>
                                      <p:tavLst>
                                        <p:tav tm="0">
                                          <p:val>
                                            <p:strVal val="#ppt_x"/>
                                          </p:val>
                                        </p:tav>
                                        <p:tav tm="100000">
                                          <p:val>
                                            <p:strVal val="#ppt_x"/>
                                          </p:val>
                                        </p:tav>
                                      </p:tavLst>
                                    </p:anim>
                                    <p:anim calcmode="lin" valueType="num">
                                      <p:cBhvr>
                                        <p:cTn id="41" dur="1500" fill="hold"/>
                                        <p:tgtEl>
                                          <p:spTgt spid="10"/>
                                        </p:tgtEl>
                                        <p:attrNameLst>
                                          <p:attrName>ppt_y</p:attrName>
                                        </p:attrNameLst>
                                      </p:cBhvr>
                                      <p:tavLst>
                                        <p:tav tm="0">
                                          <p:val>
                                            <p:strVal val="#ppt_y+.1"/>
                                          </p:val>
                                        </p:tav>
                                        <p:tav tm="100000">
                                          <p:val>
                                            <p:strVal val="#ppt_y"/>
                                          </p:val>
                                        </p:tav>
                                      </p:tavLst>
                                    </p:anim>
                                  </p:childTnLst>
                                </p:cTn>
                              </p:par>
                              <p:par>
                                <p:cTn id="42" presetID="45"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2000"/>
                                        <p:tgtEl>
                                          <p:spTgt spid="5"/>
                                        </p:tgtEl>
                                      </p:cBhvr>
                                    </p:animEffect>
                                    <p:anim calcmode="lin" valueType="num">
                                      <p:cBhvr>
                                        <p:cTn id="45" dur="2000" fill="hold"/>
                                        <p:tgtEl>
                                          <p:spTgt spid="5"/>
                                        </p:tgtEl>
                                        <p:attrNameLst>
                                          <p:attrName>ppt_w</p:attrName>
                                        </p:attrNameLst>
                                      </p:cBhvr>
                                      <p:tavLst>
                                        <p:tav tm="0" fmla="#ppt_w*sin(2.5*pi*$)">
                                          <p:val>
                                            <p:fltVal val="0"/>
                                          </p:val>
                                        </p:tav>
                                        <p:tav tm="100000">
                                          <p:val>
                                            <p:fltVal val="1"/>
                                          </p:val>
                                        </p:tav>
                                      </p:tavLst>
                                    </p:anim>
                                    <p:anim calcmode="lin" valueType="num">
                                      <p:cBhvr>
                                        <p:cTn id="46" dur="2000" fill="hold"/>
                                        <p:tgtEl>
                                          <p:spTgt spid="5"/>
                                        </p:tgtEl>
                                        <p:attrNameLst>
                                          <p:attrName>ppt_h</p:attrName>
                                        </p:attrNameLst>
                                      </p:cBhvr>
                                      <p:tavLst>
                                        <p:tav tm="0">
                                          <p:val>
                                            <p:strVal val="#ppt_h"/>
                                          </p:val>
                                        </p:tav>
                                        <p:tav tm="100000">
                                          <p:val>
                                            <p:strVal val="#ppt_h"/>
                                          </p:val>
                                        </p:tav>
                                      </p:tavLst>
                                    </p:anim>
                                  </p:childTnLst>
                                </p:cTn>
                              </p:par>
                              <p:par>
                                <p:cTn id="47" presetID="26"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80">
                                          <p:stCondLst>
                                            <p:cond delay="0"/>
                                          </p:stCondLst>
                                        </p:cTn>
                                        <p:tgtEl>
                                          <p:spTgt spid="9"/>
                                        </p:tgtEl>
                                      </p:cBhvr>
                                    </p:animEffect>
                                    <p:anim calcmode="lin" valueType="num">
                                      <p:cBhvr>
                                        <p:cTn id="5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5" dur="26">
                                          <p:stCondLst>
                                            <p:cond delay="650"/>
                                          </p:stCondLst>
                                        </p:cTn>
                                        <p:tgtEl>
                                          <p:spTgt spid="9"/>
                                        </p:tgtEl>
                                      </p:cBhvr>
                                      <p:to x="100000" y="60000"/>
                                    </p:animScale>
                                    <p:animScale>
                                      <p:cBhvr>
                                        <p:cTn id="56" dur="166" decel="50000">
                                          <p:stCondLst>
                                            <p:cond delay="676"/>
                                          </p:stCondLst>
                                        </p:cTn>
                                        <p:tgtEl>
                                          <p:spTgt spid="9"/>
                                        </p:tgtEl>
                                      </p:cBhvr>
                                      <p:to x="100000" y="100000"/>
                                    </p:animScale>
                                    <p:animScale>
                                      <p:cBhvr>
                                        <p:cTn id="57" dur="26">
                                          <p:stCondLst>
                                            <p:cond delay="1312"/>
                                          </p:stCondLst>
                                        </p:cTn>
                                        <p:tgtEl>
                                          <p:spTgt spid="9"/>
                                        </p:tgtEl>
                                      </p:cBhvr>
                                      <p:to x="100000" y="80000"/>
                                    </p:animScale>
                                    <p:animScale>
                                      <p:cBhvr>
                                        <p:cTn id="58" dur="166" decel="50000">
                                          <p:stCondLst>
                                            <p:cond delay="1338"/>
                                          </p:stCondLst>
                                        </p:cTn>
                                        <p:tgtEl>
                                          <p:spTgt spid="9"/>
                                        </p:tgtEl>
                                      </p:cBhvr>
                                      <p:to x="100000" y="100000"/>
                                    </p:animScale>
                                    <p:animScale>
                                      <p:cBhvr>
                                        <p:cTn id="59" dur="26">
                                          <p:stCondLst>
                                            <p:cond delay="1642"/>
                                          </p:stCondLst>
                                        </p:cTn>
                                        <p:tgtEl>
                                          <p:spTgt spid="9"/>
                                        </p:tgtEl>
                                      </p:cBhvr>
                                      <p:to x="100000" y="90000"/>
                                    </p:animScale>
                                    <p:animScale>
                                      <p:cBhvr>
                                        <p:cTn id="60" dur="166" decel="50000">
                                          <p:stCondLst>
                                            <p:cond delay="1668"/>
                                          </p:stCondLst>
                                        </p:cTn>
                                        <p:tgtEl>
                                          <p:spTgt spid="9"/>
                                        </p:tgtEl>
                                      </p:cBhvr>
                                      <p:to x="100000" y="100000"/>
                                    </p:animScale>
                                    <p:animScale>
                                      <p:cBhvr>
                                        <p:cTn id="61" dur="26">
                                          <p:stCondLst>
                                            <p:cond delay="1808"/>
                                          </p:stCondLst>
                                        </p:cTn>
                                        <p:tgtEl>
                                          <p:spTgt spid="9"/>
                                        </p:tgtEl>
                                      </p:cBhvr>
                                      <p:to x="100000" y="95000"/>
                                    </p:animScale>
                                    <p:animScale>
                                      <p:cBhvr>
                                        <p:cTn id="62" dur="166" decel="50000">
                                          <p:stCondLst>
                                            <p:cond delay="1834"/>
                                          </p:stCondLst>
                                        </p:cTn>
                                        <p:tgtEl>
                                          <p:spTgt spid="9"/>
                                        </p:tgtEl>
                                      </p:cBhvr>
                                      <p:to x="100000" y="100000"/>
                                    </p:animScale>
                                  </p:childTnLst>
                                </p:cTn>
                              </p:par>
                              <p:par>
                                <p:cTn id="63" presetID="42" presetClass="entr" presetSubtype="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1500"/>
                                        <p:tgtEl>
                                          <p:spTgt spid="12"/>
                                        </p:tgtEl>
                                      </p:cBhvr>
                                    </p:animEffect>
                                    <p:anim calcmode="lin" valueType="num">
                                      <p:cBhvr>
                                        <p:cTn id="66" dur="1500" fill="hold"/>
                                        <p:tgtEl>
                                          <p:spTgt spid="12"/>
                                        </p:tgtEl>
                                        <p:attrNameLst>
                                          <p:attrName>ppt_x</p:attrName>
                                        </p:attrNameLst>
                                      </p:cBhvr>
                                      <p:tavLst>
                                        <p:tav tm="0">
                                          <p:val>
                                            <p:strVal val="#ppt_x"/>
                                          </p:val>
                                        </p:tav>
                                        <p:tav tm="100000">
                                          <p:val>
                                            <p:strVal val="#ppt_x"/>
                                          </p:val>
                                        </p:tav>
                                      </p:tavLst>
                                    </p:anim>
                                    <p:anim calcmode="lin" valueType="num">
                                      <p:cBhvr>
                                        <p:cTn id="67" dur="1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hidden"/>
                                      </p:to>
                                    </p:set>
                                  </p:childTnLst>
                                </p:cTn>
                              </p:par>
                              <p:par>
                                <p:cTn id="72" presetID="1" presetClass="exit" presetSubtype="0" fill="hold" grpId="0" nodeType="withEffect">
                                  <p:stCondLst>
                                    <p:cond delay="0"/>
                                  </p:stCondLst>
                                  <p:childTnLst>
                                    <p:set>
                                      <p:cBhvr>
                                        <p:cTn id="73" dur="1" fill="hold">
                                          <p:stCondLst>
                                            <p:cond delay="0"/>
                                          </p:stCondLst>
                                        </p:cTn>
                                        <p:tgtEl>
                                          <p:spTgt spid="26"/>
                                        </p:tgtEl>
                                        <p:attrNameLst>
                                          <p:attrName>style.visibility</p:attrName>
                                        </p:attrNameLst>
                                      </p:cBhvr>
                                      <p:to>
                                        <p:strVal val="hidden"/>
                                      </p:to>
                                    </p:set>
                                  </p:childTnLst>
                                </p:cTn>
                              </p:par>
                              <p:par>
                                <p:cTn id="74" presetID="1" presetClass="exit" presetSubtype="0" fill="hold" grpId="0" nodeType="withEffect">
                                  <p:stCondLst>
                                    <p:cond delay="0"/>
                                  </p:stCondLst>
                                  <p:childTnLst>
                                    <p:set>
                                      <p:cBhvr>
                                        <p:cTn id="75" dur="1" fill="hold">
                                          <p:stCondLst>
                                            <p:cond delay="0"/>
                                          </p:stCondLst>
                                        </p:cTn>
                                        <p:tgtEl>
                                          <p:spTgt spid="24"/>
                                        </p:tgtEl>
                                        <p:attrNameLst>
                                          <p:attrName>style.visibility</p:attrName>
                                        </p:attrNameLst>
                                      </p:cBhvr>
                                      <p:to>
                                        <p:strVal val="hidden"/>
                                      </p:to>
                                    </p:set>
                                  </p:childTnLst>
                                </p:cTn>
                              </p:par>
                              <p:par>
                                <p:cTn id="76" presetID="1" presetClass="exit"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hidden"/>
                                      </p:to>
                                    </p:set>
                                  </p:childTnLst>
                                </p:cTn>
                              </p:par>
                              <p:par>
                                <p:cTn id="78" presetID="1" presetClass="exit" presetSubtype="0" fill="hold" grpId="0" nodeType="withEffect">
                                  <p:stCondLst>
                                    <p:cond delay="0"/>
                                  </p:stCondLst>
                                  <p:childTnLst>
                                    <p:set>
                                      <p:cBhvr>
                                        <p:cTn id="79" dur="1" fill="hold">
                                          <p:stCondLst>
                                            <p:cond delay="0"/>
                                          </p:stCondLst>
                                        </p:cTn>
                                        <p:tgtEl>
                                          <p:spTgt spid="27"/>
                                        </p:tgtEl>
                                        <p:attrNameLst>
                                          <p:attrName>style.visibility</p:attrName>
                                        </p:attrNameLst>
                                      </p:cBhvr>
                                      <p:to>
                                        <p:strVal val="hidden"/>
                                      </p:to>
                                    </p:set>
                                  </p:childTnLst>
                                </p:cTn>
                              </p:par>
                              <p:par>
                                <p:cTn id="80" presetID="1" presetClass="exit" presetSubtype="0" fill="hold" grpId="0" nodeType="withEffect">
                                  <p:stCondLst>
                                    <p:cond delay="0"/>
                                  </p:stCondLst>
                                  <p:childTnLst>
                                    <p:set>
                                      <p:cBhvr>
                                        <p:cTn id="81" dur="1" fill="hold">
                                          <p:stCondLst>
                                            <p:cond delay="0"/>
                                          </p:stCondLst>
                                        </p:cTn>
                                        <p:tgtEl>
                                          <p:spTgt spid="28"/>
                                        </p:tgtEl>
                                        <p:attrNameLst>
                                          <p:attrName>style.visibility</p:attrName>
                                        </p:attrNameLst>
                                      </p:cBhvr>
                                      <p:to>
                                        <p:strVal val="hidden"/>
                                      </p:to>
                                    </p:set>
                                  </p:childTnLst>
                                </p:cTn>
                              </p:par>
                              <p:par>
                                <p:cTn id="82" presetID="1" presetClass="exit" presetSubtype="0" fill="hold" grpId="0" nodeType="withEffect">
                                  <p:stCondLst>
                                    <p:cond delay="0"/>
                                  </p:stCondLst>
                                  <p:childTnLst>
                                    <p:set>
                                      <p:cBhvr>
                                        <p:cTn id="83"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23" grpId="0" animBg="1"/>
      <p:bldP spid="24" grpId="0" animBg="1"/>
      <p:bldP spid="25" grpId="0" animBg="1"/>
      <p:bldP spid="26" grpId="0" animBg="1"/>
      <p:bldP spid="27" grpId="0" animBg="1"/>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p>
            <a:r>
              <a:rPr lang="ja-JP" altLang="en-US" dirty="0">
                <a:latin typeface="HGPｺﾞｼｯｸM" panose="020B0600000000000000" pitchFamily="50" charset="-128"/>
                <a:ea typeface="HGPｺﾞｼｯｸM" panose="020B0600000000000000" pitchFamily="50" charset="-128"/>
              </a:rPr>
              <a:t>復興とは</a:t>
            </a:r>
            <a:endParaRPr kumimoji="1" lang="ja-JP" altLang="en-US" dirty="0">
              <a:latin typeface="HGPｺﾞｼｯｸM" panose="020B0600000000000000" pitchFamily="50" charset="-128"/>
              <a:ea typeface="HGPｺﾞｼｯｸM" panose="020B0600000000000000" pitchFamily="50" charset="-128"/>
            </a:endParaRPr>
          </a:p>
        </p:txBody>
      </p:sp>
      <p:grpSp>
        <p:nvGrpSpPr>
          <p:cNvPr id="3" name="グループ化 2"/>
          <p:cNvGrpSpPr/>
          <p:nvPr/>
        </p:nvGrpSpPr>
        <p:grpSpPr>
          <a:xfrm>
            <a:off x="1771447" y="1052736"/>
            <a:ext cx="3380632" cy="2970898"/>
            <a:chOff x="2587916" y="2417279"/>
            <a:chExt cx="4134868" cy="3633599"/>
          </a:xfrm>
        </p:grpSpPr>
        <p:sp>
          <p:nvSpPr>
            <p:cNvPr id="5" name="円/楕円 4"/>
            <p:cNvSpPr/>
            <p:nvPr/>
          </p:nvSpPr>
          <p:spPr>
            <a:xfrm>
              <a:off x="5808384" y="4004211"/>
              <a:ext cx="914400"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2587916" y="3332924"/>
              <a:ext cx="914400"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星 10 7"/>
            <p:cNvSpPr/>
            <p:nvPr/>
          </p:nvSpPr>
          <p:spPr>
            <a:xfrm>
              <a:off x="4691462" y="4674840"/>
              <a:ext cx="914400" cy="914400"/>
            </a:xfrm>
            <a:prstGeom prst="star10">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3203848" y="4461411"/>
              <a:ext cx="914400"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星 10 11"/>
            <p:cNvSpPr/>
            <p:nvPr/>
          </p:nvSpPr>
          <p:spPr>
            <a:xfrm>
              <a:off x="5430020" y="2878603"/>
              <a:ext cx="914400" cy="914400"/>
            </a:xfrm>
            <a:prstGeom prst="star10">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左矢印 14"/>
            <p:cNvSpPr/>
            <p:nvPr/>
          </p:nvSpPr>
          <p:spPr>
            <a:xfrm rot="16200000">
              <a:off x="5656559" y="2467921"/>
              <a:ext cx="461323" cy="360040"/>
            </a:xfrm>
            <a:prstGeom prst="lef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左矢印 18"/>
            <p:cNvSpPr/>
            <p:nvPr/>
          </p:nvSpPr>
          <p:spPr>
            <a:xfrm rot="5400000">
              <a:off x="4918001" y="5640197"/>
              <a:ext cx="461323" cy="360040"/>
            </a:xfrm>
            <a:prstGeom prst="lef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p:cNvGrpSpPr/>
          <p:nvPr/>
        </p:nvGrpSpPr>
        <p:grpSpPr>
          <a:xfrm>
            <a:off x="1915463" y="4724087"/>
            <a:ext cx="3380632" cy="1663697"/>
            <a:chOff x="2587916" y="3332924"/>
            <a:chExt cx="4134868" cy="2042887"/>
          </a:xfrm>
        </p:grpSpPr>
        <p:sp>
          <p:nvSpPr>
            <p:cNvPr id="22" name="円/楕円 21"/>
            <p:cNvSpPr/>
            <p:nvPr/>
          </p:nvSpPr>
          <p:spPr>
            <a:xfrm>
              <a:off x="5808384" y="4004211"/>
              <a:ext cx="914400"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2587916" y="3332924"/>
              <a:ext cx="914400"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3203848" y="4461411"/>
              <a:ext cx="914400"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円/楕円 28"/>
          <p:cNvSpPr/>
          <p:nvPr/>
        </p:nvSpPr>
        <p:spPr>
          <a:xfrm>
            <a:off x="3971289" y="4780780"/>
            <a:ext cx="795538" cy="798307"/>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3297099" y="5542453"/>
            <a:ext cx="795538" cy="798307"/>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5567277" y="2312896"/>
            <a:ext cx="3469219" cy="523220"/>
          </a:xfrm>
          <a:prstGeom prst="rect">
            <a:avLst/>
          </a:prstGeom>
          <a:noFill/>
        </p:spPr>
        <p:txBody>
          <a:bodyPr wrap="none" rtlCol="0">
            <a:spAutoFit/>
          </a:bodyPr>
          <a:lstStyle/>
          <a:p>
            <a:r>
              <a:rPr lang="ja-JP" altLang="en-US" sz="2800" dirty="0" smtClean="0">
                <a:latin typeface="HGPｺﾞｼｯｸM" panose="020B0600000000000000" pitchFamily="50" charset="-128"/>
                <a:ea typeface="HGPｺﾞｼｯｸM" panose="020B0600000000000000" pitchFamily="50" charset="-128"/>
              </a:rPr>
              <a:t>元の状態に戻すこと？</a:t>
            </a:r>
            <a:endParaRPr kumimoji="1" lang="ja-JP" altLang="en-US" sz="2800" dirty="0">
              <a:latin typeface="HGPｺﾞｼｯｸM" panose="020B0600000000000000" pitchFamily="50" charset="-128"/>
              <a:ea typeface="HGPｺﾞｼｯｸM" panose="020B0600000000000000" pitchFamily="50" charset="-128"/>
            </a:endParaRPr>
          </a:p>
        </p:txBody>
      </p:sp>
      <p:sp>
        <p:nvSpPr>
          <p:cNvPr id="32" name="テキスト ボックス 31"/>
          <p:cNvSpPr txBox="1"/>
          <p:nvPr/>
        </p:nvSpPr>
        <p:spPr>
          <a:xfrm>
            <a:off x="6084168" y="4955765"/>
            <a:ext cx="2549096" cy="1384995"/>
          </a:xfrm>
          <a:prstGeom prst="rect">
            <a:avLst/>
          </a:prstGeom>
          <a:noFill/>
        </p:spPr>
        <p:txBody>
          <a:bodyPr wrap="none" rtlCol="0">
            <a:spAutoFit/>
          </a:bodyPr>
          <a:lstStyle/>
          <a:p>
            <a:r>
              <a:rPr lang="ja-JP" altLang="en-US" sz="2800" dirty="0" smtClean="0">
                <a:latin typeface="HGPｺﾞｼｯｸM" panose="020B0600000000000000" pitchFamily="50" charset="-128"/>
                <a:ea typeface="HGPｺﾞｼｯｸM" panose="020B0600000000000000" pitchFamily="50" charset="-128"/>
              </a:rPr>
              <a:t>表出した課題を</a:t>
            </a:r>
            <a:endParaRPr lang="en-US" altLang="ja-JP" sz="2800" dirty="0" smtClean="0">
              <a:latin typeface="HGPｺﾞｼｯｸM" panose="020B0600000000000000" pitchFamily="50" charset="-128"/>
              <a:ea typeface="HGPｺﾞｼｯｸM" panose="020B0600000000000000" pitchFamily="50" charset="-128"/>
            </a:endParaRPr>
          </a:p>
          <a:p>
            <a:r>
              <a:rPr lang="ja-JP" altLang="en-US" sz="2800" dirty="0" smtClean="0">
                <a:latin typeface="HGPｺﾞｼｯｸM" panose="020B0600000000000000" pitchFamily="50" charset="-128"/>
                <a:ea typeface="HGPｺﾞｼｯｸM" panose="020B0600000000000000" pitchFamily="50" charset="-128"/>
              </a:rPr>
              <a:t>改善</a:t>
            </a:r>
            <a:r>
              <a:rPr lang="ja-JP" altLang="en-US" sz="2800" dirty="0" smtClean="0">
                <a:latin typeface="HGPｺﾞｼｯｸM" panose="020B0600000000000000" pitchFamily="50" charset="-128"/>
                <a:ea typeface="HGPｺﾞｼｯｸM" panose="020B0600000000000000" pitchFamily="50" charset="-128"/>
              </a:rPr>
              <a:t>に向け</a:t>
            </a:r>
            <a:endParaRPr lang="en-US" altLang="ja-JP" sz="2800" dirty="0" smtClean="0">
              <a:latin typeface="HGPｺﾞｼｯｸM" panose="020B0600000000000000" pitchFamily="50" charset="-128"/>
              <a:ea typeface="HGPｺﾞｼｯｸM" panose="020B0600000000000000" pitchFamily="50" charset="-128"/>
            </a:endParaRPr>
          </a:p>
          <a:p>
            <a:r>
              <a:rPr lang="ja-JP" altLang="en-US" sz="2800" dirty="0" smtClean="0">
                <a:latin typeface="HGPｺﾞｼｯｸM" panose="020B0600000000000000" pitchFamily="50" charset="-128"/>
                <a:ea typeface="HGPｺﾞｼｯｸM" panose="020B0600000000000000" pitchFamily="50" charset="-128"/>
              </a:rPr>
              <a:t>課題を直視する</a:t>
            </a:r>
            <a:endParaRPr kumimoji="1" lang="ja-JP" altLang="en-US" sz="2800" dirty="0">
              <a:latin typeface="HGPｺﾞｼｯｸM" panose="020B0600000000000000" pitchFamily="50" charset="-128"/>
              <a:ea typeface="HGPｺﾞｼｯｸM" panose="020B0600000000000000" pitchFamily="50" charset="-128"/>
            </a:endParaRPr>
          </a:p>
        </p:txBody>
      </p:sp>
      <p:cxnSp>
        <p:nvCxnSpPr>
          <p:cNvPr id="34" name="直線コネクタ 33"/>
          <p:cNvCxnSpPr/>
          <p:nvPr/>
        </p:nvCxnSpPr>
        <p:spPr>
          <a:xfrm>
            <a:off x="251520" y="4149080"/>
            <a:ext cx="849857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角丸四角形 8"/>
          <p:cNvSpPr/>
          <p:nvPr/>
        </p:nvSpPr>
        <p:spPr>
          <a:xfrm>
            <a:off x="1259632" y="4509120"/>
            <a:ext cx="4464496" cy="2016224"/>
          </a:xfrm>
          <a:prstGeom prst="roundRect">
            <a:avLst/>
          </a:prstGeom>
          <a:noFill/>
          <a:ln w="38100">
            <a:solidFill>
              <a:schemeClr val="accent6">
                <a:lumMod val="7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1115616" y="1556792"/>
            <a:ext cx="4464496" cy="1914894"/>
          </a:xfrm>
          <a:prstGeom prst="round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516216" y="44624"/>
            <a:ext cx="2627785" cy="369332"/>
          </a:xfrm>
          <a:prstGeom prst="rect">
            <a:avLst/>
          </a:prstGeom>
          <a:noFill/>
        </p:spPr>
        <p:txBody>
          <a:bodyPr wrap="square" rtlCol="0">
            <a:spAutoFit/>
          </a:bodyPr>
          <a:lstStyle/>
          <a:p>
            <a:r>
              <a:rPr kumimoji="1" lang="ja-JP" altLang="en-US" dirty="0" smtClean="0"/>
              <a:t>作成：凸凹ライフデザイン</a:t>
            </a:r>
            <a:endParaRPr kumimoji="1" lang="ja-JP" altLang="en-US" dirty="0"/>
          </a:p>
        </p:txBody>
      </p:sp>
      <p:sp>
        <p:nvSpPr>
          <p:cNvPr id="26" name="角丸四角形 25"/>
          <p:cNvSpPr/>
          <p:nvPr/>
        </p:nvSpPr>
        <p:spPr>
          <a:xfrm>
            <a:off x="934401" y="4313326"/>
            <a:ext cx="4464496" cy="1914894"/>
          </a:xfrm>
          <a:prstGeom prst="roundRect">
            <a:avLst/>
          </a:prstGeom>
          <a:noFill/>
          <a:ln w="28575">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右カーブ矢印 3"/>
          <p:cNvSpPr/>
          <p:nvPr/>
        </p:nvSpPr>
        <p:spPr>
          <a:xfrm>
            <a:off x="107504" y="4509120"/>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996502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熊本地震の背景（まとめ）</a:t>
            </a:r>
            <a:endParaRPr kumimoji="1" lang="ja-JP" altLang="en-US" dirty="0"/>
          </a:p>
        </p:txBody>
      </p:sp>
      <p:sp>
        <p:nvSpPr>
          <p:cNvPr id="3" name="コンテンツ プレースホルダー 2"/>
          <p:cNvSpPr>
            <a:spLocks noGrp="1"/>
          </p:cNvSpPr>
          <p:nvPr>
            <p:ph idx="1"/>
          </p:nvPr>
        </p:nvSpPr>
        <p:spPr>
          <a:xfrm>
            <a:off x="457200" y="1268760"/>
            <a:ext cx="8229600" cy="4525963"/>
          </a:xfrm>
        </p:spPr>
        <p:txBody>
          <a:bodyPr/>
          <a:lstStyle/>
          <a:p>
            <a:r>
              <a:rPr lang="ja-JP" altLang="en-US" dirty="0" smtClean="0"/>
              <a:t>①東日本</a:t>
            </a:r>
            <a:r>
              <a:rPr lang="ja-JP" altLang="en-US" dirty="0"/>
              <a:t>大震災の時のように、広範囲の地域が壊滅したような事例はほぼない。</a:t>
            </a:r>
          </a:p>
          <a:p>
            <a:r>
              <a:rPr lang="ja-JP" altLang="en-US" dirty="0" smtClean="0"/>
              <a:t>②激しい地震が</a:t>
            </a:r>
            <a:r>
              <a:rPr lang="ja-JP" altLang="en-US" dirty="0"/>
              <a:t>連続</a:t>
            </a:r>
            <a:r>
              <a:rPr lang="ja-JP" altLang="en-US" dirty="0" smtClean="0"/>
              <a:t>で</a:t>
            </a:r>
            <a:r>
              <a:rPr lang="ja-JP" altLang="en-US" dirty="0"/>
              <a:t>起こったことで、「また来るのではないか</a:t>
            </a:r>
            <a:r>
              <a:rPr lang="ja-JP" altLang="en-US" dirty="0" smtClean="0"/>
              <a:t>」</a:t>
            </a:r>
            <a:r>
              <a:rPr lang="ja-JP" altLang="en-US" dirty="0"/>
              <a:t>の</a:t>
            </a:r>
            <a:r>
              <a:rPr lang="ja-JP" altLang="en-US" dirty="0" smtClean="0"/>
              <a:t>心理的不安</a:t>
            </a:r>
            <a:endParaRPr lang="ja-JP" altLang="en-US" dirty="0"/>
          </a:p>
          <a:p>
            <a:r>
              <a:rPr lang="ja-JP" altLang="en-US" dirty="0"/>
              <a:t>③車中泊やテント泊をしている人が数多くいるが</a:t>
            </a:r>
            <a:r>
              <a:rPr lang="ja-JP" altLang="en-US" dirty="0" smtClean="0"/>
              <a:t>、住む</a:t>
            </a:r>
            <a:r>
              <a:rPr lang="ja-JP" altLang="en-US" dirty="0"/>
              <a:t>家がないという状況ではない。</a:t>
            </a:r>
          </a:p>
          <a:p>
            <a:r>
              <a:rPr lang="ja-JP" altLang="en-US" dirty="0" smtClean="0"/>
              <a:t>④障害者</a:t>
            </a:r>
            <a:r>
              <a:rPr lang="ja-JP" altLang="en-US" dirty="0"/>
              <a:t>の受入は専ら民間の自主的な避難所が</a:t>
            </a:r>
            <a:r>
              <a:rPr lang="ja-JP" altLang="en-US" dirty="0" smtClean="0"/>
              <a:t>中心</a:t>
            </a:r>
            <a:r>
              <a:rPr lang="ja-JP" altLang="en-US" dirty="0" smtClean="0"/>
              <a:t>。</a:t>
            </a:r>
            <a:endParaRPr lang="en-US" altLang="ja-JP" dirty="0" smtClean="0"/>
          </a:p>
          <a:p>
            <a:r>
              <a:rPr lang="ja-JP" altLang="en-US" dirty="0"/>
              <a:t>⑤</a:t>
            </a:r>
            <a:r>
              <a:rPr lang="ja-JP" altLang="en-US" dirty="0" smtClean="0"/>
              <a:t>発達</a:t>
            </a:r>
            <a:r>
              <a:rPr lang="ja-JP" altLang="en-US" dirty="0"/>
              <a:t>障害者や精神障害者の</a:t>
            </a:r>
            <a:r>
              <a:rPr lang="ja-JP" altLang="en-US" dirty="0" smtClean="0"/>
              <a:t>受け入れ</a:t>
            </a:r>
            <a:r>
              <a:rPr lang="ja-JP" altLang="en-US" dirty="0"/>
              <a:t>拒否の問題</a:t>
            </a:r>
            <a:r>
              <a:rPr lang="ja-JP" altLang="en-US" dirty="0" smtClean="0"/>
              <a:t>が発生</a:t>
            </a:r>
            <a:endParaRPr lang="ja-JP" altLang="en-US" dirty="0"/>
          </a:p>
          <a:p>
            <a:endParaRPr kumimoji="1" lang="ja-JP" altLang="en-US" dirty="0"/>
          </a:p>
        </p:txBody>
      </p:sp>
    </p:spTree>
    <p:extLst>
      <p:ext uri="{BB962C8B-B14F-4D97-AF65-F5344CB8AC3E}">
        <p14:creationId xmlns:p14="http://schemas.microsoft.com/office/powerpoint/2010/main" val="2670177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新聞報道</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熊本日日新聞</a:t>
            </a:r>
            <a:endParaRPr kumimoji="1" lang="en-US" altLang="ja-JP" dirty="0" smtClean="0"/>
          </a:p>
          <a:p>
            <a:pPr lvl="1"/>
            <a:r>
              <a:rPr lang="en-US" altLang="ja-JP" dirty="0"/>
              <a:t>2016</a:t>
            </a:r>
            <a:r>
              <a:rPr lang="ja-JP" altLang="en-US" dirty="0" smtClean="0"/>
              <a:t>年</a:t>
            </a:r>
            <a:r>
              <a:rPr lang="en-US" altLang="ja-JP" dirty="0" smtClean="0"/>
              <a:t>4</a:t>
            </a:r>
            <a:r>
              <a:rPr lang="ja-JP" altLang="en-US" dirty="0" smtClean="0"/>
              <a:t>月</a:t>
            </a:r>
            <a:r>
              <a:rPr lang="en-US" altLang="ja-JP" dirty="0" smtClean="0"/>
              <a:t>25</a:t>
            </a:r>
            <a:r>
              <a:rPr lang="ja-JP" altLang="en-US" dirty="0" smtClean="0"/>
              <a:t>日</a:t>
            </a:r>
            <a:endParaRPr kumimoji="1" lang="ja-JP"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8877" y="1484784"/>
            <a:ext cx="4523643"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0" y="3217718"/>
            <a:ext cx="4756076" cy="352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8616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a:xfrm>
            <a:off x="-144016" y="188913"/>
            <a:ext cx="5004048" cy="1008062"/>
          </a:xfrm>
        </p:spPr>
        <p:txBody>
          <a:bodyPr/>
          <a:lstStyle/>
          <a:p>
            <a:pPr eaLnBrk="1" hangingPunct="1"/>
            <a:r>
              <a:rPr lang="ja-JP" altLang="en-US" sz="4000" dirty="0" smtClean="0"/>
              <a:t>リルビットの</a:t>
            </a:r>
            <a:r>
              <a:rPr lang="ja-JP" altLang="en-US" sz="4000" dirty="0"/>
              <a:t>設立</a:t>
            </a:r>
            <a:r>
              <a:rPr lang="ja-JP" altLang="en-US" sz="4000" dirty="0" smtClean="0"/>
              <a:t>経緯</a:t>
            </a:r>
          </a:p>
        </p:txBody>
      </p:sp>
      <p:sp>
        <p:nvSpPr>
          <p:cNvPr id="3075" name="コンテンツ プレースホルダー 2"/>
          <p:cNvSpPr>
            <a:spLocks noGrp="1"/>
          </p:cNvSpPr>
          <p:nvPr>
            <p:ph idx="1"/>
          </p:nvPr>
        </p:nvSpPr>
        <p:spPr>
          <a:xfrm>
            <a:off x="193427" y="1268413"/>
            <a:ext cx="3946525" cy="5328939"/>
          </a:xfrm>
        </p:spPr>
        <p:txBody>
          <a:bodyPr/>
          <a:lstStyle/>
          <a:p>
            <a:pPr eaLnBrk="1" hangingPunct="1"/>
            <a:r>
              <a:rPr lang="ja-JP" altLang="en-US" dirty="0" smtClean="0"/>
              <a:t>障害大学生を支援する団体「障害学生パートナーシップネットワーク」に関わる当事者を中心に</a:t>
            </a:r>
            <a:r>
              <a:rPr lang="en-US" altLang="ja-JP" dirty="0" smtClean="0"/>
              <a:t>2011</a:t>
            </a:r>
            <a:r>
              <a:rPr lang="ja-JP" altLang="en-US" dirty="0" smtClean="0"/>
              <a:t>年</a:t>
            </a:r>
            <a:r>
              <a:rPr lang="en-US" altLang="ja-JP" dirty="0" smtClean="0"/>
              <a:t>7</a:t>
            </a:r>
            <a:r>
              <a:rPr lang="ja-JP" altLang="en-US" dirty="0" smtClean="0"/>
              <a:t>月設立</a:t>
            </a:r>
            <a:endParaRPr lang="en-US" altLang="ja-JP" dirty="0" smtClean="0"/>
          </a:p>
          <a:p>
            <a:pPr eaLnBrk="1" hangingPunct="1"/>
            <a:r>
              <a:rPr lang="ja-JP" altLang="en-US" dirty="0" smtClean="0"/>
              <a:t>当事者会を作りたいといっても誰も取り合わなかったが・・</a:t>
            </a:r>
            <a:endParaRPr lang="en-US" altLang="ja-JP" dirty="0" smtClean="0"/>
          </a:p>
        </p:txBody>
      </p:sp>
      <p:pic>
        <p:nvPicPr>
          <p:cNvPr id="30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5101" y="116632"/>
            <a:ext cx="4283974" cy="659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19"/>
          <p:cNvSpPr>
            <a:spLocks noChangeArrowheads="1"/>
          </p:cNvSpPr>
          <p:nvPr/>
        </p:nvSpPr>
        <p:spPr bwMode="auto">
          <a:xfrm>
            <a:off x="107950" y="5877272"/>
            <a:ext cx="4505325" cy="980728"/>
          </a:xfrm>
          <a:prstGeom prst="wedgeRectCallout">
            <a:avLst>
              <a:gd name="adj1" fmla="val 51500"/>
              <a:gd name="adj2" fmla="val -72499"/>
            </a:avLst>
          </a:prstGeom>
          <a:solidFill>
            <a:schemeClr val="accent1">
              <a:lumMod val="20000"/>
              <a:lumOff val="80000"/>
            </a:schemeClr>
          </a:solidFill>
          <a:ln w="9525">
            <a:solidFill>
              <a:schemeClr val="tx1"/>
            </a:solidFill>
            <a:miter lim="800000"/>
            <a:headEnd/>
            <a:tailEnd/>
          </a:ln>
          <a:effectLst/>
        </p:spPr>
        <p:txBody>
          <a:bodyPr/>
          <a:lstStyle>
            <a:lvl1pPr eaLnBrk="0" hangingPunct="0">
              <a:spcBef>
                <a:spcPct val="20000"/>
              </a:spcBef>
              <a:buChar char="•"/>
              <a:defRPr kumimoji="1" sz="3200">
                <a:solidFill>
                  <a:schemeClr val="tx1"/>
                </a:solidFill>
                <a:latin typeface="Verdana" pitchFamily="34" charset="0"/>
                <a:ea typeface="ＭＳ Ｐゴシック" charset="-128"/>
              </a:defRPr>
            </a:lvl1pPr>
            <a:lvl2pPr marL="742950" indent="-285750" eaLnBrk="0" hangingPunct="0">
              <a:spcBef>
                <a:spcPct val="20000"/>
              </a:spcBef>
              <a:buChar char="–"/>
              <a:defRPr kumimoji="1" sz="2800">
                <a:solidFill>
                  <a:schemeClr val="tx1"/>
                </a:solidFill>
                <a:latin typeface="Verdana" pitchFamily="34" charset="0"/>
                <a:ea typeface="ＭＳ Ｐゴシック" charset="-128"/>
              </a:defRPr>
            </a:lvl2pPr>
            <a:lvl3pPr marL="1143000" indent="-228600" eaLnBrk="0" hangingPunct="0">
              <a:spcBef>
                <a:spcPct val="20000"/>
              </a:spcBef>
              <a:buChar char="•"/>
              <a:defRPr kumimoji="1" sz="2400">
                <a:solidFill>
                  <a:schemeClr val="tx1"/>
                </a:solidFill>
                <a:latin typeface="Verdana" pitchFamily="34" charset="0"/>
                <a:ea typeface="ＭＳ Ｐゴシック" charset="-128"/>
              </a:defRPr>
            </a:lvl3pPr>
            <a:lvl4pPr marL="1600200" indent="-228600" eaLnBrk="0" hangingPunct="0">
              <a:spcBef>
                <a:spcPct val="20000"/>
              </a:spcBef>
              <a:buChar char="–"/>
              <a:defRPr kumimoji="1" sz="2000">
                <a:solidFill>
                  <a:schemeClr val="tx1"/>
                </a:solidFill>
                <a:latin typeface="Verdana" pitchFamily="34" charset="0"/>
                <a:ea typeface="ＭＳ Ｐゴシック" charset="-128"/>
              </a:defRPr>
            </a:lvl4pPr>
            <a:lvl5pPr marL="2057400" indent="-228600" eaLnBrk="0" hangingPunct="0">
              <a:spcBef>
                <a:spcPct val="20000"/>
              </a:spcBef>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9pPr>
          </a:lstStyle>
          <a:p>
            <a:pPr algn="ctr" eaLnBrk="1" hangingPunct="1">
              <a:spcBef>
                <a:spcPct val="0"/>
              </a:spcBef>
              <a:buFontTx/>
              <a:buNone/>
              <a:defRPr/>
            </a:pPr>
            <a:r>
              <a:rPr lang="ja-JP" altLang="en-US" sz="2800" dirty="0" smtClean="0">
                <a:solidFill>
                  <a:srgbClr val="006699"/>
                </a:solidFill>
              </a:rPr>
              <a:t>熊本県・福岡県・宮崎県</a:t>
            </a:r>
            <a:endParaRPr lang="en-US" altLang="ja-JP" sz="2800" dirty="0" smtClean="0">
              <a:solidFill>
                <a:srgbClr val="006699"/>
              </a:solidFill>
            </a:endParaRPr>
          </a:p>
          <a:p>
            <a:pPr algn="ctr" eaLnBrk="1" hangingPunct="1">
              <a:spcBef>
                <a:spcPct val="0"/>
              </a:spcBef>
              <a:buFontTx/>
              <a:buNone/>
              <a:defRPr/>
            </a:pPr>
            <a:r>
              <a:rPr lang="ja-JP" altLang="en-US" sz="2800" dirty="0" smtClean="0">
                <a:solidFill>
                  <a:srgbClr val="006699"/>
                </a:solidFill>
              </a:rPr>
              <a:t>で活動しています！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88270"/>
          </a:xfrm>
        </p:spPr>
        <p:txBody>
          <a:bodyPr/>
          <a:lstStyle/>
          <a:p>
            <a:r>
              <a:rPr kumimoji="1" lang="ja-JP" altLang="en-US" dirty="0" smtClean="0"/>
              <a:t>西日本新聞　</a:t>
            </a:r>
            <a:r>
              <a:rPr lang="en-US" altLang="ja-JP" sz="4000" dirty="0" smtClean="0"/>
              <a:t>2016</a:t>
            </a:r>
            <a:r>
              <a:rPr lang="ja-JP" altLang="en-US" sz="4000" dirty="0"/>
              <a:t>年</a:t>
            </a:r>
            <a:r>
              <a:rPr lang="en-US" altLang="ja-JP" sz="4000" dirty="0"/>
              <a:t>04</a:t>
            </a:r>
            <a:r>
              <a:rPr lang="ja-JP" altLang="en-US" sz="4000" dirty="0"/>
              <a:t>月</a:t>
            </a:r>
            <a:r>
              <a:rPr lang="en-US" altLang="ja-JP" sz="4000" dirty="0"/>
              <a:t>30</a:t>
            </a:r>
            <a:r>
              <a:rPr lang="ja-JP" altLang="en-US" sz="4000" dirty="0"/>
              <a:t>日</a:t>
            </a:r>
            <a:endParaRPr kumimoji="1" lang="ja-JP" altLang="en-US" sz="4000" dirty="0"/>
          </a:p>
        </p:txBody>
      </p:sp>
      <p:sp>
        <p:nvSpPr>
          <p:cNvPr id="3" name="コンテンツ プレースホルダー 2"/>
          <p:cNvSpPr>
            <a:spLocks noGrp="1"/>
          </p:cNvSpPr>
          <p:nvPr>
            <p:ph idx="1"/>
          </p:nvPr>
        </p:nvSpPr>
        <p:spPr/>
        <p:txBody>
          <a:bodyPr/>
          <a:lstStyle/>
          <a:p>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962908"/>
            <a:ext cx="7200800" cy="5895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712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理解されないつらさー避難所生活</a:t>
            </a:r>
            <a:endParaRPr kumimoji="1" lang="ja-JP" altLang="en-US" dirty="0"/>
          </a:p>
        </p:txBody>
      </p:sp>
      <p:sp>
        <p:nvSpPr>
          <p:cNvPr id="3" name="コンテンツ プレースホルダー 2"/>
          <p:cNvSpPr>
            <a:spLocks noGrp="1"/>
          </p:cNvSpPr>
          <p:nvPr>
            <p:ph idx="1"/>
          </p:nvPr>
        </p:nvSpPr>
        <p:spPr>
          <a:xfrm>
            <a:off x="457200" y="1600201"/>
            <a:ext cx="8229600" cy="3845024"/>
          </a:xfrm>
        </p:spPr>
        <p:txBody>
          <a:bodyPr/>
          <a:lstStyle/>
          <a:p>
            <a:r>
              <a:rPr lang="ja-JP" altLang="en-US" dirty="0" smtClean="0"/>
              <a:t>感覚過敏（音・匂い等）がある人のつらさ</a:t>
            </a:r>
            <a:endParaRPr lang="en-US" altLang="ja-JP" dirty="0" smtClean="0"/>
          </a:p>
          <a:p>
            <a:pPr lvl="1"/>
            <a:r>
              <a:rPr lang="ja-JP" altLang="en-US" dirty="0" smtClean="0"/>
              <a:t>避難所：救急車</a:t>
            </a:r>
            <a:r>
              <a:rPr lang="ja-JP" altLang="en-US" dirty="0"/>
              <a:t>のサイレン、ヘリコプターの</a:t>
            </a:r>
            <a:r>
              <a:rPr lang="ja-JP" altLang="en-US" dirty="0" smtClean="0"/>
              <a:t>騒音、話し声、人の体臭等が耐え難い</a:t>
            </a:r>
            <a:endParaRPr lang="ja-JP" altLang="en-US" dirty="0"/>
          </a:p>
          <a:p>
            <a:r>
              <a:rPr lang="ja-JP" altLang="en-US" dirty="0" smtClean="0"/>
              <a:t>見通しが立たないとつらい</a:t>
            </a:r>
            <a:endParaRPr lang="en-US" altLang="ja-JP" dirty="0" smtClean="0"/>
          </a:p>
          <a:p>
            <a:pPr lvl="1"/>
            <a:r>
              <a:rPr lang="ja-JP" altLang="en-US" dirty="0" smtClean="0"/>
              <a:t>いつまで避難生活が続くのか？</a:t>
            </a:r>
            <a:endParaRPr lang="en-US" altLang="ja-JP" dirty="0" smtClean="0"/>
          </a:p>
          <a:p>
            <a:r>
              <a:rPr lang="ja-JP" altLang="en-US" dirty="0"/>
              <a:t>自分</a:t>
            </a:r>
            <a:r>
              <a:rPr lang="ja-JP" altLang="en-US" dirty="0" smtClean="0"/>
              <a:t>のストレスに気がつかない</a:t>
            </a:r>
            <a:endParaRPr lang="en-US" altLang="ja-JP" dirty="0" smtClean="0"/>
          </a:p>
          <a:p>
            <a:pPr lvl="1"/>
            <a:r>
              <a:rPr lang="ja-JP" altLang="en-US" dirty="0"/>
              <a:t>体調が</a:t>
            </a:r>
            <a:r>
              <a:rPr lang="ja-JP" altLang="en-US" dirty="0" smtClean="0"/>
              <a:t>悪いのにも気が付かない</a:t>
            </a:r>
            <a:endParaRPr lang="en-US" altLang="ja-JP" dirty="0" smtClean="0"/>
          </a:p>
        </p:txBody>
      </p:sp>
      <p:sp>
        <p:nvSpPr>
          <p:cNvPr id="4" name="AutoShape 4"/>
          <p:cNvSpPr>
            <a:spLocks noChangeArrowheads="1"/>
          </p:cNvSpPr>
          <p:nvPr/>
        </p:nvSpPr>
        <p:spPr bwMode="auto">
          <a:xfrm>
            <a:off x="899592" y="5517232"/>
            <a:ext cx="7921625" cy="993229"/>
          </a:xfrm>
          <a:prstGeom prst="roundRect">
            <a:avLst>
              <a:gd name="adj" fmla="val 16667"/>
            </a:avLst>
          </a:prstGeom>
          <a:solidFill>
            <a:schemeClr val="accent1">
              <a:lumMod val="50000"/>
            </a:schemeClr>
          </a:solidFill>
          <a:ln w="9525">
            <a:solidFill>
              <a:schemeClr val="bg2"/>
            </a:solidFill>
            <a:round/>
            <a:headEnd/>
            <a:tailEnd/>
          </a:ln>
          <a:effectLs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fontAlgn="auto" hangingPunct="1">
              <a:spcBef>
                <a:spcPct val="0"/>
              </a:spcBef>
              <a:spcAft>
                <a:spcPts val="0"/>
              </a:spcAft>
              <a:buFontTx/>
              <a:buNone/>
            </a:pPr>
            <a:r>
              <a:rPr lang="ja-JP" altLang="en-US" b="1" dirty="0" smtClean="0">
                <a:solidFill>
                  <a:srgbClr val="FFFFFF"/>
                </a:solidFill>
              </a:rPr>
              <a:t>吐き気・頭痛・いきなり倒れる</a:t>
            </a:r>
            <a:endParaRPr lang="en-US" altLang="ja-JP" b="1" dirty="0" smtClean="0">
              <a:solidFill>
                <a:srgbClr val="FFFFFF"/>
              </a:solidFill>
            </a:endParaRPr>
          </a:p>
          <a:p>
            <a:pPr algn="ctr" eaLnBrk="1" fontAlgn="auto" hangingPunct="1">
              <a:spcBef>
                <a:spcPct val="0"/>
              </a:spcBef>
              <a:spcAft>
                <a:spcPts val="0"/>
              </a:spcAft>
              <a:buFontTx/>
              <a:buNone/>
            </a:pPr>
            <a:r>
              <a:rPr lang="ja-JP" altLang="en-US" b="1" dirty="0" smtClean="0">
                <a:solidFill>
                  <a:srgbClr val="FFFFFF"/>
                </a:solidFill>
              </a:rPr>
              <a:t>（周囲は原因に気が付かない）</a:t>
            </a:r>
            <a:endParaRPr lang="ja-JP" altLang="en-US" b="1" dirty="0">
              <a:solidFill>
                <a:srgbClr val="FFFFFF"/>
              </a:solidFill>
            </a:endParaRPr>
          </a:p>
        </p:txBody>
      </p:sp>
      <p:sp>
        <p:nvSpPr>
          <p:cNvPr id="5" name="AutoShape 5"/>
          <p:cNvSpPr>
            <a:spLocks noChangeArrowheads="1"/>
          </p:cNvSpPr>
          <p:nvPr/>
        </p:nvSpPr>
        <p:spPr bwMode="auto">
          <a:xfrm>
            <a:off x="251892" y="5717604"/>
            <a:ext cx="549275" cy="504825"/>
          </a:xfrm>
          <a:prstGeom prst="rightArrow">
            <a:avLst>
              <a:gd name="adj1" fmla="val 50000"/>
              <a:gd name="adj2" fmla="val 27201"/>
            </a:avLst>
          </a:prstGeom>
          <a:solidFill>
            <a:srgbClr val="FF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fontAlgn="auto" hangingPunct="1">
              <a:spcBef>
                <a:spcPct val="0"/>
              </a:spcBef>
              <a:spcAft>
                <a:spcPts val="0"/>
              </a:spcAft>
              <a:buFontTx/>
              <a:buNone/>
            </a:pPr>
            <a:endParaRPr lang="ja-JP" altLang="en-US" sz="1800">
              <a:solidFill>
                <a:srgbClr val="006699"/>
              </a:solidFill>
            </a:endParaRPr>
          </a:p>
        </p:txBody>
      </p:sp>
      <p:sp>
        <p:nvSpPr>
          <p:cNvPr id="6" name="四角形吹き出し 5"/>
          <p:cNvSpPr/>
          <p:nvPr/>
        </p:nvSpPr>
        <p:spPr>
          <a:xfrm>
            <a:off x="6588224" y="4005064"/>
            <a:ext cx="2270056" cy="1080120"/>
          </a:xfrm>
          <a:prstGeom prst="wedgeRectCallout">
            <a:avLst>
              <a:gd name="adj1" fmla="val -56620"/>
              <a:gd name="adj2" fmla="val 902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弱い</a:t>
            </a:r>
            <a:endParaRPr kumimoji="1" lang="en-US" altLang="ja-JP" sz="2800" dirty="0" smtClean="0">
              <a:solidFill>
                <a:schemeClr val="tx1"/>
              </a:solidFill>
            </a:endParaRPr>
          </a:p>
          <a:p>
            <a:pPr algn="ctr"/>
            <a:r>
              <a:rPr kumimoji="1" lang="ja-JP" altLang="en-US" sz="2800" dirty="0" smtClean="0">
                <a:solidFill>
                  <a:schemeClr val="tx1"/>
                </a:solidFill>
              </a:rPr>
              <a:t>わがままだ</a:t>
            </a:r>
            <a:endParaRPr kumimoji="1" lang="en-US" altLang="ja-JP" sz="2800" dirty="0" smtClean="0">
              <a:solidFill>
                <a:schemeClr val="tx1"/>
              </a:solidFill>
            </a:endParaRPr>
          </a:p>
        </p:txBody>
      </p:sp>
    </p:spTree>
    <p:extLst>
      <p:ext uri="{BB962C8B-B14F-4D97-AF65-F5344CB8AC3E}">
        <p14:creationId xmlns:p14="http://schemas.microsoft.com/office/powerpoint/2010/main" val="593926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256"/>
            <a:ext cx="8229600" cy="1143000"/>
          </a:xfrm>
        </p:spPr>
        <p:txBody>
          <a:bodyPr/>
          <a:lstStyle/>
          <a:p>
            <a:r>
              <a:rPr kumimoji="1" lang="ja-JP" altLang="en-US" dirty="0" smtClean="0"/>
              <a:t>理解されないつらさ</a:t>
            </a:r>
            <a:r>
              <a:rPr kumimoji="1" lang="ja-JP" altLang="en-US" dirty="0" smtClean="0"/>
              <a:t>ー</a:t>
            </a:r>
            <a:r>
              <a:rPr lang="ja-JP" altLang="en-US" dirty="0"/>
              <a:t>そのほか</a:t>
            </a:r>
            <a:endParaRPr kumimoji="1" lang="ja-JP" altLang="en-US" dirty="0"/>
          </a:p>
        </p:txBody>
      </p:sp>
      <p:sp>
        <p:nvSpPr>
          <p:cNvPr id="3" name="コンテンツ プレースホルダー 2"/>
          <p:cNvSpPr>
            <a:spLocks noGrp="1"/>
          </p:cNvSpPr>
          <p:nvPr>
            <p:ph idx="1"/>
          </p:nvPr>
        </p:nvSpPr>
        <p:spPr>
          <a:xfrm>
            <a:off x="457200" y="908720"/>
            <a:ext cx="8229600" cy="4808884"/>
          </a:xfrm>
        </p:spPr>
        <p:txBody>
          <a:bodyPr/>
          <a:lstStyle/>
          <a:p>
            <a:r>
              <a:rPr lang="ja-JP" altLang="en-US" dirty="0" smtClean="0"/>
              <a:t>避難所が不安／避難所がわからず車中泊</a:t>
            </a:r>
            <a:endParaRPr lang="en-US" altLang="ja-JP" dirty="0" smtClean="0"/>
          </a:p>
          <a:p>
            <a:pPr lvl="1"/>
            <a:r>
              <a:rPr lang="ja-JP" altLang="en-US" dirty="0"/>
              <a:t>食料</a:t>
            </a:r>
            <a:r>
              <a:rPr lang="ja-JP" altLang="en-US" dirty="0" smtClean="0"/>
              <a:t>・水の確保の方法がわからない？</a:t>
            </a:r>
            <a:endParaRPr lang="en-US" altLang="ja-JP" dirty="0" smtClean="0"/>
          </a:p>
          <a:p>
            <a:pPr lvl="1"/>
            <a:r>
              <a:rPr lang="ja-JP" altLang="en-US" dirty="0"/>
              <a:t>危険</a:t>
            </a:r>
            <a:r>
              <a:rPr lang="ja-JP" altLang="en-US" dirty="0" smtClean="0"/>
              <a:t>な家に住み続けてしまう。</a:t>
            </a:r>
            <a:endParaRPr lang="en-US" altLang="ja-JP" dirty="0" smtClean="0"/>
          </a:p>
          <a:p>
            <a:r>
              <a:rPr lang="ja-JP" altLang="en-US" dirty="0" smtClean="0"/>
              <a:t>仕事に関する困難</a:t>
            </a:r>
            <a:endParaRPr lang="en-US" altLang="ja-JP" dirty="0" smtClean="0"/>
          </a:p>
          <a:p>
            <a:pPr lvl="1"/>
            <a:r>
              <a:rPr lang="ja-JP" altLang="en-US" dirty="0"/>
              <a:t>普段</a:t>
            </a:r>
            <a:r>
              <a:rPr lang="ja-JP" altLang="en-US" dirty="0" smtClean="0"/>
              <a:t>と違う環境下におかれ、不適応に</a:t>
            </a:r>
            <a:endParaRPr lang="en-US" altLang="ja-JP" dirty="0" smtClean="0"/>
          </a:p>
          <a:p>
            <a:pPr lvl="1"/>
            <a:r>
              <a:rPr lang="ja-JP" altLang="en-US" dirty="0" smtClean="0"/>
              <a:t>仕事を失う（戦力の優先順位）</a:t>
            </a:r>
            <a:endParaRPr lang="en-US" altLang="ja-JP" dirty="0" smtClean="0"/>
          </a:p>
          <a:p>
            <a:r>
              <a:rPr lang="ja-JP" altLang="en-US" dirty="0" smtClean="0"/>
              <a:t>親等身近な人からの否定</a:t>
            </a:r>
            <a:endParaRPr lang="en-US" altLang="ja-JP" dirty="0" smtClean="0"/>
          </a:p>
          <a:p>
            <a:pPr lvl="1"/>
            <a:r>
              <a:rPr lang="ja-JP" altLang="en-US" dirty="0" smtClean="0"/>
              <a:t>「お前は障害じゃない！五体満足だから頑張れ</a:t>
            </a:r>
            <a:endParaRPr lang="en-US" altLang="ja-JP" dirty="0" smtClean="0"/>
          </a:p>
        </p:txBody>
      </p:sp>
      <p:sp>
        <p:nvSpPr>
          <p:cNvPr id="4" name="AutoShape 4"/>
          <p:cNvSpPr>
            <a:spLocks noChangeArrowheads="1"/>
          </p:cNvSpPr>
          <p:nvPr/>
        </p:nvSpPr>
        <p:spPr bwMode="auto">
          <a:xfrm>
            <a:off x="899592" y="5517232"/>
            <a:ext cx="7921625" cy="993229"/>
          </a:xfrm>
          <a:prstGeom prst="roundRect">
            <a:avLst>
              <a:gd name="adj" fmla="val 16667"/>
            </a:avLst>
          </a:prstGeom>
          <a:solidFill>
            <a:schemeClr val="accent1">
              <a:lumMod val="50000"/>
            </a:schemeClr>
          </a:solidFill>
          <a:ln w="9525">
            <a:solidFill>
              <a:schemeClr val="bg2"/>
            </a:solidFill>
            <a:round/>
            <a:headEnd/>
            <a:tailEnd/>
          </a:ln>
          <a:effectLs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fontAlgn="auto" hangingPunct="1">
              <a:spcBef>
                <a:spcPct val="0"/>
              </a:spcBef>
              <a:spcAft>
                <a:spcPts val="0"/>
              </a:spcAft>
              <a:buFontTx/>
              <a:buNone/>
            </a:pPr>
            <a:r>
              <a:rPr lang="ja-JP" altLang="en-US" sz="3600" b="1" dirty="0" smtClean="0">
                <a:solidFill>
                  <a:srgbClr val="FFFFFF"/>
                </a:solidFill>
              </a:rPr>
              <a:t>どこ</a:t>
            </a:r>
            <a:r>
              <a:rPr lang="ja-JP" altLang="en-US" sz="3600" b="1" dirty="0">
                <a:solidFill>
                  <a:srgbClr val="FFFFFF"/>
                </a:solidFill>
              </a:rPr>
              <a:t>まで</a:t>
            </a:r>
            <a:r>
              <a:rPr lang="ja-JP" altLang="en-US" sz="3600" b="1" dirty="0" smtClean="0">
                <a:solidFill>
                  <a:srgbClr val="FFFFFF"/>
                </a:solidFill>
              </a:rPr>
              <a:t>が自己責任？頑張るべき？</a:t>
            </a:r>
            <a:endParaRPr lang="ja-JP" altLang="en-US" sz="3600" b="1" dirty="0">
              <a:solidFill>
                <a:srgbClr val="FFFFFF"/>
              </a:solidFill>
            </a:endParaRPr>
          </a:p>
        </p:txBody>
      </p:sp>
      <p:sp>
        <p:nvSpPr>
          <p:cNvPr id="5" name="AutoShape 5"/>
          <p:cNvSpPr>
            <a:spLocks noChangeArrowheads="1"/>
          </p:cNvSpPr>
          <p:nvPr/>
        </p:nvSpPr>
        <p:spPr bwMode="auto">
          <a:xfrm>
            <a:off x="251892" y="5717604"/>
            <a:ext cx="549275" cy="504825"/>
          </a:xfrm>
          <a:prstGeom prst="rightArrow">
            <a:avLst>
              <a:gd name="adj1" fmla="val 50000"/>
              <a:gd name="adj2" fmla="val 27201"/>
            </a:avLst>
          </a:prstGeom>
          <a:solidFill>
            <a:srgbClr val="FF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fontAlgn="auto" hangingPunct="1">
              <a:spcBef>
                <a:spcPct val="0"/>
              </a:spcBef>
              <a:spcAft>
                <a:spcPts val="0"/>
              </a:spcAft>
              <a:buFontTx/>
              <a:buNone/>
            </a:pPr>
            <a:endParaRPr lang="ja-JP" altLang="en-US" sz="1800">
              <a:solidFill>
                <a:srgbClr val="006699"/>
              </a:solidFill>
            </a:endParaRPr>
          </a:p>
        </p:txBody>
      </p:sp>
    </p:spTree>
    <p:extLst>
      <p:ext uri="{BB962C8B-B14F-4D97-AF65-F5344CB8AC3E}">
        <p14:creationId xmlns:p14="http://schemas.microsoft.com/office/powerpoint/2010/main" val="8266515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熊本地震における発達障害者</a:t>
            </a:r>
            <a:endParaRPr kumimoji="1" lang="ja-JP" altLang="en-US" dirty="0"/>
          </a:p>
        </p:txBody>
      </p:sp>
      <p:sp>
        <p:nvSpPr>
          <p:cNvPr id="3" name="コンテンツ プレースホルダー 2"/>
          <p:cNvSpPr>
            <a:spLocks noGrp="1"/>
          </p:cNvSpPr>
          <p:nvPr>
            <p:ph idx="1"/>
          </p:nvPr>
        </p:nvSpPr>
        <p:spPr>
          <a:xfrm>
            <a:off x="457200" y="1412776"/>
            <a:ext cx="8229600" cy="4525963"/>
          </a:xfrm>
        </p:spPr>
        <p:txBody>
          <a:bodyPr/>
          <a:lstStyle/>
          <a:p>
            <a:r>
              <a:rPr lang="ja-JP" altLang="en-US" dirty="0"/>
              <a:t>１</a:t>
            </a:r>
            <a:r>
              <a:rPr lang="ja-JP" altLang="en-US" dirty="0" smtClean="0"/>
              <a:t>．</a:t>
            </a:r>
            <a:r>
              <a:rPr lang="ja-JP" altLang="en-US" dirty="0"/>
              <a:t>支援</a:t>
            </a:r>
            <a:r>
              <a:rPr lang="ja-JP" altLang="en-US" dirty="0" smtClean="0"/>
              <a:t>の必要性</a:t>
            </a:r>
            <a:r>
              <a:rPr lang="ja-JP" altLang="en-US" dirty="0" smtClean="0"/>
              <a:t>把握の難しさ</a:t>
            </a:r>
            <a:endParaRPr lang="en-US" altLang="ja-JP" dirty="0" smtClean="0"/>
          </a:p>
          <a:p>
            <a:pPr lvl="1"/>
            <a:r>
              <a:rPr lang="ja-JP" altLang="en-US" dirty="0" smtClean="0"/>
              <a:t>「</a:t>
            </a:r>
            <a:r>
              <a:rPr lang="ja-JP" altLang="en-US" dirty="0"/>
              <a:t>感覚過敏」「情報の適切な取得」「コミュニケーションエラー」「ルーティン維持の困難性」</a:t>
            </a:r>
            <a:r>
              <a:rPr lang="ja-JP" altLang="en-US" dirty="0" smtClean="0"/>
              <a:t>等</a:t>
            </a:r>
            <a:endParaRPr lang="en-US" altLang="ja-JP" dirty="0"/>
          </a:p>
          <a:p>
            <a:pPr lvl="1"/>
            <a:r>
              <a:rPr lang="ja-JP" altLang="en-US" dirty="0" smtClean="0"/>
              <a:t>深刻</a:t>
            </a:r>
            <a:r>
              <a:rPr lang="ja-JP" altLang="en-US" dirty="0"/>
              <a:t>な問題と認識されにくく</a:t>
            </a:r>
            <a:r>
              <a:rPr lang="ja-JP" altLang="en-US" dirty="0" smtClean="0"/>
              <a:t>、共感</a:t>
            </a:r>
            <a:r>
              <a:rPr lang="ja-JP" altLang="en-US" dirty="0"/>
              <a:t>されにくい。</a:t>
            </a:r>
          </a:p>
          <a:p>
            <a:r>
              <a:rPr lang="ja-JP" altLang="en-US" dirty="0"/>
              <a:t>２．相談支援専門員等は担当利用者の安否確認にも数か月を要するような</a:t>
            </a:r>
            <a:r>
              <a:rPr lang="ja-JP" altLang="en-US" dirty="0" smtClean="0"/>
              <a:t>状況</a:t>
            </a:r>
            <a:endParaRPr lang="en-US" altLang="ja-JP" dirty="0" smtClean="0"/>
          </a:p>
          <a:p>
            <a:pPr lvl="1"/>
            <a:r>
              <a:rPr lang="ja-JP" altLang="en-US" dirty="0" smtClean="0"/>
              <a:t>福祉</a:t>
            </a:r>
            <a:r>
              <a:rPr lang="ja-JP" altLang="en-US" dirty="0"/>
              <a:t>サービス等を普段から利用していない当事者の相談する場所が更にない。</a:t>
            </a:r>
          </a:p>
          <a:p>
            <a:r>
              <a:rPr lang="ja-JP" altLang="en-US" dirty="0"/>
              <a:t>３</a:t>
            </a:r>
            <a:r>
              <a:rPr lang="ja-JP" altLang="en-US" dirty="0" smtClean="0"/>
              <a:t>．大きなストレスでも自覚しにくい</a:t>
            </a:r>
            <a:endParaRPr lang="en-US" altLang="ja-JP" dirty="0" smtClean="0"/>
          </a:p>
          <a:p>
            <a:pPr lvl="1"/>
            <a:r>
              <a:rPr lang="ja-JP" altLang="en-US" dirty="0" smtClean="0"/>
              <a:t>いきなり</a:t>
            </a:r>
            <a:r>
              <a:rPr lang="ja-JP" altLang="en-US" dirty="0"/>
              <a:t>倒れてしまうことも少なくない。</a:t>
            </a:r>
          </a:p>
          <a:p>
            <a:endParaRPr kumimoji="1" lang="ja-JP" altLang="en-US" dirty="0"/>
          </a:p>
        </p:txBody>
      </p:sp>
    </p:spTree>
    <p:extLst>
      <p:ext uri="{BB962C8B-B14F-4D97-AF65-F5344CB8AC3E}">
        <p14:creationId xmlns:p14="http://schemas.microsoft.com/office/powerpoint/2010/main" val="1708763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障害者相談支援専門員の限界</a:t>
            </a:r>
            <a:endParaRPr kumimoji="1" lang="ja-JP" altLang="en-US" dirty="0"/>
          </a:p>
        </p:txBody>
      </p:sp>
      <p:sp>
        <p:nvSpPr>
          <p:cNvPr id="3" name="コンテンツ プレースホルダ 2"/>
          <p:cNvSpPr>
            <a:spLocks noGrp="1"/>
          </p:cNvSpPr>
          <p:nvPr>
            <p:ph idx="1"/>
          </p:nvPr>
        </p:nvSpPr>
        <p:spPr>
          <a:xfrm>
            <a:off x="214282" y="1268760"/>
            <a:ext cx="8715436" cy="4525963"/>
          </a:xfrm>
        </p:spPr>
        <p:txBody>
          <a:bodyPr/>
          <a:lstStyle/>
          <a:p>
            <a:r>
              <a:rPr lang="ja-JP" altLang="en-US" dirty="0" smtClean="0"/>
              <a:t>事業所の利用者さえも安否確認が中々できず</a:t>
            </a:r>
            <a:endParaRPr lang="en-US" altLang="ja-JP" dirty="0" smtClean="0"/>
          </a:p>
          <a:p>
            <a:pPr lvl="1"/>
            <a:r>
              <a:rPr lang="ja-JP" altLang="en-US" dirty="0" smtClean="0"/>
              <a:t>福祉サービスを利用していない人は更に後回し</a:t>
            </a:r>
            <a:endParaRPr lang="en-US" altLang="ja-JP" dirty="0" smtClean="0"/>
          </a:p>
          <a:p>
            <a:pPr lvl="1"/>
            <a:r>
              <a:rPr lang="ja-JP" altLang="en-US" dirty="0" smtClean="0"/>
              <a:t>全国から集まったが、それでも数か月かかる</a:t>
            </a:r>
            <a:endParaRPr lang="en-US" altLang="ja-JP" dirty="0" smtClean="0"/>
          </a:p>
          <a:p>
            <a:r>
              <a:rPr lang="ja-JP" altLang="en-US" dirty="0" smtClean="0"/>
              <a:t>後に「障害者手帳の所持者」も安否確認</a:t>
            </a:r>
            <a:endParaRPr lang="en-US" altLang="ja-JP" dirty="0" smtClean="0"/>
          </a:p>
          <a:p>
            <a:pPr lvl="1"/>
            <a:r>
              <a:rPr lang="ja-JP" altLang="en-US" dirty="0" smtClean="0"/>
              <a:t>障害者手帳を持っていない発達障害者</a:t>
            </a:r>
            <a:endParaRPr lang="en-US" altLang="ja-JP" dirty="0" smtClean="0"/>
          </a:p>
          <a:p>
            <a:r>
              <a:rPr lang="ja-JP" altLang="en-US" dirty="0" smtClean="0"/>
              <a:t>「困ったことはないですか？」「相談してください」</a:t>
            </a:r>
            <a:endParaRPr lang="en-US" altLang="ja-JP" dirty="0" smtClean="0"/>
          </a:p>
          <a:p>
            <a:pPr lvl="1"/>
            <a:r>
              <a:rPr lang="ja-JP" altLang="en-US" dirty="0" smtClean="0"/>
              <a:t>何を相談すべきか分からない</a:t>
            </a:r>
            <a:endParaRPr lang="en-US" altLang="ja-JP" dirty="0" smtClean="0"/>
          </a:p>
          <a:p>
            <a:pPr lvl="1"/>
            <a:r>
              <a:rPr lang="ja-JP" altLang="en-US" dirty="0" smtClean="0"/>
              <a:t>何に困っているか分からない</a:t>
            </a:r>
            <a:endParaRPr lang="en-US" altLang="ja-JP" dirty="0" smtClean="0"/>
          </a:p>
          <a:p>
            <a:pPr lvl="1"/>
            <a:r>
              <a:rPr lang="ja-JP" altLang="en-US" dirty="0"/>
              <a:t>困っていること</a:t>
            </a:r>
            <a:r>
              <a:rPr lang="ja-JP" altLang="en-US" dirty="0" smtClean="0"/>
              <a:t>を整理して伝えられない</a:t>
            </a:r>
            <a:endParaRPr lang="en-US" altLang="ja-JP" dirty="0" smtClean="0"/>
          </a:p>
          <a:p>
            <a:pPr lvl="1"/>
            <a:r>
              <a:rPr lang="ja-JP" altLang="en-US" dirty="0" smtClean="0"/>
              <a:t>相談内容を否定されないか不安</a:t>
            </a:r>
            <a:endParaRPr lang="en-US" altLang="ja-JP" dirty="0" smtClean="0"/>
          </a:p>
          <a:p>
            <a:endParaRPr lang="en-US" altLang="ja-JP" dirty="0" smtClean="0"/>
          </a:p>
          <a:p>
            <a:pPr lvl="1"/>
            <a:endParaRPr lang="en-US" altLang="ja-JP" dirty="0" smtClean="0"/>
          </a:p>
          <a:p>
            <a:endParaRPr kumimoji="1" lang="ja-JP" altLang="en-US" dirty="0"/>
          </a:p>
        </p:txBody>
      </p:sp>
      <p:sp>
        <p:nvSpPr>
          <p:cNvPr id="4" name="四角形吹き出し 3"/>
          <p:cNvSpPr/>
          <p:nvPr/>
        </p:nvSpPr>
        <p:spPr>
          <a:xfrm>
            <a:off x="5436096" y="4509120"/>
            <a:ext cx="3600400" cy="864096"/>
          </a:xfrm>
          <a:prstGeom prst="wedgeRectCallout">
            <a:avLst>
              <a:gd name="adj1" fmla="val -44995"/>
              <a:gd name="adj2" fmla="val 994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発達障害当事者会ﾘﾙﾋﾞｯﾄ</a:t>
            </a:r>
            <a:endParaRPr kumimoji="1" lang="en-US" altLang="ja-JP" sz="2400" dirty="0" smtClean="0">
              <a:solidFill>
                <a:schemeClr val="tx1"/>
              </a:solidFill>
            </a:endParaRPr>
          </a:p>
          <a:p>
            <a:pPr algn="ctr"/>
            <a:r>
              <a:rPr lang="ja-JP" altLang="en-US" sz="2400" dirty="0" smtClean="0">
                <a:solidFill>
                  <a:schemeClr val="tx1"/>
                </a:solidFill>
              </a:rPr>
              <a:t>があったからこそ把握</a:t>
            </a:r>
            <a:endParaRPr kumimoji="1" lang="en-US" altLang="ja-JP" sz="2400" dirty="0" smtClean="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036496" cy="1143000"/>
          </a:xfrm>
        </p:spPr>
        <p:txBody>
          <a:bodyPr/>
          <a:lstStyle/>
          <a:p>
            <a:r>
              <a:rPr kumimoji="1" lang="ja-JP" altLang="en-US" dirty="0" smtClean="0"/>
              <a:t>オーラルソニック社（民間）に</a:t>
            </a:r>
            <a:r>
              <a:rPr kumimoji="1" lang="ja-JP" altLang="en-US" dirty="0" smtClean="0"/>
              <a:t>よる支援</a:t>
            </a:r>
            <a:endParaRPr kumimoji="1" lang="ja-JP" altLang="en-US" dirty="0"/>
          </a:p>
        </p:txBody>
      </p:sp>
      <p:sp>
        <p:nvSpPr>
          <p:cNvPr id="3" name="コンテンツ プレースホルダー 2"/>
          <p:cNvSpPr>
            <a:spLocks noGrp="1"/>
          </p:cNvSpPr>
          <p:nvPr>
            <p:ph idx="1"/>
          </p:nvPr>
        </p:nvSpPr>
        <p:spPr>
          <a:xfrm>
            <a:off x="467544" y="1196752"/>
            <a:ext cx="8229600" cy="5400600"/>
          </a:xfrm>
        </p:spPr>
        <p:txBody>
          <a:bodyPr/>
          <a:lstStyle/>
          <a:p>
            <a:r>
              <a:rPr lang="ja-JP" altLang="en-US" dirty="0"/>
              <a:t>特定</a:t>
            </a:r>
            <a:r>
              <a:rPr lang="ja-JP" altLang="en-US" dirty="0" smtClean="0"/>
              <a:t>の音域をカットするパネルの無償提供</a:t>
            </a:r>
            <a:endParaRPr lang="en-US" altLang="ja-JP" dirty="0" smtClean="0"/>
          </a:p>
          <a:p>
            <a:endParaRPr lang="en-US" altLang="ja-JP" dirty="0"/>
          </a:p>
          <a:p>
            <a:endParaRPr lang="en-US" altLang="ja-JP" dirty="0" smtClean="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lang="ja-JP" altLang="en-US" dirty="0" smtClean="0"/>
              <a:t>「気分が落ち着く」「嫌な音だけがカットされる」</a:t>
            </a:r>
            <a:endParaRPr lang="en-US" altLang="ja-JP" dirty="0" smtClean="0"/>
          </a:p>
          <a:p>
            <a:pPr marL="0" indent="0">
              <a:buNone/>
            </a:pPr>
            <a:r>
              <a:rPr lang="ja-JP" altLang="en-US" dirty="0" smtClean="0"/>
              <a:t>「ずっと入っていたい」（当事者の声）</a:t>
            </a:r>
            <a:endParaRPr lang="en-US" altLang="ja-JP" dirty="0" smtClean="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1872898"/>
            <a:ext cx="3891548" cy="2918661"/>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2204864"/>
            <a:ext cx="4104456" cy="3078342"/>
          </a:xfrm>
          <a:prstGeom prst="rect">
            <a:avLst/>
          </a:prstGeom>
        </p:spPr>
      </p:pic>
    </p:spTree>
    <p:extLst>
      <p:ext uri="{BB962C8B-B14F-4D97-AF65-F5344CB8AC3E}">
        <p14:creationId xmlns:p14="http://schemas.microsoft.com/office/powerpoint/2010/main" val="4195806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障害者差別解消法</a:t>
            </a:r>
            <a:endParaRPr kumimoji="1" lang="ja-JP" altLang="en-US" dirty="0"/>
          </a:p>
        </p:txBody>
      </p:sp>
      <p:sp>
        <p:nvSpPr>
          <p:cNvPr id="3" name="コンテンツ プレースホルダー 2"/>
          <p:cNvSpPr>
            <a:spLocks noGrp="1"/>
          </p:cNvSpPr>
          <p:nvPr>
            <p:ph idx="1"/>
          </p:nvPr>
        </p:nvSpPr>
        <p:spPr>
          <a:xfrm>
            <a:off x="107504" y="1567333"/>
            <a:ext cx="9036496" cy="4525963"/>
          </a:xfrm>
        </p:spPr>
        <p:txBody>
          <a:bodyPr/>
          <a:lstStyle/>
          <a:p>
            <a:r>
              <a:rPr lang="ja-JP" altLang="en-US" dirty="0"/>
              <a:t>障害者基本法第４条　基本原則　差別の禁止</a:t>
            </a:r>
          </a:p>
          <a:p>
            <a:pPr lvl="1"/>
            <a:r>
              <a:rPr lang="ja-JP" altLang="en-US" dirty="0" smtClean="0"/>
              <a:t>第１項：障害を理由とする差別等の権利侵害行為の禁止</a:t>
            </a:r>
          </a:p>
          <a:p>
            <a:pPr lvl="1"/>
            <a:r>
              <a:rPr lang="ja-JP" altLang="en-US" dirty="0" smtClean="0"/>
              <a:t>第２項</a:t>
            </a:r>
            <a:r>
              <a:rPr lang="ja-JP" altLang="en-US" dirty="0"/>
              <a:t>：社会的障壁の除去を怠ることによる権利侵害の</a:t>
            </a:r>
            <a:r>
              <a:rPr lang="ja-JP" altLang="en-US" dirty="0" smtClean="0"/>
              <a:t>防止</a:t>
            </a:r>
            <a:endParaRPr lang="en-US" altLang="ja-JP" dirty="0" smtClean="0"/>
          </a:p>
          <a:p>
            <a:pPr lvl="1"/>
            <a:r>
              <a:rPr lang="ja-JP" altLang="en-US" dirty="0" smtClean="0"/>
              <a:t>第３項</a:t>
            </a:r>
            <a:r>
              <a:rPr lang="ja-JP" altLang="en-US" dirty="0"/>
              <a:t>：国による啓発・知識の普及を図るための</a:t>
            </a:r>
            <a:r>
              <a:rPr lang="ja-JP" altLang="en-US" dirty="0" smtClean="0"/>
              <a:t>取組</a:t>
            </a:r>
            <a:endParaRPr lang="ja-JP" altLang="en-US" dirty="0"/>
          </a:p>
          <a:p>
            <a:r>
              <a:rPr lang="ja-JP" altLang="en-US" dirty="0" smtClean="0"/>
              <a:t>障害者差別解消法</a:t>
            </a:r>
            <a:endParaRPr lang="en-US" altLang="ja-JP" dirty="0" smtClean="0"/>
          </a:p>
          <a:p>
            <a:pPr lvl="1"/>
            <a:r>
              <a:rPr lang="ja-JP" altLang="en-US" dirty="0" smtClean="0"/>
              <a:t>差別</a:t>
            </a:r>
            <a:r>
              <a:rPr lang="ja-JP" altLang="en-US" dirty="0"/>
              <a:t>を解消するための</a:t>
            </a:r>
            <a:r>
              <a:rPr lang="ja-JP" altLang="en-US" dirty="0" smtClean="0"/>
              <a:t>措置を具体化</a:t>
            </a:r>
            <a:endParaRPr lang="ja-JP" altLang="en-US" dirty="0"/>
          </a:p>
          <a:p>
            <a:pPr lvl="1"/>
            <a:r>
              <a:rPr lang="ja-JP" altLang="en-US" dirty="0" smtClean="0"/>
              <a:t>不当</a:t>
            </a:r>
            <a:r>
              <a:rPr lang="ja-JP" altLang="en-US" dirty="0"/>
              <a:t>な差別的取扱いの</a:t>
            </a:r>
            <a:r>
              <a:rPr lang="ja-JP" altLang="en-US" dirty="0" smtClean="0"/>
              <a:t>禁止・合理的配慮の提供</a:t>
            </a:r>
            <a:endParaRPr lang="ja-JP" altLang="en-US" dirty="0"/>
          </a:p>
        </p:txBody>
      </p:sp>
    </p:spTree>
    <p:extLst>
      <p:ext uri="{BB962C8B-B14F-4D97-AF65-F5344CB8AC3E}">
        <p14:creationId xmlns:p14="http://schemas.microsoft.com/office/powerpoint/2010/main" val="13815963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p>
            <a:r>
              <a:rPr lang="ja-JP" altLang="en-US" dirty="0" smtClean="0"/>
              <a:t>合理的でない配慮？</a:t>
            </a:r>
            <a:endParaRPr kumimoji="1" lang="ja-JP" altLang="en-US" dirty="0"/>
          </a:p>
        </p:txBody>
      </p:sp>
      <p:sp>
        <p:nvSpPr>
          <p:cNvPr id="3" name="コンテンツ プレースホルダー 2"/>
          <p:cNvSpPr>
            <a:spLocks noGrp="1"/>
          </p:cNvSpPr>
          <p:nvPr>
            <p:ph idx="1"/>
          </p:nvPr>
        </p:nvSpPr>
        <p:spPr>
          <a:xfrm>
            <a:off x="0" y="1052736"/>
            <a:ext cx="9036496" cy="5400600"/>
          </a:xfrm>
        </p:spPr>
        <p:txBody>
          <a:bodyPr/>
          <a:lstStyle/>
          <a:p>
            <a:r>
              <a:rPr kumimoji="1" lang="ja-JP" altLang="en-US" dirty="0" smtClean="0"/>
              <a:t>白い紙に印刷された地震情報を配布する</a:t>
            </a:r>
            <a:endParaRPr kumimoji="1" lang="en-US" altLang="ja-JP" dirty="0" smtClean="0"/>
          </a:p>
          <a:p>
            <a:pPr lvl="1"/>
            <a:r>
              <a:rPr lang="ja-JP" altLang="en-US" dirty="0" smtClean="0"/>
              <a:t>当事者：「白いと、読むのがとても大変」</a:t>
            </a:r>
            <a:endParaRPr lang="en-US" altLang="ja-JP" dirty="0" smtClean="0"/>
          </a:p>
          <a:p>
            <a:pPr lvl="2"/>
            <a:r>
              <a:rPr lang="ja-JP" altLang="en-US" dirty="0"/>
              <a:t>ただし、</a:t>
            </a:r>
            <a:r>
              <a:rPr kumimoji="1" lang="ja-JP" altLang="en-US" dirty="0" smtClean="0"/>
              <a:t>読めないわけではない</a:t>
            </a:r>
            <a:endParaRPr kumimoji="1" lang="en-US" altLang="ja-JP" dirty="0" smtClean="0"/>
          </a:p>
          <a:p>
            <a:pPr lvl="1"/>
            <a:r>
              <a:rPr lang="ja-JP" altLang="en-US" dirty="0" smtClean="0"/>
              <a:t>周囲：「白くない紙を用意するコスト・労力がいる」</a:t>
            </a:r>
            <a:endParaRPr lang="en-US" altLang="ja-JP" dirty="0" smtClean="0"/>
          </a:p>
          <a:p>
            <a:pPr marL="457200" lvl="1" indent="0">
              <a:buNone/>
            </a:pPr>
            <a:r>
              <a:rPr lang="ja-JP" altLang="en-US" dirty="0"/>
              <a:t>　</a:t>
            </a:r>
            <a:r>
              <a:rPr lang="ja-JP" altLang="en-US" dirty="0" smtClean="0"/>
              <a:t>　　　　「白い方が読みやすいからこの紙にしている」</a:t>
            </a:r>
            <a:endParaRPr lang="en-US" altLang="ja-JP" dirty="0" smtClean="0"/>
          </a:p>
          <a:p>
            <a:r>
              <a:rPr kumimoji="1" lang="ja-JP" altLang="en-US" dirty="0" smtClean="0"/>
              <a:t>避難所にオーラルソニック社の箱を置く</a:t>
            </a:r>
            <a:endParaRPr kumimoji="1" lang="en-US" altLang="ja-JP" dirty="0" smtClean="0"/>
          </a:p>
          <a:p>
            <a:pPr lvl="1"/>
            <a:r>
              <a:rPr lang="ja-JP" altLang="en-US" dirty="0" smtClean="0"/>
              <a:t>当事者：「音楽</a:t>
            </a:r>
            <a:r>
              <a:rPr lang="ja-JP" altLang="en-US" dirty="0"/>
              <a:t>等</a:t>
            </a:r>
            <a:r>
              <a:rPr lang="ja-JP" altLang="en-US" dirty="0" smtClean="0"/>
              <a:t>の不快音が</a:t>
            </a:r>
            <a:r>
              <a:rPr lang="ja-JP" altLang="en-US" dirty="0"/>
              <a:t>あるとき</a:t>
            </a:r>
            <a:r>
              <a:rPr lang="ja-JP" altLang="en-US" dirty="0" smtClean="0"/>
              <a:t>に避難できる」</a:t>
            </a:r>
            <a:endParaRPr lang="en-US" altLang="ja-JP" dirty="0" smtClean="0"/>
          </a:p>
          <a:p>
            <a:pPr marL="457200" lvl="1" indent="0">
              <a:buNone/>
            </a:pPr>
            <a:r>
              <a:rPr kumimoji="1" lang="ja-JP" altLang="en-US" dirty="0" smtClean="0"/>
              <a:t>　「用途を知らせれば障害者だとわかる。</a:t>
            </a:r>
            <a:endParaRPr kumimoji="1" lang="en-US" altLang="ja-JP" dirty="0" smtClean="0"/>
          </a:p>
          <a:p>
            <a:pPr marL="457200" lvl="1" indent="0">
              <a:buNone/>
            </a:pPr>
            <a:r>
              <a:rPr lang="ja-JP" altLang="en-US" dirty="0"/>
              <a:t>　</a:t>
            </a:r>
            <a:r>
              <a:rPr lang="ja-JP" altLang="en-US" dirty="0" smtClean="0"/>
              <a:t>「大の大人が・・・</a:t>
            </a:r>
            <a:r>
              <a:rPr kumimoji="1" lang="ja-JP" altLang="en-US" dirty="0" smtClean="0"/>
              <a:t>変</a:t>
            </a:r>
            <a:r>
              <a:rPr kumimoji="1" lang="ja-JP" altLang="en-US" dirty="0"/>
              <a:t>な目で</a:t>
            </a:r>
            <a:r>
              <a:rPr kumimoji="1" lang="ja-JP" altLang="en-US" dirty="0" smtClean="0"/>
              <a:t>見られる」</a:t>
            </a:r>
            <a:endParaRPr kumimoji="1" lang="en-US" altLang="ja-JP" dirty="0" smtClean="0"/>
          </a:p>
          <a:p>
            <a:pPr lvl="1"/>
            <a:r>
              <a:rPr lang="ja-JP" altLang="en-US" dirty="0" smtClean="0"/>
              <a:t>周囲：「この箱何のため？こんなときに邪魔だ」</a:t>
            </a:r>
            <a:endParaRPr kumimoji="1" lang="ja-JP" altLang="en-US" dirty="0"/>
          </a:p>
        </p:txBody>
      </p:sp>
    </p:spTree>
    <p:extLst>
      <p:ext uri="{BB962C8B-B14F-4D97-AF65-F5344CB8AC3E}">
        <p14:creationId xmlns:p14="http://schemas.microsoft.com/office/powerpoint/2010/main" val="4219200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合理性・過重な負担の天秤</a:t>
            </a:r>
            <a:endParaRPr kumimoji="1" lang="ja-JP" altLang="en-US" dirty="0"/>
          </a:p>
        </p:txBody>
      </p:sp>
      <p:sp>
        <p:nvSpPr>
          <p:cNvPr id="3" name="コンテンツ プレースホルダー 2"/>
          <p:cNvSpPr>
            <a:spLocks noGrp="1"/>
          </p:cNvSpPr>
          <p:nvPr>
            <p:ph idx="1"/>
          </p:nvPr>
        </p:nvSpPr>
        <p:spPr>
          <a:xfrm>
            <a:off x="457200" y="836712"/>
            <a:ext cx="8229600" cy="3096345"/>
          </a:xfrm>
        </p:spPr>
        <p:txBody>
          <a:bodyPr/>
          <a:lstStyle/>
          <a:p>
            <a:pPr marL="0" indent="0">
              <a:buNone/>
            </a:pPr>
            <a:endParaRPr kumimoji="1" lang="en-US" altLang="ja-JP" dirty="0" smtClean="0"/>
          </a:p>
          <a:p>
            <a:r>
              <a:rPr lang="ja-JP" altLang="en-US" dirty="0" smtClean="0"/>
              <a:t>本人の耐え難さ</a:t>
            </a:r>
            <a:r>
              <a:rPr lang="ja-JP" altLang="en-US" dirty="0"/>
              <a:t>⇔</a:t>
            </a:r>
            <a:r>
              <a:rPr lang="ja-JP" altLang="en-US" dirty="0" smtClean="0"/>
              <a:t>周囲の不快</a:t>
            </a:r>
            <a:endParaRPr lang="en-US" altLang="ja-JP" dirty="0" smtClean="0"/>
          </a:p>
          <a:p>
            <a:r>
              <a:rPr kumimoji="1" lang="ja-JP" altLang="en-US" dirty="0" smtClean="0"/>
              <a:t>本人の耐え難さ</a:t>
            </a:r>
            <a:r>
              <a:rPr lang="ja-JP" altLang="en-US" dirty="0"/>
              <a:t>⇔</a:t>
            </a:r>
            <a:r>
              <a:rPr kumimoji="1" lang="ja-JP" altLang="en-US" dirty="0" smtClean="0"/>
              <a:t>周囲の困り</a:t>
            </a:r>
            <a:endParaRPr kumimoji="1" lang="en-US" altLang="ja-JP" dirty="0" smtClean="0"/>
          </a:p>
          <a:p>
            <a:r>
              <a:rPr lang="ja-JP" altLang="en-US" dirty="0"/>
              <a:t>本人</a:t>
            </a:r>
            <a:r>
              <a:rPr lang="ja-JP" altLang="en-US" dirty="0" smtClean="0"/>
              <a:t>の耐え難さ</a:t>
            </a:r>
            <a:r>
              <a:rPr lang="ja-JP" altLang="en-US" dirty="0"/>
              <a:t>⇔</a:t>
            </a:r>
            <a:r>
              <a:rPr lang="ja-JP" altLang="en-US" dirty="0" smtClean="0"/>
              <a:t>周囲の耐え難さ</a:t>
            </a:r>
            <a:endParaRPr lang="en-US" altLang="ja-JP" dirty="0" smtClean="0"/>
          </a:p>
          <a:p>
            <a:r>
              <a:rPr lang="ja-JP" altLang="en-US" dirty="0"/>
              <a:t>本人</a:t>
            </a:r>
            <a:r>
              <a:rPr lang="ja-JP" altLang="en-US" dirty="0" smtClean="0"/>
              <a:t>の耐え難さ</a:t>
            </a:r>
            <a:r>
              <a:rPr lang="ja-JP" altLang="en-US" dirty="0"/>
              <a:t>⇔</a:t>
            </a:r>
            <a:r>
              <a:rPr lang="ja-JP" altLang="en-US" dirty="0" smtClean="0"/>
              <a:t>周囲のメリット</a:t>
            </a:r>
            <a:endParaRPr lang="en-US" altLang="ja-JP" dirty="0" smtClean="0"/>
          </a:p>
          <a:p>
            <a:r>
              <a:rPr lang="ja-JP" altLang="en-US" dirty="0"/>
              <a:t>本人</a:t>
            </a:r>
            <a:r>
              <a:rPr lang="ja-JP" altLang="en-US" dirty="0" smtClean="0"/>
              <a:t>の耐え難さ</a:t>
            </a:r>
            <a:r>
              <a:rPr lang="ja-JP" altLang="en-US" dirty="0"/>
              <a:t>⇔</a:t>
            </a:r>
            <a:r>
              <a:rPr lang="ja-JP" altLang="en-US" dirty="0" smtClean="0"/>
              <a:t>多数派は気にしない</a:t>
            </a:r>
            <a:endParaRPr lang="en-US" altLang="ja-JP" dirty="0" smtClean="0"/>
          </a:p>
          <a:p>
            <a:pPr lvl="1"/>
            <a:endParaRPr kumimoji="1" lang="ja-JP" altLang="en-US" dirty="0"/>
          </a:p>
        </p:txBody>
      </p:sp>
      <p:pic>
        <p:nvPicPr>
          <p:cNvPr id="1026" name="Picture 2" descr="てんびん 天秤 天びん"/>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5040452"/>
            <a:ext cx="4124325" cy="14192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てんびん 天秤 天びん"/>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301" y="5040452"/>
            <a:ext cx="4114800" cy="14192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てんびん 天秤 天びん"/>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5301" y="5040452"/>
            <a:ext cx="4124325" cy="141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20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障害者差別解消法における</a:t>
            </a:r>
            <a:r>
              <a:rPr lang="en-US" altLang="ja-JP" dirty="0" smtClean="0"/>
              <a:t/>
            </a:r>
            <a:br>
              <a:rPr lang="en-US" altLang="ja-JP" dirty="0" smtClean="0"/>
            </a:br>
            <a:r>
              <a:rPr lang="ja-JP" altLang="en-US" dirty="0" smtClean="0"/>
              <a:t>合理的配慮の要件</a:t>
            </a:r>
            <a:endParaRPr kumimoji="1" lang="ja-JP" altLang="en-US" dirty="0"/>
          </a:p>
        </p:txBody>
      </p:sp>
      <p:sp>
        <p:nvSpPr>
          <p:cNvPr id="3" name="コンテンツ プレースホルダー 2"/>
          <p:cNvSpPr>
            <a:spLocks noGrp="1"/>
          </p:cNvSpPr>
          <p:nvPr>
            <p:ph idx="1"/>
          </p:nvPr>
        </p:nvSpPr>
        <p:spPr>
          <a:xfrm>
            <a:off x="395536" y="1456185"/>
            <a:ext cx="8229600" cy="3340967"/>
          </a:xfrm>
        </p:spPr>
        <p:txBody>
          <a:bodyPr/>
          <a:lstStyle/>
          <a:p>
            <a:r>
              <a:rPr lang="ja-JP" altLang="en-US" dirty="0" smtClean="0"/>
              <a:t>障害者から現に社会的障壁の除去を必要としている旨の意思の表明があった場合</a:t>
            </a:r>
          </a:p>
          <a:p>
            <a:r>
              <a:rPr lang="ja-JP" altLang="en-US" dirty="0" smtClean="0"/>
              <a:t>（社会的障壁の除去の）実施に伴う負担が過重でないとき</a:t>
            </a:r>
          </a:p>
          <a:p>
            <a:r>
              <a:rPr lang="ja-JP" altLang="en-US" dirty="0" smtClean="0"/>
              <a:t>社会的障壁の除去の実施について必要かつ合理的な配慮をしなければならない</a:t>
            </a:r>
            <a:endParaRPr lang="ja-JP" altLang="en-US" dirty="0"/>
          </a:p>
        </p:txBody>
      </p:sp>
      <p:sp>
        <p:nvSpPr>
          <p:cNvPr id="4" name="正方形/長方形 3"/>
          <p:cNvSpPr/>
          <p:nvPr/>
        </p:nvSpPr>
        <p:spPr>
          <a:xfrm>
            <a:off x="251520" y="5982379"/>
            <a:ext cx="8496944" cy="830997"/>
          </a:xfrm>
          <a:prstGeom prst="rect">
            <a:avLst/>
          </a:prstGeom>
        </p:spPr>
        <p:txBody>
          <a:bodyPr wrap="square">
            <a:spAutoFit/>
          </a:bodyPr>
          <a:lstStyle/>
          <a:p>
            <a:r>
              <a:rPr lang="ja-JP" altLang="en-US" sz="2400" dirty="0" smtClean="0"/>
              <a:t>出典：愼</a:t>
            </a:r>
            <a:r>
              <a:rPr lang="ja-JP" altLang="en-US" sz="2400" dirty="0"/>
              <a:t>英</a:t>
            </a:r>
            <a:r>
              <a:rPr lang="ja-JP" altLang="en-US" sz="2400" dirty="0" smtClean="0"/>
              <a:t>弘</a:t>
            </a:r>
            <a:r>
              <a:rPr lang="ja-JP" altLang="en-US" sz="2400" dirty="0"/>
              <a:t>（</a:t>
            </a:r>
            <a:r>
              <a:rPr lang="en-US" altLang="ja-JP" sz="2400" dirty="0" smtClean="0"/>
              <a:t>2015</a:t>
            </a:r>
            <a:r>
              <a:rPr lang="ja-JP" altLang="en-US" sz="2400" dirty="0" smtClean="0"/>
              <a:t>）「</a:t>
            </a:r>
            <a:r>
              <a:rPr lang="ja-JP" altLang="en-US" sz="2400" dirty="0"/>
              <a:t>合理的配慮に関する一</a:t>
            </a:r>
            <a:r>
              <a:rPr lang="ja-JP" altLang="en-US" sz="2400" dirty="0" smtClean="0"/>
              <a:t>考察」</a:t>
            </a:r>
            <a:endParaRPr lang="en-US" altLang="ja-JP" sz="2400" dirty="0" smtClean="0"/>
          </a:p>
          <a:p>
            <a:r>
              <a:rPr lang="ja-JP" altLang="en-US" sz="2400" dirty="0" smtClean="0"/>
              <a:t>　　　　</a:t>
            </a:r>
            <a:r>
              <a:rPr lang="zh-CN" altLang="en-US" sz="2400" dirty="0" smtClean="0"/>
              <a:t>四天王</a:t>
            </a:r>
            <a:r>
              <a:rPr lang="zh-CN" altLang="en-US" sz="2400" dirty="0"/>
              <a:t>寺大学大学院研究論集（</a:t>
            </a:r>
            <a:r>
              <a:rPr lang="en-US" altLang="zh-CN" sz="2400" dirty="0"/>
              <a:t>10</a:t>
            </a:r>
            <a:r>
              <a:rPr lang="zh-CN" altLang="en-US" sz="2400" dirty="0" smtClean="0"/>
              <a:t>）</a:t>
            </a:r>
            <a:r>
              <a:rPr lang="en-US" altLang="zh-CN" sz="2400" dirty="0" smtClean="0"/>
              <a:t>5-22</a:t>
            </a:r>
            <a:endParaRPr lang="ja-JP" altLang="en-US" sz="2400" dirty="0"/>
          </a:p>
        </p:txBody>
      </p:sp>
      <p:sp>
        <p:nvSpPr>
          <p:cNvPr id="5" name="角丸四角形 4"/>
          <p:cNvSpPr/>
          <p:nvPr/>
        </p:nvSpPr>
        <p:spPr>
          <a:xfrm>
            <a:off x="1835696" y="4756376"/>
            <a:ext cx="2016224" cy="108012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意思表明</a:t>
            </a:r>
            <a:endParaRPr kumimoji="1" lang="en-US" altLang="ja-JP" sz="3200" dirty="0" smtClean="0">
              <a:solidFill>
                <a:schemeClr val="tx1"/>
              </a:solidFill>
            </a:endParaRPr>
          </a:p>
          <a:p>
            <a:pPr algn="ctr"/>
            <a:r>
              <a:rPr lang="ja-JP" altLang="en-US" sz="3200" dirty="0">
                <a:solidFill>
                  <a:schemeClr val="tx1"/>
                </a:solidFill>
              </a:rPr>
              <a:t>なし</a:t>
            </a:r>
            <a:endParaRPr kumimoji="1" lang="ja-JP" altLang="en-US" sz="3200" dirty="0">
              <a:solidFill>
                <a:schemeClr val="tx1"/>
              </a:solidFill>
            </a:endParaRPr>
          </a:p>
        </p:txBody>
      </p:sp>
      <p:sp>
        <p:nvSpPr>
          <p:cNvPr id="7" name="角丸四角形 6"/>
          <p:cNvSpPr/>
          <p:nvPr/>
        </p:nvSpPr>
        <p:spPr>
          <a:xfrm>
            <a:off x="5724128" y="4756376"/>
            <a:ext cx="1512168" cy="108012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solidFill>
              </a:rPr>
              <a:t>過重</a:t>
            </a:r>
            <a:endParaRPr lang="en-US" altLang="ja-JP" sz="3200" dirty="0">
              <a:solidFill>
                <a:schemeClr val="tx1"/>
              </a:solidFill>
            </a:endParaRPr>
          </a:p>
          <a:p>
            <a:pPr algn="ctr"/>
            <a:r>
              <a:rPr lang="ja-JP" altLang="en-US" sz="3200" dirty="0" smtClean="0">
                <a:solidFill>
                  <a:schemeClr val="tx1"/>
                </a:solidFill>
              </a:rPr>
              <a:t>負担</a:t>
            </a:r>
            <a:endParaRPr kumimoji="1" lang="ja-JP" altLang="en-US" sz="3200" dirty="0">
              <a:solidFill>
                <a:schemeClr val="tx1"/>
              </a:solidFill>
            </a:endParaRPr>
          </a:p>
        </p:txBody>
      </p:sp>
      <p:sp>
        <p:nvSpPr>
          <p:cNvPr id="9" name="四角形吹き出し 8"/>
          <p:cNvSpPr/>
          <p:nvPr/>
        </p:nvSpPr>
        <p:spPr>
          <a:xfrm>
            <a:off x="3923928" y="4756374"/>
            <a:ext cx="1728192" cy="1030443"/>
          </a:xfrm>
          <a:prstGeom prst="wedgeRectCallout">
            <a:avLst>
              <a:gd name="adj1" fmla="val -69963"/>
              <a:gd name="adj2" fmla="val 43694"/>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意思表明に</a:t>
            </a:r>
            <a:endParaRPr kumimoji="1" lang="en-US" altLang="ja-JP" sz="2000" dirty="0" smtClean="0">
              <a:solidFill>
                <a:schemeClr val="tx1"/>
              </a:solidFill>
            </a:endParaRPr>
          </a:p>
          <a:p>
            <a:pPr algn="ctr"/>
            <a:r>
              <a:rPr lang="ja-JP" altLang="en-US" sz="2000" dirty="0" smtClean="0">
                <a:solidFill>
                  <a:schemeClr val="tx1"/>
                </a:solidFill>
              </a:rPr>
              <a:t>リスク</a:t>
            </a:r>
            <a:r>
              <a:rPr lang="ja-JP" altLang="en-US" sz="2000" dirty="0">
                <a:solidFill>
                  <a:schemeClr val="tx1"/>
                </a:solidFill>
              </a:rPr>
              <a:t>が</a:t>
            </a:r>
            <a:r>
              <a:rPr lang="ja-JP" altLang="en-US" sz="2000" dirty="0" smtClean="0">
                <a:solidFill>
                  <a:schemeClr val="tx1"/>
                </a:solidFill>
              </a:rPr>
              <a:t>ある</a:t>
            </a:r>
            <a:endParaRPr lang="en-US" altLang="ja-JP" sz="2000" dirty="0" smtClean="0">
              <a:solidFill>
                <a:schemeClr val="tx1"/>
              </a:solidFill>
            </a:endParaRPr>
          </a:p>
          <a:p>
            <a:pPr algn="ctr"/>
            <a:r>
              <a:rPr lang="ja-JP" altLang="en-US" sz="2000" dirty="0" smtClean="0">
                <a:solidFill>
                  <a:schemeClr val="tx1"/>
                </a:solidFill>
              </a:rPr>
              <a:t>場合は？</a:t>
            </a:r>
            <a:endParaRPr kumimoji="1" lang="ja-JP" altLang="en-US" sz="2000" dirty="0">
              <a:solidFill>
                <a:schemeClr val="tx1"/>
              </a:solidFill>
            </a:endParaRPr>
          </a:p>
        </p:txBody>
      </p:sp>
      <p:sp>
        <p:nvSpPr>
          <p:cNvPr id="10" name="四角形吹き出し 9"/>
          <p:cNvSpPr/>
          <p:nvPr/>
        </p:nvSpPr>
        <p:spPr>
          <a:xfrm>
            <a:off x="107504" y="4756375"/>
            <a:ext cx="1728192" cy="1030443"/>
          </a:xfrm>
          <a:prstGeom prst="wedgeRectCallout">
            <a:avLst>
              <a:gd name="adj1" fmla="val 64160"/>
              <a:gd name="adj2" fmla="val 43694"/>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表明できない</a:t>
            </a:r>
            <a:endParaRPr lang="en-US" altLang="ja-JP" sz="2000" dirty="0" smtClean="0">
              <a:solidFill>
                <a:schemeClr val="tx1"/>
              </a:solidFill>
            </a:endParaRPr>
          </a:p>
          <a:p>
            <a:pPr algn="ctr"/>
            <a:r>
              <a:rPr kumimoji="1" lang="ja-JP" altLang="en-US" sz="2000" dirty="0" smtClean="0">
                <a:solidFill>
                  <a:schemeClr val="tx1"/>
                </a:solidFill>
              </a:rPr>
              <a:t>／難しい</a:t>
            </a:r>
            <a:endParaRPr kumimoji="1" lang="en-US" altLang="ja-JP" sz="2000" dirty="0" smtClean="0">
              <a:solidFill>
                <a:schemeClr val="tx1"/>
              </a:solidFill>
            </a:endParaRPr>
          </a:p>
          <a:p>
            <a:pPr algn="ctr"/>
            <a:r>
              <a:rPr kumimoji="1" lang="ja-JP" altLang="en-US" sz="2000" dirty="0" smtClean="0">
                <a:solidFill>
                  <a:schemeClr val="tx1"/>
                </a:solidFill>
              </a:rPr>
              <a:t>場合は？</a:t>
            </a:r>
            <a:endParaRPr kumimoji="1" lang="en-US" altLang="ja-JP" sz="2000" dirty="0" smtClean="0">
              <a:solidFill>
                <a:schemeClr val="tx1"/>
              </a:solidFill>
            </a:endParaRPr>
          </a:p>
        </p:txBody>
      </p:sp>
      <p:sp>
        <p:nvSpPr>
          <p:cNvPr id="11" name="四角形吹き出し 10"/>
          <p:cNvSpPr/>
          <p:nvPr/>
        </p:nvSpPr>
        <p:spPr>
          <a:xfrm>
            <a:off x="7218253" y="4141973"/>
            <a:ext cx="1230443" cy="1228805"/>
          </a:xfrm>
          <a:prstGeom prst="wedgeRectCallout">
            <a:avLst>
              <a:gd name="adj1" fmla="val -69963"/>
              <a:gd name="adj2" fmla="val 43694"/>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誰がどうやって</a:t>
            </a:r>
            <a:endParaRPr kumimoji="1" lang="en-US" altLang="ja-JP" sz="2000" dirty="0" smtClean="0">
              <a:solidFill>
                <a:schemeClr val="tx1"/>
              </a:solidFill>
            </a:endParaRPr>
          </a:p>
          <a:p>
            <a:pPr algn="ctr"/>
            <a:r>
              <a:rPr kumimoji="1" lang="ja-JP" altLang="en-US" sz="2000" dirty="0" smtClean="0">
                <a:solidFill>
                  <a:schemeClr val="tx1"/>
                </a:solidFill>
              </a:rPr>
              <a:t>決める？</a:t>
            </a:r>
            <a:endParaRPr kumimoji="1" lang="ja-JP" altLang="en-US" sz="2000" dirty="0">
              <a:solidFill>
                <a:schemeClr val="tx1"/>
              </a:solidFill>
            </a:endParaRPr>
          </a:p>
        </p:txBody>
      </p:sp>
    </p:spTree>
    <p:extLst>
      <p:ext uri="{BB962C8B-B14F-4D97-AF65-F5344CB8AC3E}">
        <p14:creationId xmlns:p14="http://schemas.microsoft.com/office/powerpoint/2010/main" val="725441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16632"/>
            <a:ext cx="8243887" cy="661987"/>
          </a:xfrm>
        </p:spPr>
        <p:txBody>
          <a:bodyPr>
            <a:normAutofit fontScale="90000"/>
          </a:bodyPr>
          <a:lstStyle/>
          <a:p>
            <a:pPr algn="ctr">
              <a:defRPr/>
            </a:pPr>
            <a:r>
              <a:rPr lang="ja-JP" altLang="en-US" dirty="0"/>
              <a:t>山田</a:t>
            </a:r>
            <a:r>
              <a:rPr lang="ja-JP" altLang="en-US" dirty="0" smtClean="0"/>
              <a:t>の自己紹介（背景）</a:t>
            </a:r>
            <a:endParaRPr lang="ja-JP" altLang="en-US" dirty="0"/>
          </a:p>
        </p:txBody>
      </p:sp>
      <p:sp>
        <p:nvSpPr>
          <p:cNvPr id="7171" name="コンテンツ プレースホルダー 2"/>
          <p:cNvSpPr>
            <a:spLocks noGrp="1"/>
          </p:cNvSpPr>
          <p:nvPr>
            <p:ph idx="1"/>
          </p:nvPr>
        </p:nvSpPr>
        <p:spPr>
          <a:xfrm>
            <a:off x="250825" y="908720"/>
            <a:ext cx="8857679" cy="4824413"/>
          </a:xfrm>
        </p:spPr>
        <p:txBody>
          <a:bodyPr>
            <a:normAutofit/>
          </a:bodyPr>
          <a:lstStyle/>
          <a:p>
            <a:r>
              <a:rPr lang="ja-JP" altLang="en-US" dirty="0" smtClean="0"/>
              <a:t>制度上の仕事としての「教育・相談支援」</a:t>
            </a:r>
            <a:endParaRPr lang="en-US" altLang="ja-JP" dirty="0" smtClean="0"/>
          </a:p>
          <a:p>
            <a:pPr lvl="1"/>
            <a:r>
              <a:rPr lang="ja-JP" altLang="en-US" dirty="0" smtClean="0"/>
              <a:t>小学校：学習支援員　中学校：社会科非常勤講師</a:t>
            </a:r>
            <a:endParaRPr lang="en-US" altLang="ja-JP" dirty="0" smtClean="0"/>
          </a:p>
          <a:p>
            <a:pPr lvl="1"/>
            <a:r>
              <a:rPr lang="ja-JP" altLang="en-US" dirty="0" smtClean="0"/>
              <a:t>市役所保健センター：障害者の相談員</a:t>
            </a:r>
            <a:endParaRPr lang="en-US" altLang="ja-JP" dirty="0" smtClean="0"/>
          </a:p>
          <a:p>
            <a:pPr lvl="1"/>
            <a:r>
              <a:rPr lang="ja-JP" altLang="en-US" dirty="0" smtClean="0"/>
              <a:t>スクールソーシャルワーカー</a:t>
            </a:r>
            <a:endParaRPr lang="en-US" altLang="ja-JP" dirty="0" smtClean="0"/>
          </a:p>
          <a:p>
            <a:pPr lvl="1"/>
            <a:r>
              <a:rPr lang="ja-JP" altLang="en-US" dirty="0" smtClean="0"/>
              <a:t>障害者職業センター：障害者職業カウンセラー</a:t>
            </a:r>
            <a:endParaRPr lang="en-US" altLang="ja-JP" dirty="0" smtClean="0"/>
          </a:p>
          <a:p>
            <a:pPr lvl="1"/>
            <a:r>
              <a:rPr lang="ja-JP" altLang="en-US" dirty="0" smtClean="0"/>
              <a:t>子ども・若者総合相談・相談支援事業所</a:t>
            </a:r>
            <a:endParaRPr lang="en-US" altLang="ja-JP" dirty="0" smtClean="0"/>
          </a:p>
          <a:p>
            <a:r>
              <a:rPr lang="ja-JP" altLang="en-US" dirty="0" smtClean="0"/>
              <a:t>制度外の支援の経験・関わり</a:t>
            </a:r>
            <a:endParaRPr lang="en-US" altLang="ja-JP" dirty="0" smtClean="0"/>
          </a:p>
          <a:p>
            <a:pPr lvl="1"/>
            <a:r>
              <a:rPr lang="ja-JP" altLang="en-US" dirty="0" smtClean="0"/>
              <a:t>熊本県発達障害当事者会</a:t>
            </a:r>
            <a:r>
              <a:rPr lang="en-US" altLang="ja-JP" dirty="0" smtClean="0"/>
              <a:t>Little bit</a:t>
            </a:r>
            <a:r>
              <a:rPr lang="ja-JP" altLang="en-US" dirty="0" smtClean="0"/>
              <a:t>（顧問）</a:t>
            </a:r>
          </a:p>
          <a:p>
            <a:pPr lvl="1"/>
            <a:r>
              <a:rPr lang="ja-JP" altLang="en-US" dirty="0" smtClean="0"/>
              <a:t>宮崎こころリンク、宮崎県発達障害当事者会（顧問）</a:t>
            </a:r>
          </a:p>
        </p:txBody>
      </p:sp>
      <p:sp>
        <p:nvSpPr>
          <p:cNvPr id="7172" name="AutoShape 4"/>
          <p:cNvSpPr>
            <a:spLocks noChangeArrowheads="1"/>
          </p:cNvSpPr>
          <p:nvPr/>
        </p:nvSpPr>
        <p:spPr bwMode="auto">
          <a:xfrm>
            <a:off x="898525" y="5805264"/>
            <a:ext cx="7993955" cy="936104"/>
          </a:xfrm>
          <a:prstGeom prst="roundRect">
            <a:avLst>
              <a:gd name="adj" fmla="val 16667"/>
            </a:avLst>
          </a:prstGeom>
          <a:solidFill>
            <a:schemeClr val="bg2"/>
          </a:solidFill>
          <a:ln w="9525">
            <a:solidFill>
              <a:schemeClr val="tx1"/>
            </a:solidFill>
            <a:round/>
            <a:headEnd/>
            <a:tailEnd/>
          </a:ln>
          <a:effectLs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0"/>
              </a:spcBef>
              <a:buFontTx/>
              <a:buNone/>
            </a:pPr>
            <a:r>
              <a:rPr lang="ja-JP" altLang="en-US" sz="2600" dirty="0"/>
              <a:t>公的／民間　制度／制度外　両面の仕事・活動を通して</a:t>
            </a:r>
            <a:endParaRPr lang="en-US" altLang="ja-JP" sz="2600" dirty="0"/>
          </a:p>
          <a:p>
            <a:pPr algn="ctr" eaLnBrk="1" hangingPunct="1">
              <a:spcBef>
                <a:spcPct val="0"/>
              </a:spcBef>
              <a:buFontTx/>
              <a:buNone/>
            </a:pPr>
            <a:r>
              <a:rPr lang="ja-JP" altLang="en-US" sz="2600" dirty="0"/>
              <a:t>子どもから成人期の発達障害者に関わる</a:t>
            </a:r>
          </a:p>
        </p:txBody>
      </p:sp>
      <p:sp>
        <p:nvSpPr>
          <p:cNvPr id="7173" name="AutoShape 5"/>
          <p:cNvSpPr>
            <a:spLocks noChangeArrowheads="1"/>
          </p:cNvSpPr>
          <p:nvPr/>
        </p:nvSpPr>
        <p:spPr bwMode="auto">
          <a:xfrm>
            <a:off x="184232" y="5963493"/>
            <a:ext cx="647700" cy="777875"/>
          </a:xfrm>
          <a:prstGeom prst="rightArrow">
            <a:avLst>
              <a:gd name="adj1" fmla="val 50000"/>
              <a:gd name="adj2" fmla="val 25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Tree>
    <p:extLst>
      <p:ext uri="{BB962C8B-B14F-4D97-AF65-F5344CB8AC3E}">
        <p14:creationId xmlns:p14="http://schemas.microsoft.com/office/powerpoint/2010/main" val="11851126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耐え難さが数値化できたら・・・</a:t>
            </a:r>
            <a:r>
              <a:rPr kumimoji="1" lang="en-US" altLang="ja-JP" dirty="0" smtClean="0"/>
              <a:t/>
            </a:r>
            <a:br>
              <a:rPr kumimoji="1" lang="en-US" altLang="ja-JP" dirty="0" smtClean="0"/>
            </a:br>
            <a:r>
              <a:rPr kumimoji="1" lang="en-US" altLang="ja-JP" dirty="0" smtClean="0"/>
              <a:t>―</a:t>
            </a:r>
            <a:r>
              <a:rPr lang="ja-JP" altLang="en-US" sz="3600" dirty="0" smtClean="0"/>
              <a:t>避難所</a:t>
            </a:r>
            <a:r>
              <a:rPr lang="en-US" altLang="ja-JP" sz="3600" dirty="0"/>
              <a:t>10</a:t>
            </a:r>
            <a:r>
              <a:rPr lang="ja-JP" altLang="en-US" sz="3600" dirty="0"/>
              <a:t>名</a:t>
            </a:r>
            <a:r>
              <a:rPr lang="ja-JP" altLang="en-US" sz="3600" dirty="0" smtClean="0"/>
              <a:t>にアンケート</a:t>
            </a:r>
            <a:endParaRPr kumimoji="1" lang="ja-JP" altLang="en-US" sz="3600" dirty="0"/>
          </a:p>
        </p:txBody>
      </p:sp>
      <p:sp>
        <p:nvSpPr>
          <p:cNvPr id="3" name="コンテンツ プレースホルダー 2"/>
          <p:cNvSpPr>
            <a:spLocks noGrp="1"/>
          </p:cNvSpPr>
          <p:nvPr>
            <p:ph idx="1"/>
          </p:nvPr>
        </p:nvSpPr>
        <p:spPr>
          <a:xfrm>
            <a:off x="457200" y="1600201"/>
            <a:ext cx="8229600" cy="3340968"/>
          </a:xfrm>
        </p:spPr>
        <p:txBody>
          <a:bodyPr/>
          <a:lstStyle/>
          <a:p>
            <a:r>
              <a:rPr lang="ja-JP" altLang="en-US" dirty="0" smtClean="0"/>
              <a:t>避難所の臭気</a:t>
            </a:r>
            <a:endParaRPr lang="en-US" altLang="ja-JP" dirty="0" smtClean="0"/>
          </a:p>
          <a:p>
            <a:pPr lvl="1"/>
            <a:r>
              <a:rPr lang="ja-JP" altLang="en-US" dirty="0" smtClean="0"/>
              <a:t>体調</a:t>
            </a:r>
            <a:r>
              <a:rPr lang="ja-JP" altLang="en-US" dirty="0"/>
              <a:t>が変調</a:t>
            </a:r>
            <a:r>
              <a:rPr lang="ja-JP" altLang="en-US" dirty="0" smtClean="0"/>
              <a:t>する人（苦痛度</a:t>
            </a:r>
            <a:r>
              <a:rPr lang="ja-JP" altLang="en-US" dirty="0"/>
              <a:t>５</a:t>
            </a:r>
            <a:r>
              <a:rPr lang="ja-JP" altLang="en-US" dirty="0" smtClean="0"/>
              <a:t>）　　　　　 </a:t>
            </a:r>
            <a:r>
              <a:rPr lang="en-US" altLang="ja-JP" dirty="0" smtClean="0"/>
              <a:t>1</a:t>
            </a:r>
            <a:r>
              <a:rPr lang="ja-JP" altLang="en-US" dirty="0" smtClean="0"/>
              <a:t>人</a:t>
            </a:r>
            <a:endParaRPr lang="en-US" altLang="ja-JP" dirty="0" smtClean="0"/>
          </a:p>
          <a:p>
            <a:pPr lvl="1"/>
            <a:r>
              <a:rPr lang="ja-JP" altLang="en-US" dirty="0"/>
              <a:t>耐え難いが</a:t>
            </a:r>
            <a:r>
              <a:rPr kumimoji="1" lang="ja-JP" altLang="en-US" dirty="0" smtClean="0"/>
              <a:t>我慢はできる（４）　　　　　　</a:t>
            </a:r>
            <a:r>
              <a:rPr lang="en-US" altLang="ja-JP" dirty="0" smtClean="0"/>
              <a:t>1</a:t>
            </a:r>
            <a:r>
              <a:rPr kumimoji="1" lang="ja-JP" altLang="en-US" dirty="0" smtClean="0"/>
              <a:t>人</a:t>
            </a:r>
            <a:endParaRPr kumimoji="1" lang="en-US" altLang="ja-JP" dirty="0" smtClean="0"/>
          </a:p>
          <a:p>
            <a:pPr lvl="1"/>
            <a:r>
              <a:rPr lang="ja-JP" altLang="en-US" dirty="0"/>
              <a:t>臭</a:t>
            </a:r>
            <a:r>
              <a:rPr lang="ja-JP" altLang="en-US" dirty="0" smtClean="0"/>
              <a:t>いが我慢はできる（３）　　　　　　　　  </a:t>
            </a:r>
            <a:r>
              <a:rPr lang="en-US" altLang="ja-JP" dirty="0" smtClean="0"/>
              <a:t>2</a:t>
            </a:r>
            <a:r>
              <a:rPr lang="ja-JP" altLang="en-US" dirty="0" smtClean="0"/>
              <a:t>人</a:t>
            </a:r>
            <a:endParaRPr lang="en-US" altLang="ja-JP" dirty="0" smtClean="0"/>
          </a:p>
          <a:p>
            <a:pPr lvl="1"/>
            <a:r>
              <a:rPr lang="ja-JP" altLang="en-US" dirty="0" smtClean="0"/>
              <a:t>少し匂うが気にしない（２）　　　 　　　　  </a:t>
            </a:r>
            <a:r>
              <a:rPr lang="en-US" altLang="ja-JP" dirty="0" smtClean="0"/>
              <a:t>3</a:t>
            </a:r>
            <a:r>
              <a:rPr lang="ja-JP" altLang="en-US" dirty="0" smtClean="0"/>
              <a:t>人</a:t>
            </a:r>
            <a:endParaRPr lang="en-US" altLang="ja-JP" dirty="0" smtClean="0"/>
          </a:p>
          <a:p>
            <a:pPr lvl="1"/>
            <a:r>
              <a:rPr lang="ja-JP" altLang="en-US" dirty="0" smtClean="0"/>
              <a:t>匂いを感じない（</a:t>
            </a:r>
            <a:r>
              <a:rPr lang="en-US" altLang="ja-JP" dirty="0" smtClean="0"/>
              <a:t>0</a:t>
            </a:r>
            <a:r>
              <a:rPr lang="ja-JP" altLang="en-US" dirty="0" smtClean="0"/>
              <a:t>）　　　　　　　　　　　</a:t>
            </a:r>
            <a:r>
              <a:rPr lang="ja-JP" altLang="en-US" dirty="0"/>
              <a:t> </a:t>
            </a:r>
            <a:r>
              <a:rPr lang="ja-JP" altLang="en-US" dirty="0" smtClean="0"/>
              <a:t>   </a:t>
            </a:r>
            <a:r>
              <a:rPr lang="en-US" altLang="ja-JP" dirty="0" smtClean="0"/>
              <a:t>3</a:t>
            </a:r>
            <a:r>
              <a:rPr lang="ja-JP" altLang="en-US" dirty="0" smtClean="0"/>
              <a:t>人</a:t>
            </a:r>
            <a:endParaRPr lang="en-US" altLang="ja-JP" dirty="0" smtClean="0"/>
          </a:p>
        </p:txBody>
      </p:sp>
      <p:sp>
        <p:nvSpPr>
          <p:cNvPr id="4" name="円/楕円 3"/>
          <p:cNvSpPr/>
          <p:nvPr/>
        </p:nvSpPr>
        <p:spPr>
          <a:xfrm>
            <a:off x="1309371" y="6305869"/>
            <a:ext cx="287405" cy="334669"/>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2123728" y="5709938"/>
            <a:ext cx="792088" cy="74339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720824" y="6153444"/>
            <a:ext cx="330898" cy="31976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2987824" y="4929307"/>
            <a:ext cx="1214792" cy="1224136"/>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吹き出し 8"/>
          <p:cNvSpPr/>
          <p:nvPr/>
        </p:nvSpPr>
        <p:spPr>
          <a:xfrm>
            <a:off x="107504" y="4929308"/>
            <a:ext cx="1944217" cy="947964"/>
          </a:xfrm>
          <a:prstGeom prst="wedgeRectCallout">
            <a:avLst>
              <a:gd name="adj1" fmla="val 22924"/>
              <a:gd name="adj2" fmla="val 947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体調悪化</a:t>
            </a:r>
            <a:endParaRPr kumimoji="1" lang="en-US" altLang="ja-JP" sz="2400" dirty="0" smtClean="0">
              <a:solidFill>
                <a:schemeClr val="tx1"/>
              </a:solidFill>
            </a:endParaRPr>
          </a:p>
          <a:p>
            <a:pPr algn="ctr"/>
            <a:r>
              <a:rPr lang="ja-JP" altLang="en-US" sz="2400" dirty="0" smtClean="0">
                <a:solidFill>
                  <a:schemeClr val="tx1"/>
                </a:solidFill>
              </a:rPr>
              <a:t>を招く臭気</a:t>
            </a:r>
            <a:endParaRPr kumimoji="1" lang="ja-JP" altLang="en-US" sz="2400" dirty="0">
              <a:solidFill>
                <a:schemeClr val="tx1"/>
              </a:solidFill>
            </a:endParaRPr>
          </a:p>
        </p:txBody>
      </p:sp>
      <p:sp>
        <p:nvSpPr>
          <p:cNvPr id="11" name="円/楕円 10"/>
          <p:cNvSpPr/>
          <p:nvPr/>
        </p:nvSpPr>
        <p:spPr>
          <a:xfrm>
            <a:off x="2699792" y="4676204"/>
            <a:ext cx="5976664" cy="17197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我慢できない匂いではない</a:t>
            </a:r>
            <a:endParaRPr kumimoji="1" lang="en-US" altLang="ja-JP" sz="2800" dirty="0" smtClean="0">
              <a:solidFill>
                <a:schemeClr val="tx1"/>
              </a:solidFill>
            </a:endParaRPr>
          </a:p>
          <a:p>
            <a:pPr algn="ctr"/>
            <a:r>
              <a:rPr lang="ja-JP" altLang="en-US" sz="2800" dirty="0" smtClean="0">
                <a:solidFill>
                  <a:schemeClr val="tx1"/>
                </a:solidFill>
              </a:rPr>
              <a:t>／匂いの改善は難しい</a:t>
            </a:r>
            <a:endParaRPr kumimoji="1" lang="ja-JP" altLang="en-US" sz="2800" dirty="0">
              <a:solidFill>
                <a:schemeClr val="tx1"/>
              </a:solidFill>
            </a:endParaRPr>
          </a:p>
        </p:txBody>
      </p:sp>
    </p:spTree>
    <p:extLst>
      <p:ext uri="{BB962C8B-B14F-4D97-AF65-F5344CB8AC3E}">
        <p14:creationId xmlns:p14="http://schemas.microsoft.com/office/powerpoint/2010/main" val="283175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1" nodeType="clickEffect">
                                  <p:stCondLst>
                                    <p:cond delay="0"/>
                                  </p:stCondLst>
                                  <p:childTnLst>
                                    <p:animScale>
                                      <p:cBhvr>
                                        <p:cTn id="11"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耐え難さ⇔メリット</a:t>
            </a:r>
            <a:r>
              <a:rPr kumimoji="1" lang="en-US" altLang="ja-JP" dirty="0" smtClean="0"/>
              <a:t/>
            </a:r>
            <a:br>
              <a:rPr kumimoji="1" lang="en-US" altLang="ja-JP" dirty="0" smtClean="0"/>
            </a:br>
            <a:r>
              <a:rPr kumimoji="1" lang="en-US" altLang="ja-JP" dirty="0" smtClean="0"/>
              <a:t>―</a:t>
            </a:r>
            <a:r>
              <a:rPr lang="ja-JP" altLang="en-US" sz="3600" dirty="0" smtClean="0"/>
              <a:t>避難所</a:t>
            </a:r>
            <a:r>
              <a:rPr lang="en-US" altLang="ja-JP" sz="3600" dirty="0"/>
              <a:t>10</a:t>
            </a:r>
            <a:r>
              <a:rPr lang="ja-JP" altLang="en-US" sz="3600" dirty="0"/>
              <a:t>名</a:t>
            </a:r>
            <a:r>
              <a:rPr lang="ja-JP" altLang="en-US" sz="3600" dirty="0" smtClean="0"/>
              <a:t>にアンケート</a:t>
            </a:r>
            <a:r>
              <a:rPr lang="en-US" altLang="ja-JP" sz="3600" dirty="0" smtClean="0"/>
              <a:t>―</a:t>
            </a:r>
            <a:endParaRPr kumimoji="1" lang="ja-JP" altLang="en-US" sz="3600" dirty="0"/>
          </a:p>
        </p:txBody>
      </p:sp>
      <p:sp>
        <p:nvSpPr>
          <p:cNvPr id="3" name="コンテンツ プレースホルダー 2"/>
          <p:cNvSpPr>
            <a:spLocks noGrp="1"/>
          </p:cNvSpPr>
          <p:nvPr>
            <p:ph idx="1"/>
          </p:nvPr>
        </p:nvSpPr>
        <p:spPr>
          <a:xfrm>
            <a:off x="107504" y="1484784"/>
            <a:ext cx="8928992" cy="2188840"/>
          </a:xfrm>
        </p:spPr>
        <p:txBody>
          <a:bodyPr/>
          <a:lstStyle/>
          <a:p>
            <a:r>
              <a:rPr lang="ja-JP" altLang="en-US" dirty="0" smtClean="0"/>
              <a:t>避難所でのエクササイズ（ダンスミュージック付）</a:t>
            </a:r>
            <a:endParaRPr lang="en-US" altLang="ja-JP" dirty="0" smtClean="0"/>
          </a:p>
          <a:p>
            <a:pPr lvl="1"/>
            <a:r>
              <a:rPr lang="ja-JP" altLang="en-US" dirty="0" smtClean="0"/>
              <a:t>体調</a:t>
            </a:r>
            <a:r>
              <a:rPr lang="ja-JP" altLang="en-US" dirty="0"/>
              <a:t>が変調</a:t>
            </a:r>
            <a:r>
              <a:rPr lang="ja-JP" altLang="en-US" dirty="0" smtClean="0"/>
              <a:t>する人（不快度</a:t>
            </a:r>
            <a:r>
              <a:rPr lang="en-US" altLang="ja-JP" dirty="0" smtClean="0"/>
              <a:t>5/</a:t>
            </a:r>
            <a:r>
              <a:rPr lang="ja-JP" altLang="en-US" dirty="0" smtClean="0"/>
              <a:t>快度</a:t>
            </a:r>
            <a:r>
              <a:rPr lang="en-US" altLang="ja-JP" dirty="0" smtClean="0"/>
              <a:t>0</a:t>
            </a:r>
            <a:r>
              <a:rPr lang="ja-JP" altLang="en-US" dirty="0" smtClean="0"/>
              <a:t>）                    </a:t>
            </a:r>
            <a:r>
              <a:rPr lang="en-US" altLang="ja-JP" dirty="0" smtClean="0"/>
              <a:t>1</a:t>
            </a:r>
            <a:r>
              <a:rPr lang="ja-JP" altLang="en-US" dirty="0" smtClean="0"/>
              <a:t>人</a:t>
            </a:r>
            <a:endParaRPr lang="en-US" altLang="ja-JP" dirty="0" smtClean="0"/>
          </a:p>
          <a:p>
            <a:pPr lvl="1"/>
            <a:r>
              <a:rPr lang="ja-JP" altLang="en-US" dirty="0" smtClean="0"/>
              <a:t>うるさいが楽しくもある</a:t>
            </a:r>
            <a:r>
              <a:rPr kumimoji="1" lang="ja-JP" altLang="en-US" dirty="0" smtClean="0"/>
              <a:t>（不快度</a:t>
            </a:r>
            <a:r>
              <a:rPr kumimoji="1" lang="en-US" altLang="ja-JP" dirty="0" smtClean="0"/>
              <a:t>3</a:t>
            </a:r>
            <a:r>
              <a:rPr kumimoji="1" lang="ja-JP" altLang="en-US" dirty="0" smtClean="0"/>
              <a:t>～</a:t>
            </a:r>
            <a:r>
              <a:rPr lang="en-US" altLang="ja-JP" dirty="0" smtClean="0"/>
              <a:t>0</a:t>
            </a:r>
            <a:r>
              <a:rPr lang="en-US" altLang="ja-JP" dirty="0"/>
              <a:t>/</a:t>
            </a:r>
            <a:r>
              <a:rPr kumimoji="1" lang="ja-JP" altLang="en-US" dirty="0" smtClean="0"/>
              <a:t>快度</a:t>
            </a:r>
            <a:r>
              <a:rPr lang="en-US" altLang="ja-JP" dirty="0"/>
              <a:t>5</a:t>
            </a:r>
            <a:r>
              <a:rPr kumimoji="1" lang="ja-JP" altLang="en-US" dirty="0" smtClean="0"/>
              <a:t>～</a:t>
            </a:r>
            <a:r>
              <a:rPr lang="en-US" altLang="ja-JP" dirty="0" smtClean="0"/>
              <a:t>4</a:t>
            </a:r>
            <a:r>
              <a:rPr kumimoji="1" lang="ja-JP" altLang="en-US" dirty="0" smtClean="0"/>
              <a:t>） </a:t>
            </a:r>
            <a:r>
              <a:rPr lang="en-US" altLang="ja-JP" dirty="0" smtClean="0"/>
              <a:t>3</a:t>
            </a:r>
            <a:r>
              <a:rPr kumimoji="1" lang="ja-JP" altLang="en-US" dirty="0" smtClean="0"/>
              <a:t>人</a:t>
            </a:r>
            <a:endParaRPr kumimoji="1" lang="en-US" altLang="ja-JP" dirty="0" smtClean="0"/>
          </a:p>
          <a:p>
            <a:pPr lvl="1"/>
            <a:r>
              <a:rPr lang="ja-JP" altLang="en-US" dirty="0"/>
              <a:t>あまり気に</a:t>
            </a:r>
            <a:r>
              <a:rPr lang="ja-JP" altLang="en-US" dirty="0" smtClean="0"/>
              <a:t>しない（不快度</a:t>
            </a:r>
            <a:r>
              <a:rPr lang="en-US" altLang="ja-JP" dirty="0"/>
              <a:t>2</a:t>
            </a:r>
            <a:r>
              <a:rPr lang="ja-JP" altLang="en-US" dirty="0" smtClean="0"/>
              <a:t>～</a:t>
            </a:r>
            <a:r>
              <a:rPr lang="en-US" altLang="ja-JP" dirty="0" smtClean="0"/>
              <a:t>0</a:t>
            </a:r>
            <a:r>
              <a:rPr lang="en-US" altLang="ja-JP" dirty="0"/>
              <a:t>/</a:t>
            </a:r>
            <a:r>
              <a:rPr lang="ja-JP" altLang="en-US" dirty="0" smtClean="0"/>
              <a:t>快度</a:t>
            </a:r>
            <a:r>
              <a:rPr lang="en-US" altLang="ja-JP" dirty="0" smtClean="0"/>
              <a:t>2</a:t>
            </a:r>
            <a:r>
              <a:rPr lang="ja-JP" altLang="en-US" dirty="0" smtClean="0"/>
              <a:t>～</a:t>
            </a:r>
            <a:r>
              <a:rPr lang="en-US" altLang="ja-JP" dirty="0" smtClean="0"/>
              <a:t>0</a:t>
            </a:r>
            <a:r>
              <a:rPr lang="ja-JP" altLang="en-US" dirty="0" smtClean="0"/>
              <a:t>）　　　 </a:t>
            </a:r>
            <a:r>
              <a:rPr lang="en-US" altLang="ja-JP" dirty="0" smtClean="0"/>
              <a:t>1</a:t>
            </a:r>
            <a:r>
              <a:rPr lang="ja-JP" altLang="en-US" dirty="0" smtClean="0"/>
              <a:t>人</a:t>
            </a:r>
            <a:endParaRPr kumimoji="1" lang="en-US" altLang="ja-JP" dirty="0" smtClean="0"/>
          </a:p>
          <a:p>
            <a:pPr lvl="1"/>
            <a:r>
              <a:rPr lang="ja-JP" altLang="en-US" dirty="0" smtClean="0"/>
              <a:t>楽しい・リラックス（不快度</a:t>
            </a:r>
            <a:r>
              <a:rPr lang="en-US" altLang="ja-JP" dirty="0" smtClean="0"/>
              <a:t>2</a:t>
            </a:r>
            <a:r>
              <a:rPr lang="ja-JP" altLang="en-US" dirty="0" smtClean="0"/>
              <a:t>～</a:t>
            </a:r>
            <a:r>
              <a:rPr lang="en-US" altLang="ja-JP" dirty="0" smtClean="0"/>
              <a:t>0</a:t>
            </a:r>
            <a:r>
              <a:rPr lang="en-US" altLang="ja-JP" dirty="0"/>
              <a:t>/</a:t>
            </a:r>
            <a:r>
              <a:rPr lang="ja-JP" altLang="en-US" dirty="0" smtClean="0"/>
              <a:t>快度</a:t>
            </a:r>
            <a:r>
              <a:rPr lang="en-US" altLang="ja-JP" dirty="0"/>
              <a:t>3</a:t>
            </a:r>
            <a:r>
              <a:rPr lang="ja-JP" altLang="en-US" dirty="0" smtClean="0"/>
              <a:t>～</a:t>
            </a:r>
            <a:r>
              <a:rPr lang="en-US" altLang="ja-JP" dirty="0" smtClean="0"/>
              <a:t>5</a:t>
            </a:r>
            <a:r>
              <a:rPr lang="ja-JP" altLang="en-US" dirty="0" smtClean="0"/>
              <a:t>）          </a:t>
            </a:r>
            <a:r>
              <a:rPr lang="en-US" altLang="ja-JP" dirty="0" smtClean="0"/>
              <a:t>5</a:t>
            </a:r>
            <a:r>
              <a:rPr lang="ja-JP" altLang="en-US" dirty="0" smtClean="0"/>
              <a:t>人</a:t>
            </a:r>
            <a:endParaRPr lang="en-US" altLang="ja-JP" dirty="0" smtClean="0"/>
          </a:p>
          <a:p>
            <a:pPr lvl="1"/>
            <a:endParaRPr lang="en-US" altLang="ja-JP" dirty="0" smtClean="0"/>
          </a:p>
          <a:p>
            <a:pPr lvl="1"/>
            <a:endParaRPr kumimoji="1" lang="ja-JP" altLang="en-US" dirty="0"/>
          </a:p>
        </p:txBody>
      </p:sp>
      <p:sp>
        <p:nvSpPr>
          <p:cNvPr id="4" name="円/楕円 3"/>
          <p:cNvSpPr/>
          <p:nvPr/>
        </p:nvSpPr>
        <p:spPr>
          <a:xfrm>
            <a:off x="1619672" y="6021288"/>
            <a:ext cx="287405" cy="334669"/>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2627784" y="5488632"/>
            <a:ext cx="1152128" cy="118072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6300192" y="4221088"/>
            <a:ext cx="2520280" cy="25202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とてもため</a:t>
            </a:r>
            <a:endParaRPr kumimoji="1" lang="en-US" altLang="ja-JP" sz="2800" dirty="0" smtClean="0">
              <a:solidFill>
                <a:schemeClr val="tx1"/>
              </a:solidFill>
            </a:endParaRPr>
          </a:p>
          <a:p>
            <a:pPr algn="ctr"/>
            <a:r>
              <a:rPr kumimoji="1" lang="ja-JP" altLang="en-US" sz="2800" dirty="0" smtClean="0">
                <a:solidFill>
                  <a:schemeClr val="tx1"/>
                </a:solidFill>
              </a:rPr>
              <a:t>になる！</a:t>
            </a:r>
            <a:endParaRPr kumimoji="1" lang="ja-JP" altLang="en-US" sz="2800" dirty="0">
              <a:solidFill>
                <a:schemeClr val="tx1"/>
              </a:solidFill>
            </a:endParaRPr>
          </a:p>
        </p:txBody>
      </p:sp>
      <p:sp>
        <p:nvSpPr>
          <p:cNvPr id="7" name="円/楕円 6"/>
          <p:cNvSpPr/>
          <p:nvPr/>
        </p:nvSpPr>
        <p:spPr>
          <a:xfrm>
            <a:off x="4211961" y="4982303"/>
            <a:ext cx="1728192" cy="1759065"/>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吹き出し 7"/>
          <p:cNvSpPr/>
          <p:nvPr/>
        </p:nvSpPr>
        <p:spPr>
          <a:xfrm>
            <a:off x="899592" y="4657831"/>
            <a:ext cx="1440160" cy="859401"/>
          </a:xfrm>
          <a:prstGeom prst="wedgeRectCallout">
            <a:avLst>
              <a:gd name="adj1" fmla="val -3298"/>
              <a:gd name="adj2" fmla="val 8994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耐え難い苦痛</a:t>
            </a:r>
            <a:endParaRPr kumimoji="1" lang="en-US" altLang="ja-JP" sz="2400" dirty="0" smtClean="0">
              <a:solidFill>
                <a:schemeClr val="tx1"/>
              </a:solidFill>
            </a:endParaRPr>
          </a:p>
        </p:txBody>
      </p:sp>
      <p:sp>
        <p:nvSpPr>
          <p:cNvPr id="9" name="四角形吹き出し 8"/>
          <p:cNvSpPr/>
          <p:nvPr/>
        </p:nvSpPr>
        <p:spPr>
          <a:xfrm>
            <a:off x="2607183" y="4372508"/>
            <a:ext cx="1440160" cy="845529"/>
          </a:xfrm>
          <a:prstGeom prst="wedgeRectCallout">
            <a:avLst>
              <a:gd name="adj1" fmla="val -7122"/>
              <a:gd name="adj2" fmla="val 831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ちょっと</a:t>
            </a:r>
            <a:endParaRPr lang="en-US" altLang="ja-JP" sz="2400" dirty="0" smtClean="0">
              <a:solidFill>
                <a:schemeClr val="tx1"/>
              </a:solidFill>
            </a:endParaRPr>
          </a:p>
          <a:p>
            <a:pPr algn="ctr"/>
            <a:r>
              <a:rPr lang="ja-JP" altLang="en-US" sz="2400" dirty="0" smtClean="0">
                <a:solidFill>
                  <a:schemeClr val="tx1"/>
                </a:solidFill>
              </a:rPr>
              <a:t>うるさい</a:t>
            </a:r>
            <a:endParaRPr kumimoji="1" lang="en-US" altLang="ja-JP" sz="2400" dirty="0" smtClean="0">
              <a:solidFill>
                <a:schemeClr val="tx1"/>
              </a:solidFill>
            </a:endParaRPr>
          </a:p>
        </p:txBody>
      </p:sp>
      <p:sp>
        <p:nvSpPr>
          <p:cNvPr id="10" name="四角形吹き出し 9"/>
          <p:cNvSpPr/>
          <p:nvPr/>
        </p:nvSpPr>
        <p:spPr>
          <a:xfrm>
            <a:off x="4355977" y="4239655"/>
            <a:ext cx="1440160" cy="845529"/>
          </a:xfrm>
          <a:prstGeom prst="wedgeRectCallout">
            <a:avLst>
              <a:gd name="adj1" fmla="val -7122"/>
              <a:gd name="adj2" fmla="val 831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少し</a:t>
            </a:r>
            <a:endParaRPr lang="en-US" altLang="ja-JP" sz="2400" dirty="0" smtClean="0">
              <a:solidFill>
                <a:schemeClr val="tx1"/>
              </a:solidFill>
            </a:endParaRPr>
          </a:p>
          <a:p>
            <a:pPr algn="ctr"/>
            <a:r>
              <a:rPr lang="ja-JP" altLang="en-US" sz="2400" dirty="0">
                <a:solidFill>
                  <a:schemeClr val="tx1"/>
                </a:solidFill>
              </a:rPr>
              <a:t>楽しい</a:t>
            </a:r>
            <a:endParaRPr lang="en-US" altLang="ja-JP" sz="2400" dirty="0" smtClean="0">
              <a:solidFill>
                <a:schemeClr val="tx1"/>
              </a:solidFill>
            </a:endParaRPr>
          </a:p>
        </p:txBody>
      </p:sp>
    </p:spTree>
    <p:extLst>
      <p:ext uri="{BB962C8B-B14F-4D97-AF65-F5344CB8AC3E}">
        <p14:creationId xmlns:p14="http://schemas.microsoft.com/office/powerpoint/2010/main" val="133921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1+ppt_w/2"/>
                                          </p:val>
                                        </p:tav>
                                      </p:tavLst>
                                    </p:anim>
                                    <p:anim calcmode="lin" valueType="num">
                                      <p:cBhvr additive="base">
                                        <p:cTn id="7" dur="500"/>
                                        <p:tgtEl>
                                          <p:spTgt spid="4"/>
                                        </p:tgtEl>
                                        <p:attrNameLst>
                                          <p:attrName>ppt_y</p:attrName>
                                        </p:attrNameLst>
                                      </p:cBhvr>
                                      <p:tavLst>
                                        <p:tav tm="0">
                                          <p:val>
                                            <p:strVal val="ppt_y"/>
                                          </p:val>
                                        </p:tav>
                                        <p:tav tm="100000">
                                          <p:val>
                                            <p:strVal val="ppt_y"/>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1+ppt_w/2"/>
                                          </p:val>
                                        </p:tav>
                                      </p:tavLst>
                                    </p:anim>
                                    <p:anim calcmode="lin" valueType="num">
                                      <p:cBhvr additive="base">
                                        <p:cTn id="13" dur="500"/>
                                        <p:tgtEl>
                                          <p:spTgt spid="5"/>
                                        </p:tgtEl>
                                        <p:attrNameLst>
                                          <p:attrName>ppt_y</p:attrName>
                                        </p:attrNameLst>
                                      </p:cBhvr>
                                      <p:tavLst>
                                        <p:tav tm="0">
                                          <p:val>
                                            <p:strVal val="ppt_y"/>
                                          </p:val>
                                        </p:tav>
                                        <p:tav tm="100000">
                                          <p:val>
                                            <p:strVal val="ppt_y"/>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7"/>
                                        </p:tgtEl>
                                        <p:attrNameLst>
                                          <p:attrName>ppt_x</p:attrName>
                                        </p:attrNameLst>
                                      </p:cBhvr>
                                      <p:tavLst>
                                        <p:tav tm="0">
                                          <p:val>
                                            <p:strVal val="ppt_x"/>
                                          </p:val>
                                        </p:tav>
                                        <p:tav tm="100000">
                                          <p:val>
                                            <p:strVal val="1+ppt_w/2"/>
                                          </p:val>
                                        </p:tav>
                                      </p:tavLst>
                                    </p:anim>
                                    <p:anim calcmode="lin" valueType="num">
                                      <p:cBhvr additive="base">
                                        <p:cTn id="19" dur="500"/>
                                        <p:tgtEl>
                                          <p:spTgt spid="7"/>
                                        </p:tgtEl>
                                        <p:attrNameLst>
                                          <p:attrName>ppt_y</p:attrName>
                                        </p:attrNameLst>
                                      </p:cBhvr>
                                      <p:tavLst>
                                        <p:tav tm="0">
                                          <p:val>
                                            <p:strVal val="ppt_y"/>
                                          </p:val>
                                        </p:tav>
                                        <p:tav tm="100000">
                                          <p:val>
                                            <p:strVal val="ppt_y"/>
                                          </p:val>
                                        </p:tav>
                                      </p:tavLst>
                                    </p:anim>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grpId="0" nodeType="clickEffect">
                                  <p:stCondLst>
                                    <p:cond delay="0"/>
                                  </p:stCondLst>
                                  <p:childTnLst>
                                    <p:animScale>
                                      <p:cBhvr>
                                        <p:cTn id="24" dur="2000" fill="hold"/>
                                        <p:tgtEl>
                                          <p:spTgt spid="6"/>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42" presetClass="exit" presetSubtype="0" fill="hold" grpId="0" nodeType="clickEffect">
                                  <p:stCondLst>
                                    <p:cond delay="0"/>
                                  </p:stCondLst>
                                  <p:childTnLst>
                                    <p:animEffect transition="out" filter="fade">
                                      <p:cBhvr>
                                        <p:cTn id="28" dur="1000"/>
                                        <p:tgtEl>
                                          <p:spTgt spid="8"/>
                                        </p:tgtEl>
                                      </p:cBhvr>
                                    </p:animEffect>
                                    <p:anim calcmode="lin" valueType="num">
                                      <p:cBhvr>
                                        <p:cTn id="29" dur="1000"/>
                                        <p:tgtEl>
                                          <p:spTgt spid="8"/>
                                        </p:tgtEl>
                                        <p:attrNameLst>
                                          <p:attrName>ppt_x</p:attrName>
                                        </p:attrNameLst>
                                      </p:cBhvr>
                                      <p:tavLst>
                                        <p:tav tm="0">
                                          <p:val>
                                            <p:strVal val="ppt_x"/>
                                          </p:val>
                                        </p:tav>
                                        <p:tav tm="100000">
                                          <p:val>
                                            <p:strVal val="ppt_x"/>
                                          </p:val>
                                        </p:tav>
                                      </p:tavLst>
                                    </p:anim>
                                    <p:anim calcmode="lin" valueType="num">
                                      <p:cBhvr>
                                        <p:cTn id="30" dur="1000"/>
                                        <p:tgtEl>
                                          <p:spTgt spid="8"/>
                                        </p:tgtEl>
                                        <p:attrNameLst>
                                          <p:attrName>ppt_y</p:attrName>
                                        </p:attrNameLst>
                                      </p:cBhvr>
                                      <p:tavLst>
                                        <p:tav tm="0">
                                          <p:val>
                                            <p:strVal val="ppt_y"/>
                                          </p:val>
                                        </p:tav>
                                        <p:tav tm="100000">
                                          <p:val>
                                            <p:strVal val="ppt_y+.1"/>
                                          </p:val>
                                        </p:tav>
                                      </p:tavLst>
                                    </p:anim>
                                    <p:set>
                                      <p:cBhvr>
                                        <p:cTn id="31" dur="1" fill="hold">
                                          <p:stCondLst>
                                            <p:cond delay="999"/>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exit" presetSubtype="0" fill="hold" grpId="0" nodeType="clickEffect">
                                  <p:stCondLst>
                                    <p:cond delay="0"/>
                                  </p:stCondLst>
                                  <p:childTnLst>
                                    <p:animEffect transition="out" filter="fade">
                                      <p:cBhvr>
                                        <p:cTn id="35" dur="1000"/>
                                        <p:tgtEl>
                                          <p:spTgt spid="9"/>
                                        </p:tgtEl>
                                      </p:cBhvr>
                                    </p:animEffect>
                                    <p:anim calcmode="lin" valueType="num">
                                      <p:cBhvr>
                                        <p:cTn id="36" dur="1000"/>
                                        <p:tgtEl>
                                          <p:spTgt spid="9"/>
                                        </p:tgtEl>
                                        <p:attrNameLst>
                                          <p:attrName>ppt_x</p:attrName>
                                        </p:attrNameLst>
                                      </p:cBhvr>
                                      <p:tavLst>
                                        <p:tav tm="0">
                                          <p:val>
                                            <p:strVal val="ppt_x"/>
                                          </p:val>
                                        </p:tav>
                                        <p:tav tm="100000">
                                          <p:val>
                                            <p:strVal val="ppt_x"/>
                                          </p:val>
                                        </p:tav>
                                      </p:tavLst>
                                    </p:anim>
                                    <p:anim calcmode="lin" valueType="num">
                                      <p:cBhvr>
                                        <p:cTn id="37" dur="1000"/>
                                        <p:tgtEl>
                                          <p:spTgt spid="9"/>
                                        </p:tgtEl>
                                        <p:attrNameLst>
                                          <p:attrName>ppt_y</p:attrName>
                                        </p:attrNameLst>
                                      </p:cBhvr>
                                      <p:tavLst>
                                        <p:tav tm="0">
                                          <p:val>
                                            <p:strVal val="ppt_y"/>
                                          </p:val>
                                        </p:tav>
                                        <p:tav tm="100000">
                                          <p:val>
                                            <p:strVal val="ppt_y+.1"/>
                                          </p:val>
                                        </p:tav>
                                      </p:tavLst>
                                    </p:anim>
                                    <p:set>
                                      <p:cBhvr>
                                        <p:cTn id="38" dur="1" fill="hold">
                                          <p:stCondLst>
                                            <p:cond delay="999"/>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exit" presetSubtype="0" fill="hold" grpId="0" nodeType="clickEffect">
                                  <p:stCondLst>
                                    <p:cond delay="0"/>
                                  </p:stCondLst>
                                  <p:childTnLst>
                                    <p:animEffect transition="out" filter="fade">
                                      <p:cBhvr>
                                        <p:cTn id="42" dur="1000"/>
                                        <p:tgtEl>
                                          <p:spTgt spid="10"/>
                                        </p:tgtEl>
                                      </p:cBhvr>
                                    </p:animEffect>
                                    <p:anim calcmode="lin" valueType="num">
                                      <p:cBhvr>
                                        <p:cTn id="43" dur="1000"/>
                                        <p:tgtEl>
                                          <p:spTgt spid="10"/>
                                        </p:tgtEl>
                                        <p:attrNameLst>
                                          <p:attrName>ppt_x</p:attrName>
                                        </p:attrNameLst>
                                      </p:cBhvr>
                                      <p:tavLst>
                                        <p:tav tm="0">
                                          <p:val>
                                            <p:strVal val="ppt_x"/>
                                          </p:val>
                                        </p:tav>
                                        <p:tav tm="100000">
                                          <p:val>
                                            <p:strVal val="ppt_x"/>
                                          </p:val>
                                        </p:tav>
                                      </p:tavLst>
                                    </p:anim>
                                    <p:anim calcmode="lin" valueType="num">
                                      <p:cBhvr>
                                        <p:cTn id="44" dur="1000"/>
                                        <p:tgtEl>
                                          <p:spTgt spid="10"/>
                                        </p:tgtEl>
                                        <p:attrNameLst>
                                          <p:attrName>ppt_y</p:attrName>
                                        </p:attrNameLst>
                                      </p:cBhvr>
                                      <p:tavLst>
                                        <p:tav tm="0">
                                          <p:val>
                                            <p:strVal val="ppt_y"/>
                                          </p:val>
                                        </p:tav>
                                        <p:tav tm="100000">
                                          <p:val>
                                            <p:strVal val="ppt_y+.1"/>
                                          </p:val>
                                        </p:tav>
                                      </p:tavLst>
                                    </p:anim>
                                    <p:set>
                                      <p:cBhvr>
                                        <p:cTn id="45"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熊本地震（被災地）における</a:t>
            </a:r>
            <a:r>
              <a:rPr kumimoji="1" lang="en-US" altLang="ja-JP" dirty="0" smtClean="0"/>
              <a:t/>
            </a:r>
            <a:br>
              <a:rPr kumimoji="1" lang="en-US" altLang="ja-JP" dirty="0" smtClean="0"/>
            </a:br>
            <a:r>
              <a:rPr kumimoji="1" lang="ja-JP" altLang="en-US" dirty="0" smtClean="0"/>
              <a:t>合理的配慮のハードル</a:t>
            </a:r>
            <a:endParaRPr kumimoji="1" lang="ja-JP" altLang="en-US" dirty="0"/>
          </a:p>
        </p:txBody>
      </p:sp>
      <p:sp>
        <p:nvSpPr>
          <p:cNvPr id="3" name="コンテンツ プレースホルダー 2"/>
          <p:cNvSpPr>
            <a:spLocks noGrp="1"/>
          </p:cNvSpPr>
          <p:nvPr>
            <p:ph idx="1"/>
          </p:nvPr>
        </p:nvSpPr>
        <p:spPr>
          <a:xfrm>
            <a:off x="457200" y="1855365"/>
            <a:ext cx="8435280" cy="4525963"/>
          </a:xfrm>
        </p:spPr>
        <p:txBody>
          <a:bodyPr/>
          <a:lstStyle/>
          <a:p>
            <a:r>
              <a:rPr kumimoji="1" lang="ja-JP" altLang="en-US" dirty="0" smtClean="0"/>
              <a:t>通常ではない負担を強いられ、精神的・経済的余裕を無くしている</a:t>
            </a:r>
            <a:endParaRPr kumimoji="1" lang="en-US" altLang="ja-JP" dirty="0" smtClean="0"/>
          </a:p>
          <a:p>
            <a:pPr lvl="1"/>
            <a:r>
              <a:rPr lang="ja-JP" altLang="en-US" dirty="0" smtClean="0"/>
              <a:t>→「過重な負担」</a:t>
            </a:r>
            <a:r>
              <a:rPr lang="ja-JP" altLang="en-US" dirty="0"/>
              <a:t>と</a:t>
            </a:r>
            <a:r>
              <a:rPr lang="ja-JP" altLang="en-US" dirty="0" smtClean="0"/>
              <a:t>いう主張が通りやすくなる</a:t>
            </a:r>
            <a:endParaRPr lang="en-US" altLang="ja-JP" dirty="0" smtClean="0"/>
          </a:p>
          <a:p>
            <a:pPr lvl="1"/>
            <a:r>
              <a:rPr kumimoji="1" lang="ja-JP" altLang="en-US" dirty="0" smtClean="0"/>
              <a:t>→議論することそのものに「合理性がない」との主張が社会から受け入れやすくなる。</a:t>
            </a:r>
            <a:endParaRPr kumimoji="1" lang="en-US" altLang="ja-JP" dirty="0" smtClean="0"/>
          </a:p>
          <a:p>
            <a:r>
              <a:rPr lang="ja-JP" altLang="en-US" dirty="0" smtClean="0"/>
              <a:t>「感受性」の合理性＝脳機能の多数派にとっての合理性でしかない。</a:t>
            </a:r>
            <a:endParaRPr kumimoji="1" lang="ja-JP" altLang="en-US" dirty="0"/>
          </a:p>
        </p:txBody>
      </p:sp>
    </p:spTree>
    <p:extLst>
      <p:ext uri="{BB962C8B-B14F-4D97-AF65-F5344CB8AC3E}">
        <p14:creationId xmlns:p14="http://schemas.microsoft.com/office/powerpoint/2010/main" val="27378059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lstStyle/>
          <a:p>
            <a:r>
              <a:rPr kumimoji="1" lang="ja-JP" altLang="en-US" dirty="0" smtClean="0"/>
              <a:t>「合理的」＋「配慮」の限界</a:t>
            </a:r>
            <a:endParaRPr kumimoji="1" lang="ja-JP" altLang="en-US" dirty="0"/>
          </a:p>
        </p:txBody>
      </p:sp>
      <p:sp>
        <p:nvSpPr>
          <p:cNvPr id="3" name="コンテンツ プレースホルダー 2"/>
          <p:cNvSpPr>
            <a:spLocks noGrp="1"/>
          </p:cNvSpPr>
          <p:nvPr>
            <p:ph idx="1"/>
          </p:nvPr>
        </p:nvSpPr>
        <p:spPr>
          <a:xfrm>
            <a:off x="179512" y="1124744"/>
            <a:ext cx="8856984" cy="3124944"/>
          </a:xfrm>
        </p:spPr>
        <p:txBody>
          <a:bodyPr/>
          <a:lstStyle/>
          <a:p>
            <a:r>
              <a:rPr kumimoji="1" lang="ja-JP" altLang="en-US" dirty="0" smtClean="0"/>
              <a:t>合理性（大辞泉）</a:t>
            </a:r>
            <a:endParaRPr kumimoji="1" lang="en-US" altLang="ja-JP" dirty="0" smtClean="0"/>
          </a:p>
          <a:p>
            <a:pPr lvl="1"/>
            <a:r>
              <a:rPr lang="ja-JP" altLang="en-US" dirty="0"/>
              <a:t>１ 道理にかなった性質。論理の法則にかなった</a:t>
            </a:r>
            <a:r>
              <a:rPr lang="ja-JP" altLang="en-US" dirty="0" smtClean="0"/>
              <a:t>性質</a:t>
            </a:r>
            <a:endParaRPr lang="ja-JP" altLang="en-US" dirty="0"/>
          </a:p>
          <a:p>
            <a:pPr lvl="1"/>
            <a:r>
              <a:rPr lang="ja-JP" altLang="en-US" dirty="0"/>
              <a:t>２ むだなく能率的に行われるような物事の</a:t>
            </a:r>
            <a:r>
              <a:rPr lang="ja-JP" altLang="en-US" dirty="0" smtClean="0"/>
              <a:t>性質</a:t>
            </a:r>
            <a:endParaRPr lang="en-US" altLang="ja-JP" dirty="0" smtClean="0"/>
          </a:p>
          <a:p>
            <a:r>
              <a:rPr kumimoji="1" lang="ja-JP" altLang="en-US" dirty="0" smtClean="0"/>
              <a:t>配慮（大辞泉）</a:t>
            </a:r>
            <a:endParaRPr kumimoji="1" lang="en-US" altLang="ja-JP" dirty="0" smtClean="0"/>
          </a:p>
          <a:p>
            <a:pPr lvl="1"/>
            <a:r>
              <a:rPr lang="ja-JP" altLang="en-US" dirty="0"/>
              <a:t>心をくばること。心づかい。</a:t>
            </a:r>
            <a:endParaRPr kumimoji="1" lang="ja-JP" altLang="en-US" dirty="0"/>
          </a:p>
        </p:txBody>
      </p:sp>
      <p:sp>
        <p:nvSpPr>
          <p:cNvPr id="4" name="正方形/長方形 3"/>
          <p:cNvSpPr/>
          <p:nvPr/>
        </p:nvSpPr>
        <p:spPr>
          <a:xfrm>
            <a:off x="395536" y="3861048"/>
            <a:ext cx="8280920" cy="10332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「道理」に叶った、「無駄のない」「能率的」な心配りをしましょう！</a:t>
            </a:r>
            <a:endParaRPr kumimoji="1" lang="ja-JP" altLang="en-US" sz="3600" dirty="0">
              <a:solidFill>
                <a:schemeClr val="tx1"/>
              </a:solidFill>
            </a:endParaRPr>
          </a:p>
        </p:txBody>
      </p:sp>
      <p:sp>
        <p:nvSpPr>
          <p:cNvPr id="5" name="四角形吹き出し 4"/>
          <p:cNvSpPr/>
          <p:nvPr/>
        </p:nvSpPr>
        <p:spPr>
          <a:xfrm>
            <a:off x="238618" y="5229200"/>
            <a:ext cx="1728192" cy="1152128"/>
          </a:xfrm>
          <a:prstGeom prst="wedgeRectCallout">
            <a:avLst>
              <a:gd name="adj1" fmla="val 34433"/>
              <a:gd name="adj2" fmla="val -6856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楽しみに</a:t>
            </a:r>
            <a:endParaRPr kumimoji="1" lang="en-US" altLang="ja-JP" sz="2400" dirty="0" smtClean="0">
              <a:solidFill>
                <a:schemeClr val="tx1"/>
              </a:solidFill>
            </a:endParaRPr>
          </a:p>
          <a:p>
            <a:pPr algn="ctr"/>
            <a:r>
              <a:rPr lang="ja-JP" altLang="en-US" sz="2400" dirty="0">
                <a:solidFill>
                  <a:schemeClr val="tx1"/>
                </a:solidFill>
              </a:rPr>
              <a:t>水を差す</a:t>
            </a:r>
            <a:r>
              <a:rPr lang="ja-JP" altLang="en-US" sz="2400" dirty="0" smtClean="0">
                <a:solidFill>
                  <a:schemeClr val="tx1"/>
                </a:solidFill>
              </a:rPr>
              <a:t>な</a:t>
            </a:r>
            <a:endParaRPr kumimoji="1" lang="ja-JP" altLang="en-US" sz="2400" dirty="0">
              <a:solidFill>
                <a:schemeClr val="tx1"/>
              </a:solidFill>
            </a:endParaRPr>
          </a:p>
        </p:txBody>
      </p:sp>
      <p:sp>
        <p:nvSpPr>
          <p:cNvPr id="6" name="四角形吹き出し 5"/>
          <p:cNvSpPr/>
          <p:nvPr/>
        </p:nvSpPr>
        <p:spPr>
          <a:xfrm>
            <a:off x="5292080" y="5217941"/>
            <a:ext cx="1944216" cy="1152128"/>
          </a:xfrm>
          <a:prstGeom prst="wedgeRectCallout">
            <a:avLst>
              <a:gd name="adj1" fmla="val 16789"/>
              <a:gd name="adj2" fmla="val -693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文句を言うのは</a:t>
            </a:r>
            <a:r>
              <a:rPr kumimoji="1" lang="en-US" altLang="ja-JP" sz="2400" dirty="0" smtClean="0">
                <a:solidFill>
                  <a:schemeClr val="tx1"/>
                </a:solidFill>
              </a:rPr>
              <a:t>1</a:t>
            </a:r>
            <a:r>
              <a:rPr kumimoji="1" lang="ja-JP" altLang="en-US" sz="2400" dirty="0" smtClean="0">
                <a:solidFill>
                  <a:schemeClr val="tx1"/>
                </a:solidFill>
              </a:rPr>
              <a:t>人だけ</a:t>
            </a:r>
            <a:endParaRPr kumimoji="1" lang="ja-JP" altLang="en-US" sz="2400" dirty="0">
              <a:solidFill>
                <a:schemeClr val="tx1"/>
              </a:solidFill>
            </a:endParaRPr>
          </a:p>
        </p:txBody>
      </p:sp>
      <p:sp>
        <p:nvSpPr>
          <p:cNvPr id="7" name="四角形吹き出し 6"/>
          <p:cNvSpPr/>
          <p:nvPr/>
        </p:nvSpPr>
        <p:spPr>
          <a:xfrm>
            <a:off x="2375756" y="5229200"/>
            <a:ext cx="2160240" cy="1152128"/>
          </a:xfrm>
          <a:prstGeom prst="wedgeRectCallout">
            <a:avLst>
              <a:gd name="adj1" fmla="val 46803"/>
              <a:gd name="adj2" fmla="val -722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コストや労力</a:t>
            </a:r>
            <a:r>
              <a:rPr lang="ja-JP" altLang="en-US" sz="2400" dirty="0" smtClean="0">
                <a:solidFill>
                  <a:schemeClr val="tx1"/>
                </a:solidFill>
              </a:rPr>
              <a:t>を考え</a:t>
            </a:r>
            <a:r>
              <a:rPr lang="ja-JP" altLang="en-US" sz="2400" dirty="0">
                <a:solidFill>
                  <a:schemeClr val="tx1"/>
                </a:solidFill>
              </a:rPr>
              <a:t>なさい</a:t>
            </a:r>
            <a:endParaRPr kumimoji="1" lang="ja-JP" altLang="en-US" sz="2400" dirty="0">
              <a:solidFill>
                <a:schemeClr val="tx1"/>
              </a:solidFill>
            </a:endParaRPr>
          </a:p>
        </p:txBody>
      </p:sp>
      <p:sp>
        <p:nvSpPr>
          <p:cNvPr id="8" name="左矢印吹き出し 7"/>
          <p:cNvSpPr/>
          <p:nvPr/>
        </p:nvSpPr>
        <p:spPr>
          <a:xfrm>
            <a:off x="7236296" y="5216624"/>
            <a:ext cx="1800200" cy="1177280"/>
          </a:xfrm>
          <a:prstGeom prst="leftArrowCallou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熊本</a:t>
            </a:r>
            <a:endParaRPr kumimoji="1" lang="en-US" altLang="ja-JP" sz="3200" dirty="0" smtClean="0">
              <a:solidFill>
                <a:schemeClr val="tx1"/>
              </a:solidFill>
            </a:endParaRPr>
          </a:p>
          <a:p>
            <a:pPr algn="ctr"/>
            <a:r>
              <a:rPr kumimoji="1" lang="ja-JP" altLang="en-US" sz="3200" dirty="0" smtClean="0">
                <a:solidFill>
                  <a:schemeClr val="tx1"/>
                </a:solidFill>
              </a:rPr>
              <a:t>地震</a:t>
            </a:r>
            <a:endParaRPr kumimoji="1" lang="ja-JP" altLang="en-US" sz="3200" dirty="0">
              <a:solidFill>
                <a:schemeClr val="tx1"/>
              </a:solidFill>
            </a:endParaRPr>
          </a:p>
        </p:txBody>
      </p:sp>
    </p:spTree>
    <p:extLst>
      <p:ext uri="{BB962C8B-B14F-4D97-AF65-F5344CB8AC3E}">
        <p14:creationId xmlns:p14="http://schemas.microsoft.com/office/powerpoint/2010/main" val="241703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5"/>
                                        </p:tgtEl>
                                      </p:cBhvr>
                                      <p:by x="150000" y="150000"/>
                                    </p:animScale>
                                  </p:childTnLst>
                                </p:cTn>
                              </p:par>
                              <p:par>
                                <p:cTn id="12" presetID="6" presetClass="emph" presetSubtype="0" fill="hold" grpId="0" nodeType="withEffect">
                                  <p:stCondLst>
                                    <p:cond delay="0"/>
                                  </p:stCondLst>
                                  <p:childTnLst>
                                    <p:animScale>
                                      <p:cBhvr>
                                        <p:cTn id="13" dur="2000" fill="hold"/>
                                        <p:tgtEl>
                                          <p:spTgt spid="7"/>
                                        </p:tgtEl>
                                      </p:cBhvr>
                                      <p:by x="150000" y="150000"/>
                                    </p:animScale>
                                  </p:childTnLst>
                                </p:cTn>
                              </p:par>
                              <p:par>
                                <p:cTn id="14" presetID="6" presetClass="emph" presetSubtype="0" fill="hold" grpId="0" nodeType="withEffect">
                                  <p:stCondLst>
                                    <p:cond delay="0"/>
                                  </p:stCondLst>
                                  <p:childTnLst>
                                    <p:animScale>
                                      <p:cBhvr>
                                        <p:cTn id="15"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8856984" cy="1143000"/>
          </a:xfrm>
        </p:spPr>
        <p:txBody>
          <a:bodyPr/>
          <a:lstStyle/>
          <a:p>
            <a:r>
              <a:rPr kumimoji="1" lang="ja-JP" altLang="en-US" dirty="0" smtClean="0"/>
              <a:t>「事実」を踏まえて対話できない構造</a:t>
            </a:r>
            <a:endParaRPr kumimoji="1" lang="ja-JP" altLang="en-US" dirty="0"/>
          </a:p>
        </p:txBody>
      </p:sp>
      <p:sp>
        <p:nvSpPr>
          <p:cNvPr id="3" name="コンテンツ プレースホルダー 2"/>
          <p:cNvSpPr>
            <a:spLocks noGrp="1"/>
          </p:cNvSpPr>
          <p:nvPr>
            <p:ph idx="1"/>
          </p:nvPr>
        </p:nvSpPr>
        <p:spPr>
          <a:xfrm>
            <a:off x="457200" y="1412776"/>
            <a:ext cx="8229600" cy="3196952"/>
          </a:xfrm>
        </p:spPr>
        <p:txBody>
          <a:bodyPr/>
          <a:lstStyle/>
          <a:p>
            <a:r>
              <a:rPr kumimoji="1" lang="ja-JP" altLang="en-US" dirty="0" smtClean="0"/>
              <a:t>相手を傷つけない</a:t>
            </a:r>
            <a:endParaRPr kumimoji="1" lang="en-US" altLang="ja-JP" dirty="0" smtClean="0"/>
          </a:p>
          <a:p>
            <a:r>
              <a:rPr lang="ja-JP" altLang="en-US" dirty="0"/>
              <a:t>責任</a:t>
            </a:r>
            <a:r>
              <a:rPr lang="ja-JP" altLang="en-US" dirty="0" smtClean="0"/>
              <a:t>を取りたくない</a:t>
            </a:r>
            <a:endParaRPr lang="en-US" altLang="ja-JP" dirty="0" smtClean="0"/>
          </a:p>
          <a:p>
            <a:r>
              <a:rPr kumimoji="1" lang="ja-JP" altLang="en-US" dirty="0"/>
              <a:t>摩擦を</a:t>
            </a:r>
            <a:r>
              <a:rPr kumimoji="1" lang="ja-JP" altLang="en-US" dirty="0" smtClean="0"/>
              <a:t>避ける（「和」を最重要視する風土）</a:t>
            </a:r>
            <a:endParaRPr kumimoji="1" lang="en-US" altLang="ja-JP" dirty="0" smtClean="0"/>
          </a:p>
          <a:p>
            <a:r>
              <a:rPr lang="ja-JP" altLang="en-US" dirty="0"/>
              <a:t>空気の</a:t>
            </a:r>
            <a:r>
              <a:rPr lang="ja-JP" altLang="en-US" dirty="0" smtClean="0"/>
              <a:t>読みあい</a:t>
            </a:r>
            <a:endParaRPr lang="en-US" altLang="ja-JP" dirty="0" smtClean="0"/>
          </a:p>
          <a:p>
            <a:r>
              <a:rPr lang="ja-JP" altLang="en-US" dirty="0"/>
              <a:t>良かれと</a:t>
            </a:r>
            <a:r>
              <a:rPr lang="ja-JP" altLang="en-US" dirty="0" smtClean="0"/>
              <a:t>思って事実を伝えあわない</a:t>
            </a:r>
            <a:endParaRPr lang="en-US" altLang="ja-JP" dirty="0" smtClean="0"/>
          </a:p>
          <a:p>
            <a:pPr marL="0" indent="0">
              <a:buNone/>
            </a:pPr>
            <a:endParaRPr lang="en-US" altLang="ja-JP" dirty="0" smtClean="0"/>
          </a:p>
        </p:txBody>
      </p:sp>
      <p:sp>
        <p:nvSpPr>
          <p:cNvPr id="4" name="四角形吹き出し 3"/>
          <p:cNvSpPr/>
          <p:nvPr/>
        </p:nvSpPr>
        <p:spPr>
          <a:xfrm>
            <a:off x="813215" y="4581128"/>
            <a:ext cx="7272808" cy="972688"/>
          </a:xfrm>
          <a:prstGeom prst="wedgeRectCallout">
            <a:avLst>
              <a:gd name="adj1" fmla="val -4560"/>
              <a:gd name="adj2" fmla="val -8944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自分もそうしているのだから・・・</a:t>
            </a:r>
            <a:endParaRPr kumimoji="1" lang="en-US" altLang="ja-JP" sz="3200" dirty="0" smtClean="0">
              <a:solidFill>
                <a:schemeClr val="tx1"/>
              </a:solidFill>
            </a:endParaRPr>
          </a:p>
          <a:p>
            <a:pPr algn="ctr"/>
            <a:r>
              <a:rPr lang="ja-JP" altLang="en-US" sz="3200" dirty="0">
                <a:solidFill>
                  <a:schemeClr val="tx1"/>
                </a:solidFill>
              </a:rPr>
              <a:t>当事者に</a:t>
            </a:r>
            <a:r>
              <a:rPr lang="ja-JP" altLang="en-US" sz="3200" dirty="0" smtClean="0">
                <a:solidFill>
                  <a:schemeClr val="tx1"/>
                </a:solidFill>
              </a:rPr>
              <a:t>も同様なことが求められる</a:t>
            </a:r>
            <a:endParaRPr kumimoji="1" lang="ja-JP" altLang="en-US" sz="3200" dirty="0">
              <a:solidFill>
                <a:schemeClr val="tx1"/>
              </a:solidFill>
            </a:endParaRPr>
          </a:p>
        </p:txBody>
      </p:sp>
      <p:sp>
        <p:nvSpPr>
          <p:cNvPr id="7" name="雲形吹き出し 6"/>
          <p:cNvSpPr/>
          <p:nvPr/>
        </p:nvSpPr>
        <p:spPr>
          <a:xfrm>
            <a:off x="813215" y="5805264"/>
            <a:ext cx="7503201" cy="774956"/>
          </a:xfrm>
          <a:prstGeom prst="cloudCallout">
            <a:avLst>
              <a:gd name="adj1" fmla="val 13100"/>
              <a:gd name="adj2" fmla="val -8685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発達</a:t>
            </a:r>
            <a:r>
              <a:rPr kumimoji="1" lang="ja-JP" altLang="en-US" sz="2400" dirty="0" smtClean="0">
                <a:solidFill>
                  <a:schemeClr val="tx1"/>
                </a:solidFill>
              </a:rPr>
              <a:t>障害者って身勝手な意見ばかり言う・・面倒</a:t>
            </a:r>
            <a:endParaRPr kumimoji="1" lang="ja-JP" altLang="en-US" sz="2400" dirty="0">
              <a:solidFill>
                <a:schemeClr val="tx1"/>
              </a:solidFill>
            </a:endParaRPr>
          </a:p>
        </p:txBody>
      </p:sp>
    </p:spTree>
    <p:extLst>
      <p:ext uri="{BB962C8B-B14F-4D97-AF65-F5344CB8AC3E}">
        <p14:creationId xmlns:p14="http://schemas.microsoft.com/office/powerpoint/2010/main" val="9103097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合理的</a:t>
            </a:r>
            <a:r>
              <a:rPr lang="ja-JP" altLang="en-US" dirty="0" smtClean="0"/>
              <a:t>配慮という訳は適切？</a:t>
            </a:r>
            <a:endParaRPr kumimoji="1" lang="ja-JP" altLang="en-US" dirty="0"/>
          </a:p>
        </p:txBody>
      </p:sp>
      <p:sp>
        <p:nvSpPr>
          <p:cNvPr id="3" name="コンテンツ プレースホルダー 2"/>
          <p:cNvSpPr>
            <a:spLocks noGrp="1"/>
          </p:cNvSpPr>
          <p:nvPr>
            <p:ph idx="1"/>
          </p:nvPr>
        </p:nvSpPr>
        <p:spPr>
          <a:xfrm>
            <a:off x="251520" y="1600200"/>
            <a:ext cx="8435280" cy="4525963"/>
          </a:xfrm>
        </p:spPr>
        <p:txBody>
          <a:bodyPr/>
          <a:lstStyle/>
          <a:p>
            <a:r>
              <a:rPr lang="en-US" altLang="ja-JP" sz="4000" dirty="0"/>
              <a:t>reasonable accommodation </a:t>
            </a:r>
          </a:p>
          <a:p>
            <a:pPr lvl="1"/>
            <a:r>
              <a:rPr lang="en-US" altLang="ja-JP" sz="3600" dirty="0" smtClean="0"/>
              <a:t>reasonable </a:t>
            </a:r>
            <a:endParaRPr lang="en-US" altLang="ja-JP" sz="3600" dirty="0"/>
          </a:p>
          <a:p>
            <a:pPr lvl="2"/>
            <a:r>
              <a:rPr lang="ja-JP" altLang="en-US" dirty="0" smtClean="0"/>
              <a:t>「</a:t>
            </a:r>
            <a:r>
              <a:rPr lang="ja-JP" altLang="en-US" dirty="0"/>
              <a:t>合理的</a:t>
            </a:r>
            <a:r>
              <a:rPr lang="ja-JP" altLang="en-US" dirty="0" smtClean="0"/>
              <a:t>」／「</a:t>
            </a:r>
            <a:r>
              <a:rPr lang="ja-JP" altLang="en-US" dirty="0"/>
              <a:t>理性的</a:t>
            </a:r>
            <a:r>
              <a:rPr lang="ja-JP" altLang="en-US" dirty="0" smtClean="0"/>
              <a:t>」／「分別ある」</a:t>
            </a:r>
            <a:endParaRPr lang="ja-JP" altLang="en-US" dirty="0"/>
          </a:p>
          <a:p>
            <a:pPr lvl="1"/>
            <a:r>
              <a:rPr lang="en-US" altLang="ja-JP" sz="3200" dirty="0" smtClean="0"/>
              <a:t>Accommodation</a:t>
            </a:r>
          </a:p>
          <a:p>
            <a:pPr lvl="2"/>
            <a:r>
              <a:rPr lang="en-US" altLang="ja-JP" dirty="0" smtClean="0"/>
              <a:t> </a:t>
            </a:r>
            <a:r>
              <a:rPr lang="ja-JP" altLang="en-US" dirty="0" smtClean="0"/>
              <a:t>「</a:t>
            </a:r>
            <a:r>
              <a:rPr lang="ja-JP" altLang="en-US" dirty="0"/>
              <a:t>便宜」や「調整」</a:t>
            </a:r>
            <a:r>
              <a:rPr lang="ja-JP" altLang="en-US" dirty="0" smtClean="0"/>
              <a:t>等≠配慮</a:t>
            </a:r>
            <a:endParaRPr lang="ja-JP" altLang="en-US" dirty="0"/>
          </a:p>
        </p:txBody>
      </p:sp>
      <p:sp>
        <p:nvSpPr>
          <p:cNvPr id="4" name="角丸四角形 3"/>
          <p:cNvSpPr/>
          <p:nvPr/>
        </p:nvSpPr>
        <p:spPr>
          <a:xfrm>
            <a:off x="1835696" y="4756376"/>
            <a:ext cx="5832648" cy="108012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solidFill>
              </a:rPr>
              <a:t>この</a:t>
            </a:r>
            <a:r>
              <a:rPr lang="ja-JP" altLang="en-US" sz="3200" dirty="0" smtClean="0">
                <a:solidFill>
                  <a:schemeClr val="tx1"/>
                </a:solidFill>
              </a:rPr>
              <a:t>意訳は適切なのか？</a:t>
            </a:r>
            <a:endParaRPr kumimoji="1" lang="en-US" altLang="ja-JP" sz="3200" dirty="0" smtClean="0">
              <a:solidFill>
                <a:schemeClr val="tx1"/>
              </a:solidFill>
            </a:endParaRPr>
          </a:p>
        </p:txBody>
      </p:sp>
    </p:spTree>
    <p:extLst>
      <p:ext uri="{BB962C8B-B14F-4D97-AF65-F5344CB8AC3E}">
        <p14:creationId xmlns:p14="http://schemas.microsoft.com/office/powerpoint/2010/main" val="9481396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障害者差別解消法における</a:t>
            </a:r>
            <a:r>
              <a:rPr kumimoji="1" lang="en-US" altLang="ja-JP" dirty="0" smtClean="0"/>
              <a:t/>
            </a:r>
            <a:br>
              <a:rPr kumimoji="1" lang="en-US" altLang="ja-JP" dirty="0" smtClean="0"/>
            </a:br>
            <a:r>
              <a:rPr kumimoji="1" lang="ja-JP" altLang="en-US" dirty="0" smtClean="0"/>
              <a:t>対象事業者</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商業</a:t>
            </a:r>
            <a:r>
              <a:rPr lang="ja-JP" altLang="en-US" dirty="0"/>
              <a:t>その他の事業を行う</a:t>
            </a:r>
            <a:r>
              <a:rPr lang="ja-JP" altLang="en-US" dirty="0" smtClean="0"/>
              <a:t>者で</a:t>
            </a:r>
            <a:r>
              <a:rPr lang="ja-JP" altLang="en-US" dirty="0"/>
              <a:t>あり</a:t>
            </a:r>
            <a:r>
              <a:rPr lang="ja-JP" altLang="en-US" dirty="0" smtClean="0"/>
              <a:t>、</a:t>
            </a:r>
            <a:endParaRPr lang="en-US" altLang="ja-JP" dirty="0" smtClean="0"/>
          </a:p>
          <a:p>
            <a:r>
              <a:rPr lang="ja-JP" altLang="en-US" dirty="0" smtClean="0"/>
              <a:t>目的</a:t>
            </a:r>
            <a:r>
              <a:rPr lang="ja-JP" altLang="en-US" dirty="0"/>
              <a:t>の営利・非営利、個人・法人の別を問わず、同種の行為を反復継続する</a:t>
            </a:r>
            <a:r>
              <a:rPr lang="ja-JP" altLang="en-US" dirty="0" smtClean="0"/>
              <a:t>意思</a:t>
            </a:r>
            <a:r>
              <a:rPr lang="ja-JP" altLang="en-US" dirty="0"/>
              <a:t>をもって行う</a:t>
            </a:r>
            <a:r>
              <a:rPr lang="ja-JP" altLang="en-US" dirty="0" smtClean="0"/>
              <a:t>者である</a:t>
            </a:r>
            <a:endParaRPr lang="en-US" altLang="ja-JP" dirty="0" smtClean="0"/>
          </a:p>
          <a:p>
            <a:r>
              <a:rPr lang="ja-JP" altLang="en-US" dirty="0" smtClean="0"/>
              <a:t>個</a:t>
            </a:r>
            <a:r>
              <a:rPr lang="ja-JP" altLang="en-US" dirty="0"/>
              <a:t>人事業者や対価を得ない無報酬の事業を行う者、非営利事業を行う</a:t>
            </a:r>
            <a:r>
              <a:rPr lang="ja-JP" altLang="en-US" dirty="0" smtClean="0"/>
              <a:t>社会</a:t>
            </a:r>
            <a:r>
              <a:rPr lang="ja-JP" altLang="en-US" dirty="0"/>
              <a:t>福祉法人や特定非営利活動法人も</a:t>
            </a:r>
            <a:r>
              <a:rPr lang="ja-JP" altLang="en-US" dirty="0" smtClean="0"/>
              <a:t>対象</a:t>
            </a:r>
            <a:endParaRPr kumimoji="1" lang="ja-JP" altLang="en-US" dirty="0"/>
          </a:p>
        </p:txBody>
      </p:sp>
      <p:sp>
        <p:nvSpPr>
          <p:cNvPr id="4" name="角丸四角形 3"/>
          <p:cNvSpPr/>
          <p:nvPr/>
        </p:nvSpPr>
        <p:spPr>
          <a:xfrm>
            <a:off x="1115616" y="5517232"/>
            <a:ext cx="6984776" cy="108012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避難所運営者が対象になる</a:t>
            </a:r>
            <a:r>
              <a:rPr lang="ja-JP" altLang="en-US" sz="3200" dirty="0" smtClean="0">
                <a:solidFill>
                  <a:schemeClr val="tx1"/>
                </a:solidFill>
              </a:rPr>
              <a:t>？</a:t>
            </a:r>
            <a:endParaRPr kumimoji="1" lang="en-US" altLang="ja-JP" sz="3200" dirty="0" smtClean="0">
              <a:solidFill>
                <a:schemeClr val="tx1"/>
              </a:solidFill>
            </a:endParaRPr>
          </a:p>
        </p:txBody>
      </p:sp>
    </p:spTree>
    <p:extLst>
      <p:ext uri="{BB962C8B-B14F-4D97-AF65-F5344CB8AC3E}">
        <p14:creationId xmlns:p14="http://schemas.microsoft.com/office/powerpoint/2010/main" val="28703674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表出されない「困り感」「苦痛」</a:t>
            </a:r>
            <a:endParaRPr kumimoji="1" lang="ja-JP" altLang="en-US" dirty="0"/>
          </a:p>
        </p:txBody>
      </p:sp>
      <p:sp>
        <p:nvSpPr>
          <p:cNvPr id="3" name="コンテンツ プレースホルダー 2"/>
          <p:cNvSpPr>
            <a:spLocks noGrp="1"/>
          </p:cNvSpPr>
          <p:nvPr>
            <p:ph idx="1"/>
          </p:nvPr>
        </p:nvSpPr>
        <p:spPr>
          <a:xfrm>
            <a:off x="251520" y="1916832"/>
            <a:ext cx="8568952" cy="4209331"/>
          </a:xfrm>
        </p:spPr>
        <p:txBody>
          <a:bodyPr/>
          <a:lstStyle/>
          <a:p>
            <a:r>
              <a:rPr kumimoji="1" lang="ja-JP" altLang="en-US" dirty="0" smtClean="0"/>
              <a:t>ストレスや苦痛を認識できない</a:t>
            </a:r>
            <a:endParaRPr kumimoji="1" lang="en-US" altLang="ja-JP" dirty="0" smtClean="0"/>
          </a:p>
          <a:p>
            <a:r>
              <a:rPr lang="ja-JP" altLang="en-US" dirty="0"/>
              <a:t>認識できて</a:t>
            </a:r>
            <a:r>
              <a:rPr lang="ja-JP" altLang="en-US" dirty="0" smtClean="0"/>
              <a:t>も、我慢しなければと思ってしまう</a:t>
            </a:r>
            <a:endParaRPr lang="en-US" altLang="ja-JP" dirty="0" smtClean="0"/>
          </a:p>
          <a:p>
            <a:r>
              <a:rPr kumimoji="1" lang="ja-JP" altLang="en-US" dirty="0"/>
              <a:t>伝えようとして</a:t>
            </a:r>
            <a:r>
              <a:rPr kumimoji="1" lang="ja-JP" altLang="en-US" dirty="0" smtClean="0"/>
              <a:t>も、整理して伝えるのが苦手</a:t>
            </a:r>
            <a:endParaRPr kumimoji="1" lang="en-US" altLang="ja-JP" dirty="0" smtClean="0"/>
          </a:p>
          <a:p>
            <a:r>
              <a:rPr lang="ja-JP" altLang="en-US" dirty="0" smtClean="0"/>
              <a:t>整理できても、相手の感情を害し、否定される</a:t>
            </a:r>
            <a:endParaRPr kumimoji="1" lang="en-US" altLang="ja-JP" dirty="0" smtClean="0"/>
          </a:p>
          <a:p>
            <a:pPr marL="0" indent="0">
              <a:buNone/>
            </a:pPr>
            <a:endParaRPr lang="en-US" altLang="ja-JP" dirty="0" smtClean="0"/>
          </a:p>
          <a:p>
            <a:pPr marL="0" indent="0">
              <a:buNone/>
            </a:pPr>
            <a:r>
              <a:rPr lang="ja-JP" altLang="en-US" dirty="0" smtClean="0"/>
              <a:t>⇒伝える</a:t>
            </a:r>
            <a:r>
              <a:rPr lang="ja-JP" altLang="en-US" dirty="0"/>
              <a:t>意欲を</a:t>
            </a:r>
            <a:r>
              <a:rPr lang="ja-JP" altLang="en-US" dirty="0" smtClean="0"/>
              <a:t>なくす</a:t>
            </a:r>
            <a:endParaRPr lang="en-US" altLang="ja-JP" dirty="0" smtClean="0"/>
          </a:p>
          <a:p>
            <a:pPr marL="0" indent="0">
              <a:buNone/>
            </a:pPr>
            <a:r>
              <a:rPr kumimoji="1" lang="ja-JP" altLang="en-US" dirty="0" smtClean="0"/>
              <a:t>⇒伝える機会（場所・時間）を失う。</a:t>
            </a:r>
            <a:endParaRPr kumimoji="1" lang="en-US" altLang="ja-JP" dirty="0" smtClean="0"/>
          </a:p>
          <a:p>
            <a:endParaRPr kumimoji="1" lang="ja-JP" altLang="en-US" dirty="0"/>
          </a:p>
        </p:txBody>
      </p:sp>
    </p:spTree>
    <p:extLst>
      <p:ext uri="{BB962C8B-B14F-4D97-AF65-F5344CB8AC3E}">
        <p14:creationId xmlns:p14="http://schemas.microsoft.com/office/powerpoint/2010/main" val="28472850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p>
            <a:r>
              <a:rPr kumimoji="1" lang="ja-JP" altLang="en-US" dirty="0" smtClean="0"/>
              <a:t>啓発のパターンと限界</a:t>
            </a:r>
            <a:endParaRPr kumimoji="1" lang="ja-JP" altLang="en-US" dirty="0"/>
          </a:p>
        </p:txBody>
      </p:sp>
      <p:sp>
        <p:nvSpPr>
          <p:cNvPr id="3" name="コンテンツ プレースホルダー 2"/>
          <p:cNvSpPr>
            <a:spLocks noGrp="1"/>
          </p:cNvSpPr>
          <p:nvPr>
            <p:ph idx="1"/>
          </p:nvPr>
        </p:nvSpPr>
        <p:spPr>
          <a:xfrm>
            <a:off x="457200" y="1196752"/>
            <a:ext cx="8229600" cy="2736304"/>
          </a:xfrm>
        </p:spPr>
        <p:txBody>
          <a:bodyPr/>
          <a:lstStyle/>
          <a:p>
            <a:r>
              <a:rPr kumimoji="1" lang="ja-JP" altLang="en-US" dirty="0" smtClean="0"/>
              <a:t>啓発（大辞泉）</a:t>
            </a:r>
            <a:endParaRPr kumimoji="1" lang="en-US" altLang="ja-JP" dirty="0" smtClean="0"/>
          </a:p>
          <a:p>
            <a:pPr lvl="1"/>
            <a:r>
              <a:rPr lang="ja-JP" altLang="en-US" dirty="0"/>
              <a:t>人が気づかずにいるところを教え示して、より高い認識・理解に導くこと</a:t>
            </a:r>
            <a:r>
              <a:rPr lang="ja-JP" altLang="en-US" dirty="0" smtClean="0"/>
              <a:t>。</a:t>
            </a:r>
            <a:endParaRPr lang="en-US" altLang="ja-JP" dirty="0" smtClean="0"/>
          </a:p>
          <a:p>
            <a:r>
              <a:rPr kumimoji="1" lang="ja-JP" altLang="en-US" dirty="0" smtClean="0"/>
              <a:t>差別解消法（合理的配慮）の啓発</a:t>
            </a:r>
            <a:endParaRPr kumimoji="1" lang="en-US" altLang="ja-JP" dirty="0" smtClean="0"/>
          </a:p>
          <a:p>
            <a:pPr lvl="1"/>
            <a:r>
              <a:rPr lang="ja-JP" altLang="en-US" dirty="0" smtClean="0"/>
              <a:t>「能率的な心配りの意識を植え付ける？」</a:t>
            </a:r>
            <a:endParaRPr kumimoji="1" lang="ja-JP" altLang="en-US" dirty="0"/>
          </a:p>
        </p:txBody>
      </p:sp>
      <p:sp>
        <p:nvSpPr>
          <p:cNvPr id="4" name="円/楕円 3"/>
          <p:cNvSpPr/>
          <p:nvPr/>
        </p:nvSpPr>
        <p:spPr>
          <a:xfrm>
            <a:off x="2051720" y="6262683"/>
            <a:ext cx="287405" cy="33466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2699792" y="6262683"/>
            <a:ext cx="287405" cy="33466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3397018" y="6262683"/>
            <a:ext cx="287405" cy="33466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2844121" y="4837358"/>
            <a:ext cx="647759" cy="694709"/>
          </a:xfrm>
          <a:prstGeom prst="ellips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a:stCxn id="7" idx="3"/>
            <a:endCxn id="4" idx="0"/>
          </p:cNvCxnSpPr>
          <p:nvPr/>
        </p:nvCxnSpPr>
        <p:spPr>
          <a:xfrm flipH="1">
            <a:off x="2195423" y="5430329"/>
            <a:ext cx="743560" cy="832354"/>
          </a:xfrm>
          <a:prstGeom prst="straightConnector1">
            <a:avLst/>
          </a:prstGeom>
          <a:ln w="3810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stCxn id="7" idx="4"/>
            <a:endCxn id="5" idx="0"/>
          </p:cNvCxnSpPr>
          <p:nvPr/>
        </p:nvCxnSpPr>
        <p:spPr>
          <a:xfrm flipH="1">
            <a:off x="2843495" y="5532067"/>
            <a:ext cx="324506" cy="730616"/>
          </a:xfrm>
          <a:prstGeom prst="straightConnector1">
            <a:avLst/>
          </a:prstGeom>
          <a:ln w="38100">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7" idx="5"/>
            <a:endCxn id="6" idx="0"/>
          </p:cNvCxnSpPr>
          <p:nvPr/>
        </p:nvCxnSpPr>
        <p:spPr>
          <a:xfrm>
            <a:off x="3397018" y="5430329"/>
            <a:ext cx="143703" cy="832354"/>
          </a:xfrm>
          <a:prstGeom prst="straightConnector1">
            <a:avLst/>
          </a:prstGeom>
          <a:ln w="381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90517" y="4649968"/>
            <a:ext cx="2543448" cy="954107"/>
          </a:xfrm>
          <a:prstGeom prst="rect">
            <a:avLst/>
          </a:prstGeom>
          <a:noFill/>
        </p:spPr>
        <p:txBody>
          <a:bodyPr wrap="square" rtlCol="0">
            <a:spAutoFit/>
          </a:bodyPr>
          <a:lstStyle/>
          <a:p>
            <a:r>
              <a:rPr kumimoji="1" lang="ja-JP" altLang="en-US" sz="2800" dirty="0" smtClean="0"/>
              <a:t>行政・非当事者</a:t>
            </a:r>
            <a:endParaRPr kumimoji="1" lang="en-US" altLang="ja-JP" sz="2800" dirty="0" smtClean="0"/>
          </a:p>
          <a:p>
            <a:r>
              <a:rPr kumimoji="1" lang="ja-JP" altLang="en-US" sz="2800" dirty="0" smtClean="0"/>
              <a:t>→個別</a:t>
            </a:r>
            <a:endParaRPr kumimoji="1" lang="ja-JP" altLang="en-US" sz="2800" dirty="0"/>
          </a:p>
        </p:txBody>
      </p:sp>
      <p:sp>
        <p:nvSpPr>
          <p:cNvPr id="21" name="円/楕円 20"/>
          <p:cNvSpPr/>
          <p:nvPr/>
        </p:nvSpPr>
        <p:spPr>
          <a:xfrm>
            <a:off x="5123957" y="6334691"/>
            <a:ext cx="287405" cy="33466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5772029" y="6334691"/>
            <a:ext cx="287405" cy="33466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6469255" y="6334691"/>
            <a:ext cx="287405" cy="33466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5916358" y="4909366"/>
            <a:ext cx="647759" cy="69470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p:cNvCxnSpPr>
            <a:stCxn id="24" idx="3"/>
            <a:endCxn id="21" idx="0"/>
          </p:cNvCxnSpPr>
          <p:nvPr/>
        </p:nvCxnSpPr>
        <p:spPr>
          <a:xfrm flipH="1">
            <a:off x="5267660" y="5502337"/>
            <a:ext cx="743560" cy="832354"/>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24" idx="4"/>
            <a:endCxn id="22" idx="0"/>
          </p:cNvCxnSpPr>
          <p:nvPr/>
        </p:nvCxnSpPr>
        <p:spPr>
          <a:xfrm flipH="1">
            <a:off x="5915732" y="5604075"/>
            <a:ext cx="324506" cy="7306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24" idx="5"/>
            <a:endCxn id="23" idx="0"/>
          </p:cNvCxnSpPr>
          <p:nvPr/>
        </p:nvCxnSpPr>
        <p:spPr>
          <a:xfrm>
            <a:off x="6469255" y="5502337"/>
            <a:ext cx="143703" cy="83235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6756660" y="4649968"/>
            <a:ext cx="1535336" cy="954107"/>
          </a:xfrm>
          <a:prstGeom prst="rect">
            <a:avLst/>
          </a:prstGeom>
          <a:noFill/>
        </p:spPr>
        <p:txBody>
          <a:bodyPr wrap="square" rtlCol="0">
            <a:spAutoFit/>
          </a:bodyPr>
          <a:lstStyle/>
          <a:p>
            <a:r>
              <a:rPr kumimoji="1" lang="ja-JP" altLang="en-US" sz="2800" dirty="0" smtClean="0"/>
              <a:t>当事者</a:t>
            </a:r>
            <a:endParaRPr kumimoji="1" lang="en-US" altLang="ja-JP" sz="2800" dirty="0" smtClean="0"/>
          </a:p>
          <a:p>
            <a:r>
              <a:rPr kumimoji="1" lang="ja-JP" altLang="en-US" sz="2800" dirty="0" smtClean="0"/>
              <a:t>→個別</a:t>
            </a:r>
            <a:endParaRPr kumimoji="1" lang="ja-JP" altLang="en-US" sz="2800" dirty="0"/>
          </a:p>
        </p:txBody>
      </p:sp>
      <p:sp>
        <p:nvSpPr>
          <p:cNvPr id="29" name="正方形/長方形 28"/>
          <p:cNvSpPr/>
          <p:nvPr/>
        </p:nvSpPr>
        <p:spPr>
          <a:xfrm>
            <a:off x="1331640" y="4005064"/>
            <a:ext cx="6336704"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ありがちな啓発活動</a:t>
            </a:r>
            <a:endParaRPr kumimoji="1" lang="ja-JP" altLang="en-US" sz="3600" dirty="0">
              <a:solidFill>
                <a:schemeClr val="tx1"/>
              </a:solidFill>
            </a:endParaRPr>
          </a:p>
        </p:txBody>
      </p:sp>
    </p:spTree>
    <p:extLst>
      <p:ext uri="{BB962C8B-B14F-4D97-AF65-F5344CB8AC3E}">
        <p14:creationId xmlns:p14="http://schemas.microsoft.com/office/powerpoint/2010/main" val="268820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1+ppt_w/2"/>
                                          </p:val>
                                        </p:tav>
                                      </p:tavLst>
                                    </p:anim>
                                    <p:anim calcmode="lin" valueType="num">
                                      <p:cBhvr additive="base">
                                        <p:cTn id="7" dur="500"/>
                                        <p:tgtEl>
                                          <p:spTgt spid="4"/>
                                        </p:tgtEl>
                                        <p:attrNameLst>
                                          <p:attrName>ppt_y</p:attrName>
                                        </p:attrNameLst>
                                      </p:cBhvr>
                                      <p:tavLst>
                                        <p:tav tm="0">
                                          <p:val>
                                            <p:strVal val="ppt_y"/>
                                          </p:val>
                                        </p:tav>
                                        <p:tav tm="100000">
                                          <p:val>
                                            <p:strVal val="ppt_y"/>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1+ppt_w/2"/>
                                          </p:val>
                                        </p:tav>
                                      </p:tavLst>
                                    </p:anim>
                                    <p:anim calcmode="lin" valueType="num">
                                      <p:cBhvr additive="base">
                                        <p:cTn id="13" dur="500"/>
                                        <p:tgtEl>
                                          <p:spTgt spid="5"/>
                                        </p:tgtEl>
                                        <p:attrNameLst>
                                          <p:attrName>ppt_y</p:attrName>
                                        </p:attrNameLst>
                                      </p:cBhvr>
                                      <p:tavLst>
                                        <p:tav tm="0">
                                          <p:val>
                                            <p:strVal val="ppt_y"/>
                                          </p:val>
                                        </p:tav>
                                        <p:tav tm="100000">
                                          <p:val>
                                            <p:strVal val="ppt_y"/>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1+ppt_w/2"/>
                                          </p:val>
                                        </p:tav>
                                      </p:tavLst>
                                    </p:anim>
                                    <p:anim calcmode="lin" valueType="num">
                                      <p:cBhvr additive="base">
                                        <p:cTn id="19" dur="500"/>
                                        <p:tgtEl>
                                          <p:spTgt spid="6"/>
                                        </p:tgtEl>
                                        <p:attrNameLst>
                                          <p:attrName>ppt_y</p:attrName>
                                        </p:attrNameLst>
                                      </p:cBhvr>
                                      <p:tavLst>
                                        <p:tav tm="0">
                                          <p:val>
                                            <p:strVal val="ppt_y"/>
                                          </p:val>
                                        </p:tav>
                                        <p:tav tm="100000">
                                          <p:val>
                                            <p:strVal val="ppt_y"/>
                                          </p:val>
                                        </p:tav>
                                      </p:tavLst>
                                    </p:anim>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grpId="0"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1+ppt_w/2"/>
                                          </p:val>
                                        </p:tav>
                                      </p:tavLst>
                                    </p:anim>
                                    <p:anim calcmode="lin" valueType="num">
                                      <p:cBhvr additive="base">
                                        <p:cTn id="25" dur="500"/>
                                        <p:tgtEl>
                                          <p:spTgt spid="7"/>
                                        </p:tgtEl>
                                        <p:attrNameLst>
                                          <p:attrName>ppt_y</p:attrName>
                                        </p:attrNameLst>
                                      </p:cBhvr>
                                      <p:tavLst>
                                        <p:tav tm="0">
                                          <p:val>
                                            <p:strVal val="ppt_y"/>
                                          </p:val>
                                        </p:tav>
                                        <p:tav tm="100000">
                                          <p:val>
                                            <p:strVal val="ppt_y"/>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2" fill="hold" grpId="0" nodeType="clickEffect">
                                  <p:stCondLst>
                                    <p:cond delay="0"/>
                                  </p:stCondLst>
                                  <p:childTnLst>
                                    <p:anim calcmode="lin" valueType="num">
                                      <p:cBhvr additive="base">
                                        <p:cTn id="30" dur="500"/>
                                        <p:tgtEl>
                                          <p:spTgt spid="21"/>
                                        </p:tgtEl>
                                        <p:attrNameLst>
                                          <p:attrName>ppt_x</p:attrName>
                                        </p:attrNameLst>
                                      </p:cBhvr>
                                      <p:tavLst>
                                        <p:tav tm="0">
                                          <p:val>
                                            <p:strVal val="ppt_x"/>
                                          </p:val>
                                        </p:tav>
                                        <p:tav tm="100000">
                                          <p:val>
                                            <p:strVal val="1+ppt_w/2"/>
                                          </p:val>
                                        </p:tav>
                                      </p:tavLst>
                                    </p:anim>
                                    <p:anim calcmode="lin" valueType="num">
                                      <p:cBhvr additive="base">
                                        <p:cTn id="31" dur="500"/>
                                        <p:tgtEl>
                                          <p:spTgt spid="21"/>
                                        </p:tgtEl>
                                        <p:attrNameLst>
                                          <p:attrName>ppt_y</p:attrName>
                                        </p:attrNameLst>
                                      </p:cBhvr>
                                      <p:tavLst>
                                        <p:tav tm="0">
                                          <p:val>
                                            <p:strVal val="ppt_y"/>
                                          </p:val>
                                        </p:tav>
                                        <p:tav tm="100000">
                                          <p:val>
                                            <p:strVal val="ppt_y"/>
                                          </p:val>
                                        </p:tav>
                                      </p:tavLst>
                                    </p:anim>
                                    <p:set>
                                      <p:cBhvr>
                                        <p:cTn id="32" dur="1" fill="hold">
                                          <p:stCondLst>
                                            <p:cond delay="499"/>
                                          </p:stCondLst>
                                        </p:cTn>
                                        <p:tgtEl>
                                          <p:spTgt spid="2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2" fill="hold" grpId="0" nodeType="clickEffect">
                                  <p:stCondLst>
                                    <p:cond delay="0"/>
                                  </p:stCondLst>
                                  <p:childTnLst>
                                    <p:anim calcmode="lin" valueType="num">
                                      <p:cBhvr additive="base">
                                        <p:cTn id="36" dur="500"/>
                                        <p:tgtEl>
                                          <p:spTgt spid="22"/>
                                        </p:tgtEl>
                                        <p:attrNameLst>
                                          <p:attrName>ppt_x</p:attrName>
                                        </p:attrNameLst>
                                      </p:cBhvr>
                                      <p:tavLst>
                                        <p:tav tm="0">
                                          <p:val>
                                            <p:strVal val="ppt_x"/>
                                          </p:val>
                                        </p:tav>
                                        <p:tav tm="100000">
                                          <p:val>
                                            <p:strVal val="1+ppt_w/2"/>
                                          </p:val>
                                        </p:tav>
                                      </p:tavLst>
                                    </p:anim>
                                    <p:anim calcmode="lin" valueType="num">
                                      <p:cBhvr additive="base">
                                        <p:cTn id="37" dur="500"/>
                                        <p:tgtEl>
                                          <p:spTgt spid="22"/>
                                        </p:tgtEl>
                                        <p:attrNameLst>
                                          <p:attrName>ppt_y</p:attrName>
                                        </p:attrNameLst>
                                      </p:cBhvr>
                                      <p:tavLst>
                                        <p:tav tm="0">
                                          <p:val>
                                            <p:strVal val="ppt_y"/>
                                          </p:val>
                                        </p:tav>
                                        <p:tav tm="100000">
                                          <p:val>
                                            <p:strVal val="ppt_y"/>
                                          </p:val>
                                        </p:tav>
                                      </p:tavLst>
                                    </p:anim>
                                    <p:set>
                                      <p:cBhvr>
                                        <p:cTn id="38" dur="1" fill="hold">
                                          <p:stCondLst>
                                            <p:cond delay="499"/>
                                          </p:stCondLst>
                                        </p:cTn>
                                        <p:tgtEl>
                                          <p:spTgt spid="2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2" fill="hold" grpId="0" nodeType="clickEffect">
                                  <p:stCondLst>
                                    <p:cond delay="0"/>
                                  </p:stCondLst>
                                  <p:childTnLst>
                                    <p:anim calcmode="lin" valueType="num">
                                      <p:cBhvr additive="base">
                                        <p:cTn id="42" dur="500"/>
                                        <p:tgtEl>
                                          <p:spTgt spid="23"/>
                                        </p:tgtEl>
                                        <p:attrNameLst>
                                          <p:attrName>ppt_x</p:attrName>
                                        </p:attrNameLst>
                                      </p:cBhvr>
                                      <p:tavLst>
                                        <p:tav tm="0">
                                          <p:val>
                                            <p:strVal val="ppt_x"/>
                                          </p:val>
                                        </p:tav>
                                        <p:tav tm="100000">
                                          <p:val>
                                            <p:strVal val="1+ppt_w/2"/>
                                          </p:val>
                                        </p:tav>
                                      </p:tavLst>
                                    </p:anim>
                                    <p:anim calcmode="lin" valueType="num">
                                      <p:cBhvr additive="base">
                                        <p:cTn id="43" dur="500"/>
                                        <p:tgtEl>
                                          <p:spTgt spid="23"/>
                                        </p:tgtEl>
                                        <p:attrNameLst>
                                          <p:attrName>ppt_y</p:attrName>
                                        </p:attrNameLst>
                                      </p:cBhvr>
                                      <p:tavLst>
                                        <p:tav tm="0">
                                          <p:val>
                                            <p:strVal val="ppt_y"/>
                                          </p:val>
                                        </p:tav>
                                        <p:tav tm="100000">
                                          <p:val>
                                            <p:strVal val="ppt_y"/>
                                          </p:val>
                                        </p:tav>
                                      </p:tavLst>
                                    </p:anim>
                                    <p:set>
                                      <p:cBhvr>
                                        <p:cTn id="44" dur="1" fill="hold">
                                          <p:stCondLst>
                                            <p:cond delay="499"/>
                                          </p:stCondLst>
                                        </p:cTn>
                                        <p:tgtEl>
                                          <p:spTgt spid="2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2" fill="hold" grpId="0" nodeType="clickEffect">
                                  <p:stCondLst>
                                    <p:cond delay="0"/>
                                  </p:stCondLst>
                                  <p:childTnLst>
                                    <p:anim calcmode="lin" valueType="num">
                                      <p:cBhvr additive="base">
                                        <p:cTn id="48" dur="500"/>
                                        <p:tgtEl>
                                          <p:spTgt spid="24"/>
                                        </p:tgtEl>
                                        <p:attrNameLst>
                                          <p:attrName>ppt_x</p:attrName>
                                        </p:attrNameLst>
                                      </p:cBhvr>
                                      <p:tavLst>
                                        <p:tav tm="0">
                                          <p:val>
                                            <p:strVal val="ppt_x"/>
                                          </p:val>
                                        </p:tav>
                                        <p:tav tm="100000">
                                          <p:val>
                                            <p:strVal val="1+ppt_w/2"/>
                                          </p:val>
                                        </p:tav>
                                      </p:tavLst>
                                    </p:anim>
                                    <p:anim calcmode="lin" valueType="num">
                                      <p:cBhvr additive="base">
                                        <p:cTn id="49" dur="500"/>
                                        <p:tgtEl>
                                          <p:spTgt spid="24"/>
                                        </p:tgtEl>
                                        <p:attrNameLst>
                                          <p:attrName>ppt_y</p:attrName>
                                        </p:attrNameLst>
                                      </p:cBhvr>
                                      <p:tavLst>
                                        <p:tav tm="0">
                                          <p:val>
                                            <p:strVal val="ppt_y"/>
                                          </p:val>
                                        </p:tav>
                                        <p:tav tm="100000">
                                          <p:val>
                                            <p:strVal val="ppt_y"/>
                                          </p:val>
                                        </p:tav>
                                      </p:tavLst>
                                    </p:anim>
                                    <p:set>
                                      <p:cBhvr>
                                        <p:cTn id="5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1" grpId="0" animBg="1"/>
      <p:bldP spid="22" grpId="0" animBg="1"/>
      <p:bldP spid="23" grpId="0" animBg="1"/>
      <p:bldP spid="2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lstStyle/>
          <a:p>
            <a:r>
              <a:rPr lang="ja-JP" altLang="en-US" dirty="0"/>
              <a:t>啓発</a:t>
            </a:r>
            <a:r>
              <a:rPr lang="ja-JP" altLang="en-US" dirty="0" smtClean="0"/>
              <a:t>から</a:t>
            </a:r>
            <a:r>
              <a:rPr lang="ja-JP" altLang="en-US" dirty="0"/>
              <a:t>「理性的ダイアローグ</a:t>
            </a:r>
            <a:r>
              <a:rPr lang="ja-JP" altLang="en-US" dirty="0" smtClean="0"/>
              <a:t>」</a:t>
            </a:r>
            <a:endParaRPr kumimoji="1" lang="ja-JP" altLang="en-US" dirty="0"/>
          </a:p>
        </p:txBody>
      </p:sp>
      <p:sp>
        <p:nvSpPr>
          <p:cNvPr id="11" name="円/楕円 10"/>
          <p:cNvSpPr/>
          <p:nvPr/>
        </p:nvSpPr>
        <p:spPr>
          <a:xfrm>
            <a:off x="4932040" y="4488974"/>
            <a:ext cx="706035" cy="755061"/>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6041516" y="4028383"/>
            <a:ext cx="571441" cy="577618"/>
          </a:xfrm>
          <a:prstGeom prst="ellipse">
            <a:avLst/>
          </a:prstGeom>
          <a:solidFill>
            <a:srgbClr val="FFFFC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7117327" y="3933056"/>
            <a:ext cx="479009" cy="471670"/>
          </a:xfrm>
          <a:prstGeom prst="ellipse">
            <a:avLst/>
          </a:prstGeom>
          <a:solidFill>
            <a:srgbClr val="FFFF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4044385" y="2558803"/>
            <a:ext cx="527616" cy="56133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2938757" y="1484784"/>
            <a:ext cx="647759" cy="694709"/>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4028006" y="1438147"/>
            <a:ext cx="647759" cy="694709"/>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5148378" y="2531136"/>
            <a:ext cx="539006" cy="588998"/>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2865665" y="2420888"/>
            <a:ext cx="793946" cy="699244"/>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3083547" y="2564904"/>
            <a:ext cx="420622" cy="40282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円/楕円 25"/>
          <p:cNvSpPr/>
          <p:nvPr/>
        </p:nvSpPr>
        <p:spPr>
          <a:xfrm>
            <a:off x="8114437" y="4272950"/>
            <a:ext cx="706035" cy="755061"/>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6294310" y="5316043"/>
            <a:ext cx="849989" cy="82272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矢印コネクタ 28"/>
          <p:cNvCxnSpPr>
            <a:endCxn id="27" idx="1"/>
          </p:cNvCxnSpPr>
          <p:nvPr/>
        </p:nvCxnSpPr>
        <p:spPr>
          <a:xfrm>
            <a:off x="5687383" y="5063009"/>
            <a:ext cx="731405" cy="373520"/>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endCxn id="27" idx="0"/>
          </p:cNvCxnSpPr>
          <p:nvPr/>
        </p:nvCxnSpPr>
        <p:spPr>
          <a:xfrm>
            <a:off x="6297340" y="4595497"/>
            <a:ext cx="421965" cy="720546"/>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H="1">
            <a:off x="6973311" y="4419241"/>
            <a:ext cx="192349" cy="896802"/>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H="1">
            <a:off x="7212816" y="4782257"/>
            <a:ext cx="828013" cy="749810"/>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a:endCxn id="12" idx="3"/>
          </p:cNvCxnSpPr>
          <p:nvPr/>
        </p:nvCxnSpPr>
        <p:spPr>
          <a:xfrm flipV="1">
            <a:off x="5580112" y="4521411"/>
            <a:ext cx="545090" cy="61072"/>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a:stCxn id="12" idx="6"/>
            <a:endCxn id="13" idx="2"/>
          </p:cNvCxnSpPr>
          <p:nvPr/>
        </p:nvCxnSpPr>
        <p:spPr>
          <a:xfrm flipV="1">
            <a:off x="6612957" y="4168891"/>
            <a:ext cx="504370" cy="148301"/>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26" idx="1"/>
          </p:cNvCxnSpPr>
          <p:nvPr/>
        </p:nvCxnSpPr>
        <p:spPr>
          <a:xfrm>
            <a:off x="7692511" y="4175329"/>
            <a:ext cx="525322" cy="208197"/>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a:stCxn id="26" idx="2"/>
          </p:cNvCxnSpPr>
          <p:nvPr/>
        </p:nvCxnSpPr>
        <p:spPr>
          <a:xfrm flipH="1">
            <a:off x="5687383" y="4650481"/>
            <a:ext cx="2427054" cy="305289"/>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a:stCxn id="23" idx="2"/>
            <a:endCxn id="22" idx="6"/>
          </p:cNvCxnSpPr>
          <p:nvPr/>
        </p:nvCxnSpPr>
        <p:spPr>
          <a:xfrm flipH="1">
            <a:off x="3586516" y="1785502"/>
            <a:ext cx="441490" cy="46637"/>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a:stCxn id="22" idx="5"/>
          </p:cNvCxnSpPr>
          <p:nvPr/>
        </p:nvCxnSpPr>
        <p:spPr>
          <a:xfrm flipH="1">
            <a:off x="3438866" y="2077755"/>
            <a:ext cx="52788" cy="444734"/>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a:stCxn id="23" idx="4"/>
            <a:endCxn id="14" idx="0"/>
          </p:cNvCxnSpPr>
          <p:nvPr/>
        </p:nvCxnSpPr>
        <p:spPr>
          <a:xfrm flipH="1">
            <a:off x="4308193" y="2132856"/>
            <a:ext cx="43693" cy="425947"/>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stCxn id="23" idx="6"/>
            <a:endCxn id="24" idx="1"/>
          </p:cNvCxnSpPr>
          <p:nvPr/>
        </p:nvCxnSpPr>
        <p:spPr>
          <a:xfrm>
            <a:off x="4675765" y="1785502"/>
            <a:ext cx="551549" cy="831891"/>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a:stCxn id="14" idx="2"/>
            <a:endCxn id="25" idx="6"/>
          </p:cNvCxnSpPr>
          <p:nvPr/>
        </p:nvCxnSpPr>
        <p:spPr>
          <a:xfrm flipH="1" flipV="1">
            <a:off x="3659611" y="2770510"/>
            <a:ext cx="384774" cy="68958"/>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a:stCxn id="24" idx="2"/>
            <a:endCxn id="14" idx="6"/>
          </p:cNvCxnSpPr>
          <p:nvPr/>
        </p:nvCxnSpPr>
        <p:spPr>
          <a:xfrm flipH="1">
            <a:off x="4572001" y="2825635"/>
            <a:ext cx="576377" cy="13833"/>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5" name="円/楕円 64"/>
          <p:cNvSpPr/>
          <p:nvPr/>
        </p:nvSpPr>
        <p:spPr>
          <a:xfrm>
            <a:off x="323528" y="4641374"/>
            <a:ext cx="706035" cy="755061"/>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1433004" y="4180783"/>
            <a:ext cx="571441" cy="577618"/>
          </a:xfrm>
          <a:prstGeom prst="ellipse">
            <a:avLst/>
          </a:prstGeom>
          <a:solidFill>
            <a:srgbClr val="FFFFC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2508815" y="4085456"/>
            <a:ext cx="479009" cy="471670"/>
          </a:xfrm>
          <a:prstGeom prst="ellipse">
            <a:avLst/>
          </a:prstGeom>
          <a:solidFill>
            <a:srgbClr val="FFFF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3505925" y="4425350"/>
            <a:ext cx="706035" cy="755061"/>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a:off x="1685798" y="5468443"/>
            <a:ext cx="849989" cy="82272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矢印コネクタ 69"/>
          <p:cNvCxnSpPr>
            <a:endCxn id="69" idx="1"/>
          </p:cNvCxnSpPr>
          <p:nvPr/>
        </p:nvCxnSpPr>
        <p:spPr>
          <a:xfrm>
            <a:off x="1078871" y="5215409"/>
            <a:ext cx="731405" cy="373520"/>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a:endCxn id="69" idx="0"/>
          </p:cNvCxnSpPr>
          <p:nvPr/>
        </p:nvCxnSpPr>
        <p:spPr>
          <a:xfrm>
            <a:off x="1688828" y="4747897"/>
            <a:ext cx="421965" cy="720546"/>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flipH="1">
            <a:off x="2364799" y="4571641"/>
            <a:ext cx="192349" cy="896802"/>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flipH="1">
            <a:off x="2604304" y="4934657"/>
            <a:ext cx="828013" cy="749810"/>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a:endCxn id="66" idx="3"/>
          </p:cNvCxnSpPr>
          <p:nvPr/>
        </p:nvCxnSpPr>
        <p:spPr>
          <a:xfrm flipV="1">
            <a:off x="971600" y="4673811"/>
            <a:ext cx="545090" cy="61072"/>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a:stCxn id="66" idx="6"/>
            <a:endCxn id="67" idx="2"/>
          </p:cNvCxnSpPr>
          <p:nvPr/>
        </p:nvCxnSpPr>
        <p:spPr>
          <a:xfrm flipV="1">
            <a:off x="2004445" y="4321291"/>
            <a:ext cx="504370" cy="148301"/>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a:endCxn id="68" idx="1"/>
          </p:cNvCxnSpPr>
          <p:nvPr/>
        </p:nvCxnSpPr>
        <p:spPr>
          <a:xfrm>
            <a:off x="3083999" y="4327729"/>
            <a:ext cx="525322" cy="208197"/>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a:stCxn id="68" idx="2"/>
          </p:cNvCxnSpPr>
          <p:nvPr/>
        </p:nvCxnSpPr>
        <p:spPr>
          <a:xfrm flipH="1">
            <a:off x="1078871" y="4802881"/>
            <a:ext cx="2427054" cy="305289"/>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8" name="正方形/長方形 77"/>
          <p:cNvSpPr/>
          <p:nvPr/>
        </p:nvSpPr>
        <p:spPr>
          <a:xfrm>
            <a:off x="107504" y="3717032"/>
            <a:ext cx="8928992" cy="2952328"/>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p:nvPr/>
        </p:nvSpPr>
        <p:spPr>
          <a:xfrm>
            <a:off x="4788024" y="3861048"/>
            <a:ext cx="4104456" cy="2463107"/>
          </a:xfrm>
          <a:prstGeom prst="rect">
            <a:avLst/>
          </a:prstGeom>
          <a:noFill/>
          <a:ln w="317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左右矢印 79"/>
          <p:cNvSpPr/>
          <p:nvPr/>
        </p:nvSpPr>
        <p:spPr>
          <a:xfrm>
            <a:off x="4251956" y="4983811"/>
            <a:ext cx="680084" cy="484632"/>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a:off x="251520" y="3861048"/>
            <a:ext cx="4057338" cy="2463107"/>
          </a:xfrm>
          <a:prstGeom prst="rect">
            <a:avLst/>
          </a:prstGeom>
          <a:noFill/>
          <a:ln w="317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a:off x="127502" y="1412776"/>
            <a:ext cx="8928992" cy="1800200"/>
          </a:xfrm>
          <a:prstGeom prst="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下矢印 90"/>
          <p:cNvSpPr/>
          <p:nvPr/>
        </p:nvSpPr>
        <p:spPr>
          <a:xfrm>
            <a:off x="5220704" y="3212976"/>
            <a:ext cx="4846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上下矢印 91"/>
          <p:cNvSpPr/>
          <p:nvPr/>
        </p:nvSpPr>
        <p:spPr>
          <a:xfrm>
            <a:off x="4139952" y="3260996"/>
            <a:ext cx="484632" cy="744068"/>
          </a:xfrm>
          <a:prstGeom prst="upDownArrow">
            <a:avLst/>
          </a:prstGeom>
          <a:solidFill>
            <a:schemeClr val="tx2">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四角形吹き出し 92"/>
          <p:cNvSpPr/>
          <p:nvPr/>
        </p:nvSpPr>
        <p:spPr>
          <a:xfrm>
            <a:off x="5705337" y="1700808"/>
            <a:ext cx="3331159" cy="1744570"/>
          </a:xfrm>
          <a:prstGeom prst="wedgeRectCallout">
            <a:avLst>
              <a:gd name="adj1" fmla="val -56427"/>
              <a:gd name="adj2" fmla="val 4924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障害平等研修などが</a:t>
            </a:r>
            <a:endParaRPr kumimoji="1" lang="en-US" altLang="ja-JP" sz="2800" dirty="0" smtClean="0">
              <a:solidFill>
                <a:schemeClr val="tx1"/>
              </a:solidFill>
            </a:endParaRPr>
          </a:p>
          <a:p>
            <a:pPr algn="ctr"/>
            <a:r>
              <a:rPr lang="ja-JP" altLang="en-US" sz="2800" dirty="0">
                <a:solidFill>
                  <a:schemeClr val="tx1"/>
                </a:solidFill>
              </a:rPr>
              <a:t>主</a:t>
            </a:r>
            <a:r>
              <a:rPr lang="ja-JP" altLang="en-US" sz="2800" dirty="0" smtClean="0">
                <a:solidFill>
                  <a:schemeClr val="tx1"/>
                </a:solidFill>
              </a:rPr>
              <a:t>に担っている部分</a:t>
            </a:r>
            <a:endParaRPr lang="en-US" altLang="ja-JP" sz="2800" dirty="0" smtClean="0">
              <a:solidFill>
                <a:schemeClr val="tx1"/>
              </a:solidFill>
            </a:endParaRPr>
          </a:p>
          <a:p>
            <a:pPr algn="ctr"/>
            <a:r>
              <a:rPr kumimoji="1" lang="ja-JP" altLang="en-US" sz="2000" dirty="0" smtClean="0">
                <a:solidFill>
                  <a:schemeClr val="tx1"/>
                </a:solidFill>
              </a:rPr>
              <a:t>主に「健常者」間の対話促進</a:t>
            </a:r>
            <a:endParaRPr kumimoji="1" lang="en-US" altLang="ja-JP" sz="2000" dirty="0" smtClean="0">
              <a:solidFill>
                <a:schemeClr val="tx1"/>
              </a:solidFill>
            </a:endParaRPr>
          </a:p>
          <a:p>
            <a:pPr algn="ctr"/>
            <a:r>
              <a:rPr lang="ja-JP" altLang="en-US" sz="2000" dirty="0">
                <a:solidFill>
                  <a:schemeClr val="tx1"/>
                </a:solidFill>
              </a:rPr>
              <a:t>「障害観」の</a:t>
            </a:r>
            <a:r>
              <a:rPr lang="ja-JP" altLang="en-US" sz="2000" dirty="0" smtClean="0">
                <a:solidFill>
                  <a:schemeClr val="tx1"/>
                </a:solidFill>
              </a:rPr>
              <a:t>再検討</a:t>
            </a:r>
            <a:endParaRPr lang="en-US" altLang="ja-JP" sz="2000" dirty="0">
              <a:solidFill>
                <a:schemeClr val="tx1"/>
              </a:solidFill>
            </a:endParaRPr>
          </a:p>
        </p:txBody>
      </p:sp>
      <p:sp>
        <p:nvSpPr>
          <p:cNvPr id="94" name="四角形吹き出し 93"/>
          <p:cNvSpPr/>
          <p:nvPr/>
        </p:nvSpPr>
        <p:spPr>
          <a:xfrm>
            <a:off x="107504" y="1916832"/>
            <a:ext cx="2587503" cy="1410879"/>
          </a:xfrm>
          <a:prstGeom prst="wedgeRectCallout">
            <a:avLst>
              <a:gd name="adj1" fmla="val 105692"/>
              <a:gd name="adj2" fmla="val 5371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当事者主体</a:t>
            </a:r>
            <a:endParaRPr kumimoji="1" lang="en-US" altLang="ja-JP" sz="2800" dirty="0" smtClean="0">
              <a:solidFill>
                <a:schemeClr val="tx1"/>
              </a:solidFill>
            </a:endParaRPr>
          </a:p>
          <a:p>
            <a:pPr algn="ctr"/>
            <a:r>
              <a:rPr lang="ja-JP" altLang="en-US" sz="2800" dirty="0" smtClean="0">
                <a:solidFill>
                  <a:schemeClr val="tx1"/>
                </a:solidFill>
              </a:rPr>
              <a:t>対話型研修</a:t>
            </a:r>
            <a:endParaRPr lang="en-US" altLang="ja-JP" sz="2800" dirty="0" smtClean="0">
              <a:solidFill>
                <a:schemeClr val="tx1"/>
              </a:solidFill>
            </a:endParaRPr>
          </a:p>
          <a:p>
            <a:pPr algn="ctr"/>
            <a:r>
              <a:rPr kumimoji="1" lang="ja-JP" altLang="en-US" sz="2800" dirty="0" smtClean="0">
                <a:solidFill>
                  <a:schemeClr val="tx1"/>
                </a:solidFill>
              </a:rPr>
              <a:t>が目指すもの</a:t>
            </a:r>
            <a:endParaRPr kumimoji="1" lang="en-US" altLang="ja-JP" sz="2800" dirty="0" smtClean="0">
              <a:solidFill>
                <a:schemeClr val="tx1"/>
              </a:solidFill>
            </a:endParaRPr>
          </a:p>
        </p:txBody>
      </p:sp>
      <p:sp>
        <p:nvSpPr>
          <p:cNvPr id="89" name="上矢印 88"/>
          <p:cNvSpPr/>
          <p:nvPr/>
        </p:nvSpPr>
        <p:spPr>
          <a:xfrm>
            <a:off x="2987824" y="3193350"/>
            <a:ext cx="484632" cy="504056"/>
          </a:xfrm>
          <a:prstGeom prst="upArrow">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1608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1+ppt_w/2"/>
                                          </p:val>
                                        </p:tav>
                                      </p:tavLst>
                                    </p:anim>
                                    <p:anim calcmode="lin" valueType="num">
                                      <p:cBhvr additive="base">
                                        <p:cTn id="7" dur="500"/>
                                        <p:tgtEl>
                                          <p:spTgt spid="11"/>
                                        </p:tgtEl>
                                        <p:attrNameLst>
                                          <p:attrName>ppt_y</p:attrName>
                                        </p:attrNameLst>
                                      </p:cBhvr>
                                      <p:tavLst>
                                        <p:tav tm="0">
                                          <p:val>
                                            <p:strVal val="ppt_y"/>
                                          </p:val>
                                        </p:tav>
                                        <p:tav tm="100000">
                                          <p:val>
                                            <p:strVal val="ppt_y"/>
                                          </p:val>
                                        </p:tav>
                                      </p:tavLst>
                                    </p:anim>
                                    <p:set>
                                      <p:cBhvr>
                                        <p:cTn id="8" dur="1" fill="hold">
                                          <p:stCondLst>
                                            <p:cond delay="499"/>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2"/>
                                        </p:tgtEl>
                                        <p:attrNameLst>
                                          <p:attrName>ppt_x</p:attrName>
                                        </p:attrNameLst>
                                      </p:cBhvr>
                                      <p:tavLst>
                                        <p:tav tm="0">
                                          <p:val>
                                            <p:strVal val="ppt_x"/>
                                          </p:val>
                                        </p:tav>
                                        <p:tav tm="100000">
                                          <p:val>
                                            <p:strVal val="1+ppt_w/2"/>
                                          </p:val>
                                        </p:tav>
                                      </p:tavLst>
                                    </p:anim>
                                    <p:anim calcmode="lin" valueType="num">
                                      <p:cBhvr additive="base">
                                        <p:cTn id="13" dur="500"/>
                                        <p:tgtEl>
                                          <p:spTgt spid="12"/>
                                        </p:tgtEl>
                                        <p:attrNameLst>
                                          <p:attrName>ppt_y</p:attrName>
                                        </p:attrNameLst>
                                      </p:cBhvr>
                                      <p:tavLst>
                                        <p:tav tm="0">
                                          <p:val>
                                            <p:strVal val="ppt_y"/>
                                          </p:val>
                                        </p:tav>
                                        <p:tav tm="100000">
                                          <p:val>
                                            <p:strVal val="ppt_y"/>
                                          </p:val>
                                        </p:tav>
                                      </p:tavLst>
                                    </p:anim>
                                    <p:set>
                                      <p:cBhvr>
                                        <p:cTn id="14" dur="1" fill="hold">
                                          <p:stCondLst>
                                            <p:cond delay="4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3"/>
                                        </p:tgtEl>
                                        <p:attrNameLst>
                                          <p:attrName>ppt_x</p:attrName>
                                        </p:attrNameLst>
                                      </p:cBhvr>
                                      <p:tavLst>
                                        <p:tav tm="0">
                                          <p:val>
                                            <p:strVal val="ppt_x"/>
                                          </p:val>
                                        </p:tav>
                                        <p:tav tm="100000">
                                          <p:val>
                                            <p:strVal val="1+ppt_w/2"/>
                                          </p:val>
                                        </p:tav>
                                      </p:tavLst>
                                    </p:anim>
                                    <p:anim calcmode="lin" valueType="num">
                                      <p:cBhvr additive="base">
                                        <p:cTn id="19" dur="500"/>
                                        <p:tgtEl>
                                          <p:spTgt spid="13"/>
                                        </p:tgtEl>
                                        <p:attrNameLst>
                                          <p:attrName>ppt_y</p:attrName>
                                        </p:attrNameLst>
                                      </p:cBhvr>
                                      <p:tavLst>
                                        <p:tav tm="0">
                                          <p:val>
                                            <p:strVal val="ppt_y"/>
                                          </p:val>
                                        </p:tav>
                                        <p:tav tm="100000">
                                          <p:val>
                                            <p:strVal val="ppt_y"/>
                                          </p:val>
                                        </p:tav>
                                      </p:tavLst>
                                    </p:anim>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grpId="0" nodeType="clickEffect">
                                  <p:stCondLst>
                                    <p:cond delay="0"/>
                                  </p:stCondLst>
                                  <p:childTnLst>
                                    <p:anim calcmode="lin" valueType="num">
                                      <p:cBhvr additive="base">
                                        <p:cTn id="24" dur="500"/>
                                        <p:tgtEl>
                                          <p:spTgt spid="14"/>
                                        </p:tgtEl>
                                        <p:attrNameLst>
                                          <p:attrName>ppt_x</p:attrName>
                                        </p:attrNameLst>
                                      </p:cBhvr>
                                      <p:tavLst>
                                        <p:tav tm="0">
                                          <p:val>
                                            <p:strVal val="ppt_x"/>
                                          </p:val>
                                        </p:tav>
                                        <p:tav tm="100000">
                                          <p:val>
                                            <p:strVal val="1+ppt_w/2"/>
                                          </p:val>
                                        </p:tav>
                                      </p:tavLst>
                                    </p:anim>
                                    <p:anim calcmode="lin" valueType="num">
                                      <p:cBhvr additive="base">
                                        <p:cTn id="25" dur="500"/>
                                        <p:tgtEl>
                                          <p:spTgt spid="14"/>
                                        </p:tgtEl>
                                        <p:attrNameLst>
                                          <p:attrName>ppt_y</p:attrName>
                                        </p:attrNameLst>
                                      </p:cBhvr>
                                      <p:tavLst>
                                        <p:tav tm="0">
                                          <p:val>
                                            <p:strVal val="ppt_y"/>
                                          </p:val>
                                        </p:tav>
                                        <p:tav tm="100000">
                                          <p:val>
                                            <p:strVal val="ppt_y"/>
                                          </p:val>
                                        </p:tav>
                                      </p:tavLst>
                                    </p:anim>
                                    <p:set>
                                      <p:cBhvr>
                                        <p:cTn id="26" dur="1" fill="hold">
                                          <p:stCondLst>
                                            <p:cond delay="4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2" fill="hold" grpId="0" nodeType="clickEffect">
                                  <p:stCondLst>
                                    <p:cond delay="0"/>
                                  </p:stCondLst>
                                  <p:childTnLst>
                                    <p:anim calcmode="lin" valueType="num">
                                      <p:cBhvr additive="base">
                                        <p:cTn id="30" dur="500"/>
                                        <p:tgtEl>
                                          <p:spTgt spid="21"/>
                                        </p:tgtEl>
                                        <p:attrNameLst>
                                          <p:attrName>ppt_x</p:attrName>
                                        </p:attrNameLst>
                                      </p:cBhvr>
                                      <p:tavLst>
                                        <p:tav tm="0">
                                          <p:val>
                                            <p:strVal val="ppt_x"/>
                                          </p:val>
                                        </p:tav>
                                        <p:tav tm="100000">
                                          <p:val>
                                            <p:strVal val="1+ppt_w/2"/>
                                          </p:val>
                                        </p:tav>
                                      </p:tavLst>
                                    </p:anim>
                                    <p:anim calcmode="lin" valueType="num">
                                      <p:cBhvr additive="base">
                                        <p:cTn id="31" dur="500"/>
                                        <p:tgtEl>
                                          <p:spTgt spid="21"/>
                                        </p:tgtEl>
                                        <p:attrNameLst>
                                          <p:attrName>ppt_y</p:attrName>
                                        </p:attrNameLst>
                                      </p:cBhvr>
                                      <p:tavLst>
                                        <p:tav tm="0">
                                          <p:val>
                                            <p:strVal val="ppt_y"/>
                                          </p:val>
                                        </p:tav>
                                        <p:tav tm="100000">
                                          <p:val>
                                            <p:strVal val="ppt_y"/>
                                          </p:val>
                                        </p:tav>
                                      </p:tavLst>
                                    </p:anim>
                                    <p:set>
                                      <p:cBhvr>
                                        <p:cTn id="32" dur="1" fill="hold">
                                          <p:stCondLst>
                                            <p:cond delay="499"/>
                                          </p:stCondLst>
                                        </p:cTn>
                                        <p:tgtEl>
                                          <p:spTgt spid="2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2" fill="hold" grpId="0" nodeType="clickEffect">
                                  <p:stCondLst>
                                    <p:cond delay="0"/>
                                  </p:stCondLst>
                                  <p:childTnLst>
                                    <p:anim calcmode="lin" valueType="num">
                                      <p:cBhvr additive="base">
                                        <p:cTn id="36" dur="500"/>
                                        <p:tgtEl>
                                          <p:spTgt spid="22"/>
                                        </p:tgtEl>
                                        <p:attrNameLst>
                                          <p:attrName>ppt_x</p:attrName>
                                        </p:attrNameLst>
                                      </p:cBhvr>
                                      <p:tavLst>
                                        <p:tav tm="0">
                                          <p:val>
                                            <p:strVal val="ppt_x"/>
                                          </p:val>
                                        </p:tav>
                                        <p:tav tm="100000">
                                          <p:val>
                                            <p:strVal val="1+ppt_w/2"/>
                                          </p:val>
                                        </p:tav>
                                      </p:tavLst>
                                    </p:anim>
                                    <p:anim calcmode="lin" valueType="num">
                                      <p:cBhvr additive="base">
                                        <p:cTn id="37" dur="500"/>
                                        <p:tgtEl>
                                          <p:spTgt spid="22"/>
                                        </p:tgtEl>
                                        <p:attrNameLst>
                                          <p:attrName>ppt_y</p:attrName>
                                        </p:attrNameLst>
                                      </p:cBhvr>
                                      <p:tavLst>
                                        <p:tav tm="0">
                                          <p:val>
                                            <p:strVal val="ppt_y"/>
                                          </p:val>
                                        </p:tav>
                                        <p:tav tm="100000">
                                          <p:val>
                                            <p:strVal val="ppt_y"/>
                                          </p:val>
                                        </p:tav>
                                      </p:tavLst>
                                    </p:anim>
                                    <p:set>
                                      <p:cBhvr>
                                        <p:cTn id="38" dur="1" fill="hold">
                                          <p:stCondLst>
                                            <p:cond delay="499"/>
                                          </p:stCondLst>
                                        </p:cTn>
                                        <p:tgtEl>
                                          <p:spTgt spid="2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2" fill="hold" grpId="0" nodeType="clickEffect">
                                  <p:stCondLst>
                                    <p:cond delay="0"/>
                                  </p:stCondLst>
                                  <p:childTnLst>
                                    <p:anim calcmode="lin" valueType="num">
                                      <p:cBhvr additive="base">
                                        <p:cTn id="42" dur="500"/>
                                        <p:tgtEl>
                                          <p:spTgt spid="23"/>
                                        </p:tgtEl>
                                        <p:attrNameLst>
                                          <p:attrName>ppt_x</p:attrName>
                                        </p:attrNameLst>
                                      </p:cBhvr>
                                      <p:tavLst>
                                        <p:tav tm="0">
                                          <p:val>
                                            <p:strVal val="ppt_x"/>
                                          </p:val>
                                        </p:tav>
                                        <p:tav tm="100000">
                                          <p:val>
                                            <p:strVal val="1+ppt_w/2"/>
                                          </p:val>
                                        </p:tav>
                                      </p:tavLst>
                                    </p:anim>
                                    <p:anim calcmode="lin" valueType="num">
                                      <p:cBhvr additive="base">
                                        <p:cTn id="43" dur="500"/>
                                        <p:tgtEl>
                                          <p:spTgt spid="23"/>
                                        </p:tgtEl>
                                        <p:attrNameLst>
                                          <p:attrName>ppt_y</p:attrName>
                                        </p:attrNameLst>
                                      </p:cBhvr>
                                      <p:tavLst>
                                        <p:tav tm="0">
                                          <p:val>
                                            <p:strVal val="ppt_y"/>
                                          </p:val>
                                        </p:tav>
                                        <p:tav tm="100000">
                                          <p:val>
                                            <p:strVal val="ppt_y"/>
                                          </p:val>
                                        </p:tav>
                                      </p:tavLst>
                                    </p:anim>
                                    <p:set>
                                      <p:cBhvr>
                                        <p:cTn id="44" dur="1" fill="hold">
                                          <p:stCondLst>
                                            <p:cond delay="499"/>
                                          </p:stCondLst>
                                        </p:cTn>
                                        <p:tgtEl>
                                          <p:spTgt spid="2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2" fill="hold" grpId="0" nodeType="clickEffect">
                                  <p:stCondLst>
                                    <p:cond delay="0"/>
                                  </p:stCondLst>
                                  <p:childTnLst>
                                    <p:anim calcmode="lin" valueType="num">
                                      <p:cBhvr additive="base">
                                        <p:cTn id="48" dur="500"/>
                                        <p:tgtEl>
                                          <p:spTgt spid="24"/>
                                        </p:tgtEl>
                                        <p:attrNameLst>
                                          <p:attrName>ppt_x</p:attrName>
                                        </p:attrNameLst>
                                      </p:cBhvr>
                                      <p:tavLst>
                                        <p:tav tm="0">
                                          <p:val>
                                            <p:strVal val="ppt_x"/>
                                          </p:val>
                                        </p:tav>
                                        <p:tav tm="100000">
                                          <p:val>
                                            <p:strVal val="1+ppt_w/2"/>
                                          </p:val>
                                        </p:tav>
                                      </p:tavLst>
                                    </p:anim>
                                    <p:anim calcmode="lin" valueType="num">
                                      <p:cBhvr additive="base">
                                        <p:cTn id="49" dur="500"/>
                                        <p:tgtEl>
                                          <p:spTgt spid="24"/>
                                        </p:tgtEl>
                                        <p:attrNameLst>
                                          <p:attrName>ppt_y</p:attrName>
                                        </p:attrNameLst>
                                      </p:cBhvr>
                                      <p:tavLst>
                                        <p:tav tm="0">
                                          <p:val>
                                            <p:strVal val="ppt_y"/>
                                          </p:val>
                                        </p:tav>
                                        <p:tav tm="100000">
                                          <p:val>
                                            <p:strVal val="ppt_y"/>
                                          </p:val>
                                        </p:tav>
                                      </p:tavLst>
                                    </p:anim>
                                    <p:set>
                                      <p:cBhvr>
                                        <p:cTn id="50" dur="1" fill="hold">
                                          <p:stCondLst>
                                            <p:cond delay="499"/>
                                          </p:stCondLst>
                                        </p:cTn>
                                        <p:tgtEl>
                                          <p:spTgt spid="2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2" fill="hold" grpId="0" nodeType="clickEffect">
                                  <p:stCondLst>
                                    <p:cond delay="0"/>
                                  </p:stCondLst>
                                  <p:childTnLst>
                                    <p:anim calcmode="lin" valueType="num">
                                      <p:cBhvr additive="base">
                                        <p:cTn id="54" dur="500"/>
                                        <p:tgtEl>
                                          <p:spTgt spid="25"/>
                                        </p:tgtEl>
                                        <p:attrNameLst>
                                          <p:attrName>ppt_x</p:attrName>
                                        </p:attrNameLst>
                                      </p:cBhvr>
                                      <p:tavLst>
                                        <p:tav tm="0">
                                          <p:val>
                                            <p:strVal val="ppt_x"/>
                                          </p:val>
                                        </p:tav>
                                        <p:tav tm="100000">
                                          <p:val>
                                            <p:strVal val="1+ppt_w/2"/>
                                          </p:val>
                                        </p:tav>
                                      </p:tavLst>
                                    </p:anim>
                                    <p:anim calcmode="lin" valueType="num">
                                      <p:cBhvr additive="base">
                                        <p:cTn id="55" dur="500"/>
                                        <p:tgtEl>
                                          <p:spTgt spid="25"/>
                                        </p:tgtEl>
                                        <p:attrNameLst>
                                          <p:attrName>ppt_y</p:attrName>
                                        </p:attrNameLst>
                                      </p:cBhvr>
                                      <p:tavLst>
                                        <p:tav tm="0">
                                          <p:val>
                                            <p:strVal val="ppt_y"/>
                                          </p:val>
                                        </p:tav>
                                        <p:tav tm="100000">
                                          <p:val>
                                            <p:strVal val="ppt_y"/>
                                          </p:val>
                                        </p:tav>
                                      </p:tavLst>
                                    </p:anim>
                                    <p:set>
                                      <p:cBhvr>
                                        <p:cTn id="56" dur="1" fill="hold">
                                          <p:stCondLst>
                                            <p:cond delay="499"/>
                                          </p:stCondLst>
                                        </p:cTn>
                                        <p:tgtEl>
                                          <p:spTgt spid="2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2" fill="hold" grpId="0" nodeType="clickEffect">
                                  <p:stCondLst>
                                    <p:cond delay="0"/>
                                  </p:stCondLst>
                                  <p:childTnLst>
                                    <p:anim calcmode="lin" valueType="num">
                                      <p:cBhvr additive="base">
                                        <p:cTn id="60" dur="500"/>
                                        <p:tgtEl>
                                          <p:spTgt spid="26"/>
                                        </p:tgtEl>
                                        <p:attrNameLst>
                                          <p:attrName>ppt_x</p:attrName>
                                        </p:attrNameLst>
                                      </p:cBhvr>
                                      <p:tavLst>
                                        <p:tav tm="0">
                                          <p:val>
                                            <p:strVal val="ppt_x"/>
                                          </p:val>
                                        </p:tav>
                                        <p:tav tm="100000">
                                          <p:val>
                                            <p:strVal val="1+ppt_w/2"/>
                                          </p:val>
                                        </p:tav>
                                      </p:tavLst>
                                    </p:anim>
                                    <p:anim calcmode="lin" valueType="num">
                                      <p:cBhvr additive="base">
                                        <p:cTn id="61" dur="500"/>
                                        <p:tgtEl>
                                          <p:spTgt spid="26"/>
                                        </p:tgtEl>
                                        <p:attrNameLst>
                                          <p:attrName>ppt_y</p:attrName>
                                        </p:attrNameLst>
                                      </p:cBhvr>
                                      <p:tavLst>
                                        <p:tav tm="0">
                                          <p:val>
                                            <p:strVal val="ppt_y"/>
                                          </p:val>
                                        </p:tav>
                                        <p:tav tm="100000">
                                          <p:val>
                                            <p:strVal val="ppt_y"/>
                                          </p:val>
                                        </p:tav>
                                      </p:tavLst>
                                    </p:anim>
                                    <p:set>
                                      <p:cBhvr>
                                        <p:cTn id="62" dur="1" fill="hold">
                                          <p:stCondLst>
                                            <p:cond delay="499"/>
                                          </p:stCondLst>
                                        </p:cTn>
                                        <p:tgtEl>
                                          <p:spTgt spid="2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2" fill="hold" grpId="0" nodeType="clickEffect">
                                  <p:stCondLst>
                                    <p:cond delay="0"/>
                                  </p:stCondLst>
                                  <p:childTnLst>
                                    <p:anim calcmode="lin" valueType="num">
                                      <p:cBhvr additive="base">
                                        <p:cTn id="66" dur="500"/>
                                        <p:tgtEl>
                                          <p:spTgt spid="27"/>
                                        </p:tgtEl>
                                        <p:attrNameLst>
                                          <p:attrName>ppt_x</p:attrName>
                                        </p:attrNameLst>
                                      </p:cBhvr>
                                      <p:tavLst>
                                        <p:tav tm="0">
                                          <p:val>
                                            <p:strVal val="ppt_x"/>
                                          </p:val>
                                        </p:tav>
                                        <p:tav tm="100000">
                                          <p:val>
                                            <p:strVal val="1+ppt_w/2"/>
                                          </p:val>
                                        </p:tav>
                                      </p:tavLst>
                                    </p:anim>
                                    <p:anim calcmode="lin" valueType="num">
                                      <p:cBhvr additive="base">
                                        <p:cTn id="67" dur="500"/>
                                        <p:tgtEl>
                                          <p:spTgt spid="27"/>
                                        </p:tgtEl>
                                        <p:attrNameLst>
                                          <p:attrName>ppt_y</p:attrName>
                                        </p:attrNameLst>
                                      </p:cBhvr>
                                      <p:tavLst>
                                        <p:tav tm="0">
                                          <p:val>
                                            <p:strVal val="ppt_y"/>
                                          </p:val>
                                        </p:tav>
                                        <p:tav tm="100000">
                                          <p:val>
                                            <p:strVal val="ppt_y"/>
                                          </p:val>
                                        </p:tav>
                                      </p:tavLst>
                                    </p:anim>
                                    <p:set>
                                      <p:cBhvr>
                                        <p:cTn id="68" dur="1" fill="hold">
                                          <p:stCondLst>
                                            <p:cond delay="499"/>
                                          </p:stCondLst>
                                        </p:cTn>
                                        <p:tgtEl>
                                          <p:spTgt spid="2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2" fill="hold" grpId="0" nodeType="clickEffect">
                                  <p:stCondLst>
                                    <p:cond delay="0"/>
                                  </p:stCondLst>
                                  <p:childTnLst>
                                    <p:anim calcmode="lin" valueType="num">
                                      <p:cBhvr additive="base">
                                        <p:cTn id="72" dur="500"/>
                                        <p:tgtEl>
                                          <p:spTgt spid="65"/>
                                        </p:tgtEl>
                                        <p:attrNameLst>
                                          <p:attrName>ppt_x</p:attrName>
                                        </p:attrNameLst>
                                      </p:cBhvr>
                                      <p:tavLst>
                                        <p:tav tm="0">
                                          <p:val>
                                            <p:strVal val="ppt_x"/>
                                          </p:val>
                                        </p:tav>
                                        <p:tav tm="100000">
                                          <p:val>
                                            <p:strVal val="1+ppt_w/2"/>
                                          </p:val>
                                        </p:tav>
                                      </p:tavLst>
                                    </p:anim>
                                    <p:anim calcmode="lin" valueType="num">
                                      <p:cBhvr additive="base">
                                        <p:cTn id="73" dur="500"/>
                                        <p:tgtEl>
                                          <p:spTgt spid="65"/>
                                        </p:tgtEl>
                                        <p:attrNameLst>
                                          <p:attrName>ppt_y</p:attrName>
                                        </p:attrNameLst>
                                      </p:cBhvr>
                                      <p:tavLst>
                                        <p:tav tm="0">
                                          <p:val>
                                            <p:strVal val="ppt_y"/>
                                          </p:val>
                                        </p:tav>
                                        <p:tav tm="100000">
                                          <p:val>
                                            <p:strVal val="ppt_y"/>
                                          </p:val>
                                        </p:tav>
                                      </p:tavLst>
                                    </p:anim>
                                    <p:set>
                                      <p:cBhvr>
                                        <p:cTn id="74" dur="1" fill="hold">
                                          <p:stCondLst>
                                            <p:cond delay="499"/>
                                          </p:stCondLst>
                                        </p:cTn>
                                        <p:tgtEl>
                                          <p:spTgt spid="6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xit" presetSubtype="2" fill="hold" grpId="0" nodeType="clickEffect">
                                  <p:stCondLst>
                                    <p:cond delay="0"/>
                                  </p:stCondLst>
                                  <p:childTnLst>
                                    <p:anim calcmode="lin" valueType="num">
                                      <p:cBhvr additive="base">
                                        <p:cTn id="78" dur="500"/>
                                        <p:tgtEl>
                                          <p:spTgt spid="66"/>
                                        </p:tgtEl>
                                        <p:attrNameLst>
                                          <p:attrName>ppt_x</p:attrName>
                                        </p:attrNameLst>
                                      </p:cBhvr>
                                      <p:tavLst>
                                        <p:tav tm="0">
                                          <p:val>
                                            <p:strVal val="ppt_x"/>
                                          </p:val>
                                        </p:tav>
                                        <p:tav tm="100000">
                                          <p:val>
                                            <p:strVal val="1+ppt_w/2"/>
                                          </p:val>
                                        </p:tav>
                                      </p:tavLst>
                                    </p:anim>
                                    <p:anim calcmode="lin" valueType="num">
                                      <p:cBhvr additive="base">
                                        <p:cTn id="79" dur="500"/>
                                        <p:tgtEl>
                                          <p:spTgt spid="66"/>
                                        </p:tgtEl>
                                        <p:attrNameLst>
                                          <p:attrName>ppt_y</p:attrName>
                                        </p:attrNameLst>
                                      </p:cBhvr>
                                      <p:tavLst>
                                        <p:tav tm="0">
                                          <p:val>
                                            <p:strVal val="ppt_y"/>
                                          </p:val>
                                        </p:tav>
                                        <p:tav tm="100000">
                                          <p:val>
                                            <p:strVal val="ppt_y"/>
                                          </p:val>
                                        </p:tav>
                                      </p:tavLst>
                                    </p:anim>
                                    <p:set>
                                      <p:cBhvr>
                                        <p:cTn id="80" dur="1" fill="hold">
                                          <p:stCondLst>
                                            <p:cond delay="499"/>
                                          </p:stCondLst>
                                        </p:cTn>
                                        <p:tgtEl>
                                          <p:spTgt spid="66"/>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xit" presetSubtype="2" fill="hold" grpId="0" nodeType="clickEffect">
                                  <p:stCondLst>
                                    <p:cond delay="0"/>
                                  </p:stCondLst>
                                  <p:childTnLst>
                                    <p:anim calcmode="lin" valueType="num">
                                      <p:cBhvr additive="base">
                                        <p:cTn id="84" dur="500"/>
                                        <p:tgtEl>
                                          <p:spTgt spid="67"/>
                                        </p:tgtEl>
                                        <p:attrNameLst>
                                          <p:attrName>ppt_x</p:attrName>
                                        </p:attrNameLst>
                                      </p:cBhvr>
                                      <p:tavLst>
                                        <p:tav tm="0">
                                          <p:val>
                                            <p:strVal val="ppt_x"/>
                                          </p:val>
                                        </p:tav>
                                        <p:tav tm="100000">
                                          <p:val>
                                            <p:strVal val="1+ppt_w/2"/>
                                          </p:val>
                                        </p:tav>
                                      </p:tavLst>
                                    </p:anim>
                                    <p:anim calcmode="lin" valueType="num">
                                      <p:cBhvr additive="base">
                                        <p:cTn id="85" dur="500"/>
                                        <p:tgtEl>
                                          <p:spTgt spid="67"/>
                                        </p:tgtEl>
                                        <p:attrNameLst>
                                          <p:attrName>ppt_y</p:attrName>
                                        </p:attrNameLst>
                                      </p:cBhvr>
                                      <p:tavLst>
                                        <p:tav tm="0">
                                          <p:val>
                                            <p:strVal val="ppt_y"/>
                                          </p:val>
                                        </p:tav>
                                        <p:tav tm="100000">
                                          <p:val>
                                            <p:strVal val="ppt_y"/>
                                          </p:val>
                                        </p:tav>
                                      </p:tavLst>
                                    </p:anim>
                                    <p:set>
                                      <p:cBhvr>
                                        <p:cTn id="86" dur="1" fill="hold">
                                          <p:stCondLst>
                                            <p:cond delay="499"/>
                                          </p:stCondLst>
                                        </p:cTn>
                                        <p:tgtEl>
                                          <p:spTgt spid="67"/>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xit" presetSubtype="2" fill="hold" grpId="0" nodeType="clickEffect">
                                  <p:stCondLst>
                                    <p:cond delay="0"/>
                                  </p:stCondLst>
                                  <p:childTnLst>
                                    <p:anim calcmode="lin" valueType="num">
                                      <p:cBhvr additive="base">
                                        <p:cTn id="90" dur="500"/>
                                        <p:tgtEl>
                                          <p:spTgt spid="68"/>
                                        </p:tgtEl>
                                        <p:attrNameLst>
                                          <p:attrName>ppt_x</p:attrName>
                                        </p:attrNameLst>
                                      </p:cBhvr>
                                      <p:tavLst>
                                        <p:tav tm="0">
                                          <p:val>
                                            <p:strVal val="ppt_x"/>
                                          </p:val>
                                        </p:tav>
                                        <p:tav tm="100000">
                                          <p:val>
                                            <p:strVal val="1+ppt_w/2"/>
                                          </p:val>
                                        </p:tav>
                                      </p:tavLst>
                                    </p:anim>
                                    <p:anim calcmode="lin" valueType="num">
                                      <p:cBhvr additive="base">
                                        <p:cTn id="91" dur="500"/>
                                        <p:tgtEl>
                                          <p:spTgt spid="68"/>
                                        </p:tgtEl>
                                        <p:attrNameLst>
                                          <p:attrName>ppt_y</p:attrName>
                                        </p:attrNameLst>
                                      </p:cBhvr>
                                      <p:tavLst>
                                        <p:tav tm="0">
                                          <p:val>
                                            <p:strVal val="ppt_y"/>
                                          </p:val>
                                        </p:tav>
                                        <p:tav tm="100000">
                                          <p:val>
                                            <p:strVal val="ppt_y"/>
                                          </p:val>
                                        </p:tav>
                                      </p:tavLst>
                                    </p:anim>
                                    <p:set>
                                      <p:cBhvr>
                                        <p:cTn id="92" dur="1" fill="hold">
                                          <p:stCondLst>
                                            <p:cond delay="499"/>
                                          </p:stCondLst>
                                        </p:cTn>
                                        <p:tgtEl>
                                          <p:spTgt spid="68"/>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xit" presetSubtype="2" fill="hold" grpId="0" nodeType="clickEffect">
                                  <p:stCondLst>
                                    <p:cond delay="0"/>
                                  </p:stCondLst>
                                  <p:childTnLst>
                                    <p:anim calcmode="lin" valueType="num">
                                      <p:cBhvr additive="base">
                                        <p:cTn id="96" dur="500"/>
                                        <p:tgtEl>
                                          <p:spTgt spid="69"/>
                                        </p:tgtEl>
                                        <p:attrNameLst>
                                          <p:attrName>ppt_x</p:attrName>
                                        </p:attrNameLst>
                                      </p:cBhvr>
                                      <p:tavLst>
                                        <p:tav tm="0">
                                          <p:val>
                                            <p:strVal val="ppt_x"/>
                                          </p:val>
                                        </p:tav>
                                        <p:tav tm="100000">
                                          <p:val>
                                            <p:strVal val="1+ppt_w/2"/>
                                          </p:val>
                                        </p:tav>
                                      </p:tavLst>
                                    </p:anim>
                                    <p:anim calcmode="lin" valueType="num">
                                      <p:cBhvr additive="base">
                                        <p:cTn id="97" dur="500"/>
                                        <p:tgtEl>
                                          <p:spTgt spid="69"/>
                                        </p:tgtEl>
                                        <p:attrNameLst>
                                          <p:attrName>ppt_y</p:attrName>
                                        </p:attrNameLst>
                                      </p:cBhvr>
                                      <p:tavLst>
                                        <p:tav tm="0">
                                          <p:val>
                                            <p:strVal val="ppt_y"/>
                                          </p:val>
                                        </p:tav>
                                        <p:tav tm="100000">
                                          <p:val>
                                            <p:strVal val="ppt_y"/>
                                          </p:val>
                                        </p:tav>
                                      </p:tavLst>
                                    </p:anim>
                                    <p:set>
                                      <p:cBhvr>
                                        <p:cTn id="98"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22" grpId="0" animBg="1"/>
      <p:bldP spid="23" grpId="0" animBg="1"/>
      <p:bldP spid="24" grpId="0" animBg="1"/>
      <p:bldP spid="25" grpId="0" animBg="1"/>
      <p:bldP spid="21" grpId="0" animBg="1"/>
      <p:bldP spid="26" grpId="0" animBg="1"/>
      <p:bldP spid="27" grpId="0" animBg="1"/>
      <p:bldP spid="65" grpId="0" animBg="1"/>
      <p:bldP spid="66" grpId="0" animBg="1"/>
      <p:bldP spid="67" grpId="0" animBg="1"/>
      <p:bldP spid="68" grpId="0" animBg="1"/>
      <p:bldP spid="6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震災時の状況</a:t>
            </a:r>
            <a:endParaRPr kumimoji="1" lang="ja-JP" altLang="en-US" dirty="0"/>
          </a:p>
        </p:txBody>
      </p:sp>
      <p:sp>
        <p:nvSpPr>
          <p:cNvPr id="3" name="コンテンツ プレースホルダ 2"/>
          <p:cNvSpPr>
            <a:spLocks noGrp="1"/>
          </p:cNvSpPr>
          <p:nvPr>
            <p:ph idx="1"/>
          </p:nvPr>
        </p:nvSpPr>
        <p:spPr>
          <a:xfrm>
            <a:off x="428596" y="1428736"/>
            <a:ext cx="8229600" cy="5143536"/>
          </a:xfrm>
        </p:spPr>
        <p:txBody>
          <a:bodyPr/>
          <a:lstStyle/>
          <a:p>
            <a:r>
              <a:rPr kumimoji="1" lang="en-US" altLang="ja-JP" dirty="0" smtClean="0"/>
              <a:t>3</a:t>
            </a:r>
            <a:r>
              <a:rPr kumimoji="1" lang="ja-JP" altLang="en-US" dirty="0" smtClean="0"/>
              <a:t>月時の勤務等状況</a:t>
            </a:r>
            <a:endParaRPr kumimoji="1" lang="en-US" altLang="ja-JP" dirty="0" smtClean="0"/>
          </a:p>
          <a:p>
            <a:pPr lvl="1"/>
            <a:r>
              <a:rPr kumimoji="1" lang="ja-JP" altLang="en-US" dirty="0" smtClean="0"/>
              <a:t>障害者相談支援専門員（ケアプラン作成</a:t>
            </a:r>
            <a:r>
              <a:rPr lang="ja-JP" altLang="en-US" dirty="0" smtClean="0"/>
              <a:t>等）</a:t>
            </a:r>
            <a:endParaRPr kumimoji="1" lang="en-US" altLang="ja-JP" dirty="0" smtClean="0"/>
          </a:p>
          <a:p>
            <a:pPr lvl="1"/>
            <a:r>
              <a:rPr lang="ja-JP" altLang="en-US" dirty="0" smtClean="0"/>
              <a:t>放課後等デイサービス保育士（障害児支援）</a:t>
            </a:r>
            <a:endParaRPr lang="en-US" altLang="ja-JP" dirty="0" smtClean="0"/>
          </a:p>
          <a:p>
            <a:r>
              <a:rPr lang="en-US" altLang="ja-JP" dirty="0" smtClean="0"/>
              <a:t>4</a:t>
            </a:r>
            <a:r>
              <a:rPr lang="ja-JP" altLang="en-US" dirty="0" smtClean="0"/>
              <a:t>月時の勤務等状況</a:t>
            </a:r>
            <a:endParaRPr lang="en-US" altLang="ja-JP" dirty="0" smtClean="0"/>
          </a:p>
          <a:p>
            <a:pPr lvl="1"/>
            <a:r>
              <a:rPr lang="ja-JP" altLang="en-US" dirty="0" smtClean="0"/>
              <a:t>新規開設の相談支援事業所に行く予定が・・・</a:t>
            </a:r>
            <a:endParaRPr lang="en-US" altLang="ja-JP" dirty="0" smtClean="0"/>
          </a:p>
          <a:p>
            <a:pPr lvl="1"/>
            <a:r>
              <a:rPr lang="ja-JP" altLang="en-US" dirty="0" smtClean="0"/>
              <a:t>放課後デイサービスもしばらく休止</a:t>
            </a:r>
            <a:endParaRPr lang="en-US" altLang="ja-JP" dirty="0" smtClean="0"/>
          </a:p>
          <a:p>
            <a:r>
              <a:rPr lang="ja-JP" altLang="en-US" dirty="0" smtClean="0"/>
              <a:t>組織に属していないと情報源がない・・・</a:t>
            </a:r>
            <a:endParaRPr lang="en-US" altLang="ja-JP" dirty="0" smtClean="0"/>
          </a:p>
          <a:p>
            <a:pPr lvl="1"/>
            <a:r>
              <a:rPr lang="ja-JP" altLang="en-US" dirty="0" smtClean="0"/>
              <a:t>連携していた支援機関の人々に会いに行く</a:t>
            </a:r>
            <a:endParaRPr lang="en-US" altLang="ja-JP" dirty="0" smtClean="0"/>
          </a:p>
          <a:p>
            <a:pPr lvl="1"/>
            <a:r>
              <a:rPr lang="ja-JP" altLang="en-US" dirty="0" smtClean="0"/>
              <a:t>よか隊ネットへの参加を当事者会に提案する</a:t>
            </a:r>
            <a:endParaRPr lang="en-US" altLang="ja-JP" dirty="0" smtClean="0"/>
          </a:p>
          <a:p>
            <a:pPr lvl="1"/>
            <a:endParaRPr lang="en-US" altLang="ja-JP" dirty="0" smtClean="0"/>
          </a:p>
          <a:p>
            <a:pPr lvl="1"/>
            <a:endParaRPr kumimoji="1" lang="ja-JP"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p>
            <a:r>
              <a:rPr kumimoji="1" lang="ja-JP" altLang="en-US" dirty="0" smtClean="0"/>
              <a:t>個別啓発</a:t>
            </a:r>
            <a:r>
              <a:rPr kumimoji="1" lang="ja-JP" altLang="en-US" dirty="0" smtClean="0"/>
              <a:t>から自発的対話へ</a:t>
            </a:r>
            <a:endParaRPr kumimoji="1" lang="ja-JP" altLang="en-US" dirty="0"/>
          </a:p>
        </p:txBody>
      </p:sp>
      <p:grpSp>
        <p:nvGrpSpPr>
          <p:cNvPr id="65" name="グループ化 64"/>
          <p:cNvGrpSpPr/>
          <p:nvPr/>
        </p:nvGrpSpPr>
        <p:grpSpPr>
          <a:xfrm>
            <a:off x="2411760" y="1196752"/>
            <a:ext cx="4248472" cy="1994520"/>
            <a:chOff x="1907704" y="1362472"/>
            <a:chExt cx="4248472" cy="1994520"/>
          </a:xfrm>
        </p:grpSpPr>
        <p:sp>
          <p:nvSpPr>
            <p:cNvPr id="4" name="円/楕円 3"/>
            <p:cNvSpPr/>
            <p:nvPr/>
          </p:nvSpPr>
          <p:spPr>
            <a:xfrm>
              <a:off x="1907704" y="2370584"/>
              <a:ext cx="720080" cy="698376"/>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3563888" y="2658616"/>
              <a:ext cx="720080" cy="698376"/>
            </a:xfrm>
            <a:prstGeom prst="ellipse">
              <a:avLst/>
            </a:prstGeom>
            <a:solidFill>
              <a:schemeClr val="tx2">
                <a:lumMod val="40000"/>
                <a:lumOff val="60000"/>
              </a:schemeClr>
            </a:solidFill>
            <a:ln w="76200">
              <a:solidFill>
                <a:srgbClr val="15F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5436096" y="2060848"/>
              <a:ext cx="720080" cy="69837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2771800" y="1484784"/>
              <a:ext cx="720080" cy="69837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211132" y="1362472"/>
              <a:ext cx="720080" cy="698376"/>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p:cNvCxnSpPr/>
            <p:nvPr/>
          </p:nvCxnSpPr>
          <p:spPr>
            <a:xfrm flipH="1">
              <a:off x="2483768" y="2060848"/>
              <a:ext cx="288032" cy="309736"/>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H="1" flipV="1">
              <a:off x="2771800" y="2765394"/>
              <a:ext cx="720080" cy="24241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4427156" y="2576863"/>
              <a:ext cx="864924" cy="309736"/>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3563888" y="1711660"/>
              <a:ext cx="504056" cy="122312"/>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a:off x="4139124" y="2120479"/>
              <a:ext cx="288032" cy="456384"/>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H="1" flipV="1">
              <a:off x="4931212" y="1833972"/>
              <a:ext cx="504884" cy="286507"/>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3347864" y="2215716"/>
              <a:ext cx="216024" cy="44290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51" name="グループ化 50"/>
          <p:cNvGrpSpPr/>
          <p:nvPr/>
        </p:nvGrpSpPr>
        <p:grpSpPr>
          <a:xfrm>
            <a:off x="395536" y="4005064"/>
            <a:ext cx="4320480" cy="2592288"/>
            <a:chOff x="395536" y="4005064"/>
            <a:chExt cx="4320480" cy="2592288"/>
          </a:xfrm>
        </p:grpSpPr>
        <p:sp>
          <p:nvSpPr>
            <p:cNvPr id="10" name="円/楕円 9"/>
            <p:cNvSpPr/>
            <p:nvPr/>
          </p:nvSpPr>
          <p:spPr>
            <a:xfrm>
              <a:off x="1486707" y="4293096"/>
              <a:ext cx="720080" cy="698376"/>
            </a:xfrm>
            <a:prstGeom prst="ellipse">
              <a:avLst/>
            </a:prstGeom>
            <a:solidFill>
              <a:schemeClr val="tx2">
                <a:lumMod val="40000"/>
                <a:lumOff val="60000"/>
              </a:schemeClr>
            </a:solidFill>
            <a:ln w="76200">
              <a:solidFill>
                <a:srgbClr val="15F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2771800" y="4530824"/>
              <a:ext cx="720080" cy="69837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2267744" y="5733256"/>
              <a:ext cx="720080" cy="698376"/>
            </a:xfrm>
            <a:prstGeom prst="ellipse">
              <a:avLst/>
            </a:prstGeom>
            <a:solidFill>
              <a:srgbClr val="15F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899592" y="5384068"/>
              <a:ext cx="720080" cy="69837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3707904" y="5229200"/>
              <a:ext cx="720080" cy="69837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矢印コネクタ 33"/>
            <p:cNvCxnSpPr/>
            <p:nvPr/>
          </p:nvCxnSpPr>
          <p:spPr>
            <a:xfrm>
              <a:off x="2290719" y="4797152"/>
              <a:ext cx="481081" cy="0"/>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2097670" y="5014671"/>
              <a:ext cx="386098" cy="718585"/>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2987824" y="5578388"/>
              <a:ext cx="576064" cy="349188"/>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1722640" y="5790681"/>
              <a:ext cx="504056" cy="266328"/>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3463462" y="4986071"/>
              <a:ext cx="252028" cy="266328"/>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1486707" y="4991472"/>
              <a:ext cx="0" cy="382491"/>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 name="角丸四角形 49"/>
            <p:cNvSpPr/>
            <p:nvPr/>
          </p:nvSpPr>
          <p:spPr>
            <a:xfrm>
              <a:off x="395536" y="4005064"/>
              <a:ext cx="4320480" cy="2592288"/>
            </a:xfrm>
            <a:prstGeom prst="roundRect">
              <a:avLst/>
            </a:prstGeom>
            <a:noFill/>
            <a:ln w="38100">
              <a:solidFill>
                <a:srgbClr val="15F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2" name="グループ化 51"/>
          <p:cNvGrpSpPr/>
          <p:nvPr/>
        </p:nvGrpSpPr>
        <p:grpSpPr>
          <a:xfrm>
            <a:off x="4525650" y="4007862"/>
            <a:ext cx="4320480" cy="2592288"/>
            <a:chOff x="395536" y="4005064"/>
            <a:chExt cx="4320480" cy="2592288"/>
          </a:xfrm>
        </p:grpSpPr>
        <p:sp>
          <p:nvSpPr>
            <p:cNvPr id="53" name="円/楕円 52"/>
            <p:cNvSpPr/>
            <p:nvPr/>
          </p:nvSpPr>
          <p:spPr>
            <a:xfrm>
              <a:off x="1486707" y="4293096"/>
              <a:ext cx="720080" cy="698376"/>
            </a:xfrm>
            <a:prstGeom prst="ellipse">
              <a:avLst/>
            </a:prstGeom>
            <a:solidFill>
              <a:schemeClr val="tx2">
                <a:lumMod val="40000"/>
                <a:lumOff val="60000"/>
              </a:schemeClr>
            </a:solidFill>
            <a:ln w="76200">
              <a:solidFill>
                <a:srgbClr val="15F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2771800" y="4530824"/>
              <a:ext cx="720080" cy="69837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2267744" y="5733256"/>
              <a:ext cx="720080" cy="698376"/>
            </a:xfrm>
            <a:prstGeom prst="ellipse">
              <a:avLst/>
            </a:prstGeom>
            <a:solidFill>
              <a:srgbClr val="15F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899592" y="5384068"/>
              <a:ext cx="720080" cy="69837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3707904" y="5229200"/>
              <a:ext cx="720080" cy="69837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8" name="直線矢印コネクタ 57"/>
            <p:cNvCxnSpPr/>
            <p:nvPr/>
          </p:nvCxnSpPr>
          <p:spPr>
            <a:xfrm>
              <a:off x="2290719" y="4797152"/>
              <a:ext cx="481081" cy="0"/>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2097670" y="5014671"/>
              <a:ext cx="386098" cy="718585"/>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flipV="1">
              <a:off x="2987824" y="5578388"/>
              <a:ext cx="576064" cy="349188"/>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1722640" y="5790681"/>
              <a:ext cx="504056" cy="266328"/>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a:off x="3463462" y="4986071"/>
              <a:ext cx="252028" cy="266328"/>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a:off x="1486707" y="4991472"/>
              <a:ext cx="0" cy="382491"/>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4" name="角丸四角形 63"/>
            <p:cNvSpPr/>
            <p:nvPr/>
          </p:nvSpPr>
          <p:spPr>
            <a:xfrm>
              <a:off x="395536" y="4005064"/>
              <a:ext cx="4320480" cy="2592288"/>
            </a:xfrm>
            <a:prstGeom prst="roundRect">
              <a:avLst/>
            </a:prstGeom>
            <a:noFill/>
            <a:ln w="38100">
              <a:solidFill>
                <a:srgbClr val="15F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6" name="角丸四角形 65"/>
          <p:cNvSpPr/>
          <p:nvPr/>
        </p:nvSpPr>
        <p:spPr>
          <a:xfrm>
            <a:off x="2097670" y="1052736"/>
            <a:ext cx="4804244" cy="2304256"/>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角丸四角形 69"/>
          <p:cNvSpPr/>
          <p:nvPr/>
        </p:nvSpPr>
        <p:spPr>
          <a:xfrm>
            <a:off x="7020272" y="1700808"/>
            <a:ext cx="1882046" cy="1977535"/>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HGPｺﾞｼｯｸE" panose="020B0900000000000000" pitchFamily="50" charset="-128"/>
                <a:ea typeface="HGPｺﾞｼｯｸE" panose="020B0900000000000000" pitchFamily="50" charset="-128"/>
              </a:rPr>
              <a:t>障害者・健常者間の対話促進</a:t>
            </a:r>
            <a:endParaRPr lang="en-US" altLang="ja-JP" sz="2400" dirty="0">
              <a:solidFill>
                <a:schemeClr val="tx1"/>
              </a:solidFill>
              <a:latin typeface="HGPｺﾞｼｯｸE" panose="020B0900000000000000" pitchFamily="50" charset="-128"/>
              <a:ea typeface="HGPｺﾞｼｯｸE" panose="020B0900000000000000" pitchFamily="50" charset="-128"/>
            </a:endParaRPr>
          </a:p>
          <a:p>
            <a:pPr algn="ctr"/>
            <a:r>
              <a:rPr lang="ja-JP" altLang="en-US" sz="2400" dirty="0">
                <a:solidFill>
                  <a:schemeClr val="tx1"/>
                </a:solidFill>
                <a:latin typeface="HGPｺﾞｼｯｸE" panose="020B0900000000000000" pitchFamily="50" charset="-128"/>
                <a:ea typeface="HGPｺﾞｼｯｸE" panose="020B0900000000000000" pitchFamily="50" charset="-128"/>
              </a:rPr>
              <a:t>障害観の再検討</a:t>
            </a:r>
          </a:p>
        </p:txBody>
      </p:sp>
      <p:sp>
        <p:nvSpPr>
          <p:cNvPr id="71" name="角丸四角形 70"/>
          <p:cNvSpPr/>
          <p:nvPr/>
        </p:nvSpPr>
        <p:spPr>
          <a:xfrm>
            <a:off x="92622" y="1700808"/>
            <a:ext cx="1882046" cy="197753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HGPｺﾞｼｯｸE" panose="020B0900000000000000" pitchFamily="50" charset="-128"/>
                <a:ea typeface="HGPｺﾞｼｯｸE" panose="020B0900000000000000" pitchFamily="50" charset="-128"/>
              </a:rPr>
              <a:t>当事者</a:t>
            </a:r>
            <a:r>
              <a:rPr lang="ja-JP" altLang="en-US" sz="2400" dirty="0" smtClean="0">
                <a:solidFill>
                  <a:schemeClr val="tx1"/>
                </a:solidFill>
                <a:latin typeface="HGPｺﾞｼｯｸE" panose="020B0900000000000000" pitchFamily="50" charset="-128"/>
                <a:ea typeface="HGPｺﾞｼｯｸE" panose="020B0900000000000000" pitchFamily="50" charset="-128"/>
              </a:rPr>
              <a:t>主体対話型研修が目指すもの</a:t>
            </a:r>
            <a:endParaRPr lang="en-US" altLang="ja-JP" sz="2400" dirty="0">
              <a:solidFill>
                <a:schemeClr val="tx1"/>
              </a:solidFill>
              <a:latin typeface="HGPｺﾞｼｯｸE" panose="020B0900000000000000" pitchFamily="50" charset="-128"/>
              <a:ea typeface="HGPｺﾞｼｯｸE" panose="020B0900000000000000" pitchFamily="50" charset="-128"/>
            </a:endParaRPr>
          </a:p>
        </p:txBody>
      </p:sp>
      <p:cxnSp>
        <p:nvCxnSpPr>
          <p:cNvPr id="73" name="直線矢印コネクタ 72"/>
          <p:cNvCxnSpPr/>
          <p:nvPr/>
        </p:nvCxnSpPr>
        <p:spPr>
          <a:xfrm flipH="1">
            <a:off x="5616821" y="3429000"/>
            <a:ext cx="1403451" cy="1440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a:endCxn id="68" idx="1"/>
          </p:cNvCxnSpPr>
          <p:nvPr/>
        </p:nvCxnSpPr>
        <p:spPr>
          <a:xfrm>
            <a:off x="1974668" y="3429000"/>
            <a:ext cx="1661228" cy="151222"/>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a:off x="4120528" y="4731588"/>
            <a:ext cx="909178"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flipH="1">
            <a:off x="4120528" y="6085242"/>
            <a:ext cx="810684"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92622" y="3789040"/>
            <a:ext cx="8943874" cy="295232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下矢印 66"/>
          <p:cNvSpPr/>
          <p:nvPr/>
        </p:nvSpPr>
        <p:spPr>
          <a:xfrm>
            <a:off x="5258429" y="3356992"/>
            <a:ext cx="484632" cy="674842"/>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上下矢印 67"/>
          <p:cNvSpPr/>
          <p:nvPr/>
        </p:nvSpPr>
        <p:spPr>
          <a:xfrm>
            <a:off x="3635896" y="3337906"/>
            <a:ext cx="484632" cy="713011"/>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894302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lstStyle/>
          <a:p>
            <a:r>
              <a:rPr kumimoji="1" lang="ja-JP" altLang="en-US" dirty="0" smtClean="0"/>
              <a:t>「対話」とは</a:t>
            </a:r>
            <a:endParaRPr kumimoji="1" lang="ja-JP" altLang="en-US" dirty="0"/>
          </a:p>
        </p:txBody>
      </p:sp>
      <p:sp>
        <p:nvSpPr>
          <p:cNvPr id="3" name="コンテンツ プレースホルダー 2"/>
          <p:cNvSpPr>
            <a:spLocks noGrp="1"/>
          </p:cNvSpPr>
          <p:nvPr>
            <p:ph idx="1"/>
          </p:nvPr>
        </p:nvSpPr>
        <p:spPr>
          <a:xfrm>
            <a:off x="0" y="908720"/>
            <a:ext cx="9144000" cy="5760640"/>
          </a:xfrm>
        </p:spPr>
        <p:txBody>
          <a:bodyPr/>
          <a:lstStyle/>
          <a:p>
            <a:r>
              <a:rPr lang="ja-JP" altLang="en-US" sz="2400" dirty="0" smtClean="0"/>
              <a:t>＜</a:t>
            </a:r>
            <a:r>
              <a:rPr lang="ja-JP" altLang="en-US" sz="2400" dirty="0"/>
              <a:t>対話＞が言葉以外の事柄（例えば脅迫や身分の差など）によって縛られないこと</a:t>
            </a:r>
            <a:r>
              <a:rPr lang="ja-JP" altLang="en-US" sz="2400" dirty="0" smtClean="0"/>
              <a:t>。</a:t>
            </a:r>
            <a:endParaRPr lang="ja-JP" altLang="en-US" sz="2400" dirty="0"/>
          </a:p>
          <a:p>
            <a:r>
              <a:rPr lang="ja-JP" altLang="en-US" sz="2400" dirty="0" smtClean="0"/>
              <a:t>相手</a:t>
            </a:r>
            <a:r>
              <a:rPr lang="ja-JP" altLang="en-US" sz="2400" dirty="0"/>
              <a:t>に一定のレッテルを貼る態度</a:t>
            </a:r>
            <a:r>
              <a:rPr lang="ja-JP" altLang="en-US" sz="2400" dirty="0" smtClean="0"/>
              <a:t>をやめる</a:t>
            </a:r>
            <a:endParaRPr lang="ja-JP" altLang="en-US" sz="2400" dirty="0"/>
          </a:p>
          <a:p>
            <a:r>
              <a:rPr lang="ja-JP" altLang="en-US" sz="2400" dirty="0" smtClean="0"/>
              <a:t>相手</a:t>
            </a:r>
            <a:r>
              <a:rPr lang="ja-JP" altLang="en-US" sz="2400" dirty="0"/>
              <a:t>の語る言葉の背後ではなく、語る言葉そのものを問題に</a:t>
            </a:r>
            <a:r>
              <a:rPr lang="ja-JP" altLang="en-US" sz="2400" dirty="0" smtClean="0"/>
              <a:t>する</a:t>
            </a:r>
            <a:endParaRPr lang="en-US" altLang="ja-JP" sz="2400" dirty="0" smtClean="0"/>
          </a:p>
          <a:p>
            <a:r>
              <a:rPr lang="ja-JP" altLang="en-US" sz="2400" dirty="0" smtClean="0"/>
              <a:t>自分</a:t>
            </a:r>
            <a:r>
              <a:rPr lang="ja-JP" altLang="en-US" sz="2400" dirty="0"/>
              <a:t>の人生の実感や</a:t>
            </a:r>
            <a:r>
              <a:rPr lang="ja-JP" altLang="en-US" sz="2400" dirty="0" smtClean="0"/>
              <a:t>体験を</a:t>
            </a:r>
            <a:r>
              <a:rPr lang="ja-JP" altLang="en-US" sz="2400" dirty="0"/>
              <a:t>引きずって語り、聞き、判断すること</a:t>
            </a:r>
            <a:r>
              <a:rPr lang="ja-JP" altLang="en-US" sz="2400" dirty="0" smtClean="0"/>
              <a:t>。</a:t>
            </a:r>
            <a:endParaRPr lang="en-US" altLang="ja-JP" sz="2400" dirty="0" smtClean="0"/>
          </a:p>
          <a:p>
            <a:r>
              <a:rPr lang="ja-JP" altLang="en-US" sz="2400" dirty="0" smtClean="0"/>
              <a:t>いかなる</a:t>
            </a:r>
            <a:r>
              <a:rPr lang="ja-JP" altLang="en-US" sz="2400" dirty="0"/>
              <a:t>相手の質問に対しても答えようと努力すること</a:t>
            </a:r>
            <a:r>
              <a:rPr lang="ja-JP" altLang="en-US" sz="2400" dirty="0" smtClean="0"/>
              <a:t>。</a:t>
            </a:r>
            <a:endParaRPr lang="ja-JP" altLang="en-US" sz="2400" dirty="0"/>
          </a:p>
          <a:p>
            <a:r>
              <a:rPr lang="ja-JP" altLang="en-US" sz="2400" dirty="0" smtClean="0"/>
              <a:t>相手</a:t>
            </a:r>
            <a:r>
              <a:rPr lang="ja-JP" altLang="en-US" sz="2400" dirty="0"/>
              <a:t>との対立を見ないようにする、あるいは避けようとする態度を捨て、むしろ相手との対立を積極的に見つけてゆこうとすること</a:t>
            </a:r>
            <a:r>
              <a:rPr lang="ja-JP" altLang="en-US" sz="2400" dirty="0" smtClean="0"/>
              <a:t>。</a:t>
            </a:r>
            <a:endParaRPr lang="ja-JP" altLang="en-US" sz="2400" dirty="0"/>
          </a:p>
          <a:p>
            <a:r>
              <a:rPr lang="ja-JP" altLang="en-US" sz="2400" dirty="0" smtClean="0"/>
              <a:t>相手</a:t>
            </a:r>
            <a:r>
              <a:rPr lang="ja-JP" altLang="en-US" sz="2400" dirty="0"/>
              <a:t>と見解が同じか違うかという二分法を避け、相手との些細な「違い」を大切にし、それを「発展」させること</a:t>
            </a:r>
            <a:r>
              <a:rPr lang="ja-JP" altLang="en-US" sz="2400" dirty="0" smtClean="0"/>
              <a:t>。</a:t>
            </a:r>
            <a:endParaRPr lang="ja-JP" altLang="en-US" sz="2400" dirty="0"/>
          </a:p>
          <a:p>
            <a:r>
              <a:rPr lang="ja-JP" altLang="en-US" sz="2400" dirty="0" smtClean="0"/>
              <a:t>社会</a:t>
            </a:r>
            <a:r>
              <a:rPr lang="ja-JP" altLang="en-US" sz="2400" dirty="0"/>
              <a:t>通念や常識に納まることを避け、つねに新しい了解へと向かってゆくこと</a:t>
            </a:r>
            <a:r>
              <a:rPr lang="ja-JP" altLang="en-US" sz="2400" dirty="0" smtClean="0"/>
              <a:t>。</a:t>
            </a:r>
            <a:endParaRPr lang="ja-JP" altLang="en-US" sz="2400" dirty="0"/>
          </a:p>
          <a:p>
            <a:r>
              <a:rPr lang="ja-JP" altLang="en-US" sz="2400" dirty="0" smtClean="0"/>
              <a:t>自分</a:t>
            </a:r>
            <a:r>
              <a:rPr lang="ja-JP" altLang="en-US" sz="2400" dirty="0"/>
              <a:t>や相手の意見が途中で変わる可能性に対して、つねに開かれてあること</a:t>
            </a:r>
            <a:r>
              <a:rPr lang="ja-JP" altLang="en-US" sz="2400" dirty="0" smtClean="0"/>
              <a:t>。</a:t>
            </a:r>
            <a:r>
              <a:rPr lang="ja-JP" altLang="en-US" sz="1600" dirty="0" smtClean="0"/>
              <a:t>中島義道（</a:t>
            </a:r>
            <a:r>
              <a:rPr lang="en-US" altLang="ja-JP" sz="1600" dirty="0" smtClean="0"/>
              <a:t>1997</a:t>
            </a:r>
            <a:r>
              <a:rPr lang="ja-JP" altLang="en-US" sz="1600" dirty="0" smtClean="0"/>
              <a:t>）「</a:t>
            </a:r>
            <a:r>
              <a:rPr lang="ja-JP" altLang="en-US" sz="1600" dirty="0"/>
              <a:t>対話」のない社会</a:t>
            </a:r>
            <a:r>
              <a:rPr lang="en-US" altLang="ja-JP" sz="1600" dirty="0"/>
              <a:t>―</a:t>
            </a:r>
            <a:r>
              <a:rPr lang="ja-JP" altLang="en-US" sz="1600" dirty="0"/>
              <a:t>思いやりと優しさが圧殺するもの </a:t>
            </a:r>
            <a:r>
              <a:rPr lang="en-US" altLang="ja-JP" sz="1600" dirty="0"/>
              <a:t>(PHP</a:t>
            </a:r>
            <a:r>
              <a:rPr lang="ja-JP" altLang="en-US" sz="1600" dirty="0"/>
              <a:t>新書</a:t>
            </a:r>
            <a:r>
              <a:rPr lang="en-US" altLang="ja-JP" sz="1600" dirty="0"/>
              <a:t>) </a:t>
            </a:r>
            <a:endParaRPr lang="ja-JP" altLang="en-US" sz="1600" dirty="0"/>
          </a:p>
        </p:txBody>
      </p:sp>
    </p:spTree>
    <p:extLst>
      <p:ext uri="{BB962C8B-B14F-4D97-AF65-F5344CB8AC3E}">
        <p14:creationId xmlns:p14="http://schemas.microsoft.com/office/powerpoint/2010/main" val="16699065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p:spPr>
        <p:txBody>
          <a:bodyPr/>
          <a:lstStyle/>
          <a:p>
            <a:r>
              <a:rPr lang="ja-JP" altLang="en-US" dirty="0" smtClean="0"/>
              <a:t>理性的ダイヤローグに</a:t>
            </a:r>
            <a:r>
              <a:rPr lang="en-US" altLang="ja-JP" dirty="0" smtClean="0"/>
              <a:t/>
            </a:r>
            <a:br>
              <a:rPr lang="en-US" altLang="ja-JP" dirty="0" smtClean="0"/>
            </a:br>
            <a:r>
              <a:rPr lang="ja-JP" altLang="en-US" dirty="0" smtClean="0"/>
              <a:t>必要と思われる「配慮？」</a:t>
            </a:r>
            <a:endParaRPr kumimoji="1" lang="ja-JP" altLang="en-US" dirty="0"/>
          </a:p>
        </p:txBody>
      </p:sp>
      <p:sp>
        <p:nvSpPr>
          <p:cNvPr id="3" name="コンテンツ プレースホルダー 2"/>
          <p:cNvSpPr>
            <a:spLocks noGrp="1"/>
          </p:cNvSpPr>
          <p:nvPr>
            <p:ph idx="1"/>
          </p:nvPr>
        </p:nvSpPr>
        <p:spPr>
          <a:xfrm>
            <a:off x="179512" y="1412776"/>
            <a:ext cx="8856984" cy="4853136"/>
          </a:xfrm>
        </p:spPr>
        <p:txBody>
          <a:bodyPr/>
          <a:lstStyle/>
          <a:p>
            <a:r>
              <a:rPr kumimoji="1" lang="ja-JP" altLang="en-US" dirty="0" smtClean="0"/>
              <a:t>「合理性」と「必要な具体的配慮」について議論ができる場</a:t>
            </a:r>
            <a:endParaRPr kumimoji="1" lang="en-US" altLang="ja-JP" dirty="0" smtClean="0"/>
          </a:p>
          <a:p>
            <a:pPr lvl="1"/>
            <a:r>
              <a:rPr kumimoji="1" lang="ja-JP" altLang="en-US" dirty="0" smtClean="0"/>
              <a:t>「安心」「安全」な場の必要性</a:t>
            </a:r>
            <a:endParaRPr kumimoji="1" lang="en-US" altLang="ja-JP" dirty="0" smtClean="0"/>
          </a:p>
          <a:p>
            <a:pPr lvl="1"/>
            <a:r>
              <a:rPr lang="ja-JP" altLang="en-US" dirty="0" smtClean="0"/>
              <a:t>構造化（ルール・記録）された議論の場の必要性</a:t>
            </a:r>
            <a:endParaRPr kumimoji="1" lang="en-US" altLang="ja-JP" dirty="0" smtClean="0"/>
          </a:p>
          <a:p>
            <a:r>
              <a:rPr lang="ja-JP" altLang="en-US" dirty="0"/>
              <a:t>意見</a:t>
            </a:r>
            <a:r>
              <a:rPr lang="ja-JP" altLang="en-US" dirty="0" smtClean="0"/>
              <a:t>を否定されるという不安は感情的な問題？</a:t>
            </a:r>
            <a:endParaRPr lang="en-US" altLang="ja-JP" dirty="0" smtClean="0"/>
          </a:p>
          <a:p>
            <a:pPr lvl="1"/>
            <a:r>
              <a:rPr lang="ja-JP" altLang="en-US" dirty="0" smtClean="0"/>
              <a:t>社会問題（わがまま・場を乱すという偏見を防ぐ）</a:t>
            </a:r>
            <a:endParaRPr lang="en-US" altLang="ja-JP" dirty="0" smtClean="0"/>
          </a:p>
          <a:p>
            <a:r>
              <a:rPr lang="ja-JP" altLang="en-US" dirty="0"/>
              <a:t>障害種別だけで</a:t>
            </a:r>
            <a:r>
              <a:rPr lang="ja-JP" altLang="en-US" dirty="0" smtClean="0"/>
              <a:t>なく、価値観や立場も考慮する</a:t>
            </a:r>
            <a:endParaRPr lang="en-US" altLang="ja-JP" dirty="0" smtClean="0"/>
          </a:p>
          <a:p>
            <a:pPr lvl="1"/>
            <a:r>
              <a:rPr lang="ja-JP" altLang="en-US" dirty="0" smtClean="0"/>
              <a:t>「脳の定型発達者中心主義」に追随する障害者は当事者なのか？</a:t>
            </a:r>
            <a:endParaRPr lang="en-US" altLang="ja-JP" dirty="0" smtClean="0"/>
          </a:p>
          <a:p>
            <a:endParaRPr kumimoji="1" lang="ja-JP" altLang="en-US" dirty="0"/>
          </a:p>
        </p:txBody>
      </p:sp>
    </p:spTree>
    <p:extLst>
      <p:ext uri="{BB962C8B-B14F-4D97-AF65-F5344CB8AC3E}">
        <p14:creationId xmlns:p14="http://schemas.microsoft.com/office/powerpoint/2010/main" val="28666310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よか隊ネットへの参加</a:t>
            </a:r>
            <a:endParaRPr kumimoji="1" lang="ja-JP" altLang="en-US" dirty="0"/>
          </a:p>
        </p:txBody>
      </p:sp>
      <p:sp>
        <p:nvSpPr>
          <p:cNvPr id="3" name="コンテンツ プレースホルダ 2"/>
          <p:cNvSpPr>
            <a:spLocks noGrp="1"/>
          </p:cNvSpPr>
          <p:nvPr>
            <p:ph idx="1"/>
          </p:nvPr>
        </p:nvSpPr>
        <p:spPr>
          <a:xfrm>
            <a:off x="285720" y="1600200"/>
            <a:ext cx="8572560" cy="4525963"/>
          </a:xfrm>
        </p:spPr>
        <p:txBody>
          <a:bodyPr/>
          <a:lstStyle/>
          <a:p>
            <a:r>
              <a:rPr kumimoji="1" lang="ja-JP" altLang="en-US" dirty="0" smtClean="0"/>
              <a:t>生活困窮者支援者から参加を誘われる</a:t>
            </a:r>
            <a:endParaRPr kumimoji="1" lang="en-US" altLang="ja-JP" dirty="0" smtClean="0"/>
          </a:p>
          <a:p>
            <a:pPr lvl="1"/>
            <a:r>
              <a:rPr kumimoji="1" lang="ja-JP" altLang="en-US" dirty="0" smtClean="0"/>
              <a:t>リルビットも生活困窮者のネットワーク組織に日常的に参加</a:t>
            </a:r>
            <a:endParaRPr kumimoji="1" lang="en-US" altLang="ja-JP" dirty="0" smtClean="0"/>
          </a:p>
          <a:p>
            <a:r>
              <a:rPr lang="ja-JP" altLang="en-US" dirty="0" smtClean="0"/>
              <a:t>車中泊調査・炊き出し・夜回り相談への参加</a:t>
            </a:r>
            <a:endParaRPr lang="en-US" altLang="ja-JP" dirty="0" smtClean="0"/>
          </a:p>
          <a:p>
            <a:pPr lvl="1"/>
            <a:r>
              <a:rPr kumimoji="1" lang="ja-JP" altLang="en-US" dirty="0" smtClean="0"/>
              <a:t>「聴いてもらう側」から「聴く側」になる体験</a:t>
            </a:r>
            <a:endParaRPr kumimoji="1" lang="en-US" altLang="ja-JP" dirty="0" smtClean="0"/>
          </a:p>
          <a:p>
            <a:pPr lvl="1"/>
            <a:r>
              <a:rPr lang="ja-JP" altLang="en-US" dirty="0" smtClean="0"/>
              <a:t>障害者の○○さんではなく同じ目標を共有した仲間</a:t>
            </a:r>
            <a:endParaRPr lang="en-US" altLang="ja-JP" dirty="0" smtClean="0"/>
          </a:p>
          <a:p>
            <a:pPr lvl="1"/>
            <a:r>
              <a:rPr kumimoji="1" lang="ja-JP" altLang="en-US" dirty="0" smtClean="0"/>
              <a:t>「発達障害の人って不思議だけど面白い」</a:t>
            </a:r>
            <a:endParaRPr kumimoji="1" lang="en-US" altLang="ja-JP" dirty="0" smtClean="0"/>
          </a:p>
          <a:p>
            <a:pPr lvl="1"/>
            <a:endParaRPr kumimoji="1" lang="en-US" altLang="ja-JP" dirty="0" smtClean="0"/>
          </a:p>
          <a:p>
            <a:pPr lvl="1"/>
            <a:endParaRPr kumimoji="1" lang="ja-JP" altLang="en-US" dirty="0"/>
          </a:p>
        </p:txBody>
      </p:sp>
    </p:spTree>
    <p:extLst>
      <p:ext uri="{BB962C8B-B14F-4D97-AF65-F5344CB8AC3E}">
        <p14:creationId xmlns:p14="http://schemas.microsoft.com/office/powerpoint/2010/main" val="21454480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オーラルソニック社・よか隊ネット</a:t>
            </a:r>
            <a:r>
              <a:rPr kumimoji="1" lang="en-US" altLang="ja-JP" dirty="0" smtClean="0"/>
              <a:t/>
            </a:r>
            <a:br>
              <a:rPr kumimoji="1" lang="en-US" altLang="ja-JP" dirty="0" smtClean="0"/>
            </a:br>
            <a:r>
              <a:rPr lang="ja-JP" altLang="en-US" dirty="0" smtClean="0"/>
              <a:t>との活動</a:t>
            </a:r>
            <a:r>
              <a:rPr kumimoji="1" lang="ja-JP" altLang="en-US" dirty="0" smtClean="0"/>
              <a:t>で得られたもの</a:t>
            </a:r>
            <a:endParaRPr kumimoji="1" lang="ja-JP" altLang="en-US" dirty="0"/>
          </a:p>
        </p:txBody>
      </p:sp>
      <p:sp>
        <p:nvSpPr>
          <p:cNvPr id="3" name="コンテンツ プレースホルダー 2"/>
          <p:cNvSpPr>
            <a:spLocks noGrp="1"/>
          </p:cNvSpPr>
          <p:nvPr>
            <p:ph idx="1"/>
          </p:nvPr>
        </p:nvSpPr>
        <p:spPr>
          <a:xfrm>
            <a:off x="251520" y="1600201"/>
            <a:ext cx="8784976" cy="3989040"/>
          </a:xfrm>
        </p:spPr>
        <p:txBody>
          <a:bodyPr/>
          <a:lstStyle/>
          <a:p>
            <a:r>
              <a:rPr kumimoji="1" lang="ja-JP" altLang="en-US" dirty="0" smtClean="0"/>
              <a:t>発達障害当事者の安心と可能性を広げる</a:t>
            </a:r>
            <a:endParaRPr kumimoji="1" lang="en-US" altLang="ja-JP" dirty="0" smtClean="0"/>
          </a:p>
          <a:p>
            <a:pPr lvl="1"/>
            <a:r>
              <a:rPr kumimoji="1" lang="ja-JP" altLang="en-US" dirty="0" smtClean="0"/>
              <a:t>今まで</a:t>
            </a:r>
            <a:r>
              <a:rPr lang="ja-JP" altLang="en-US" dirty="0"/>
              <a:t>つらかった</a:t>
            </a:r>
            <a:r>
              <a:rPr kumimoji="1" lang="ja-JP" altLang="en-US" dirty="0" smtClean="0"/>
              <a:t>環境でも</a:t>
            </a:r>
            <a:r>
              <a:rPr kumimoji="1" lang="en-US" altLang="ja-JP" dirty="0" smtClean="0"/>
              <a:t>OK</a:t>
            </a:r>
            <a:r>
              <a:rPr kumimoji="1" lang="ja-JP" altLang="en-US" dirty="0" smtClean="0"/>
              <a:t>になるかも？</a:t>
            </a:r>
            <a:endParaRPr kumimoji="1" lang="en-US" altLang="ja-JP" dirty="0" smtClean="0"/>
          </a:p>
          <a:p>
            <a:r>
              <a:rPr lang="ja-JP" altLang="en-US" dirty="0" smtClean="0"/>
              <a:t>提供先・マスコミ・当事者・支援者「つながり」</a:t>
            </a:r>
            <a:endParaRPr lang="en-US" altLang="ja-JP" dirty="0" smtClean="0"/>
          </a:p>
          <a:p>
            <a:r>
              <a:rPr lang="ja-JP" altLang="en-US" dirty="0" smtClean="0"/>
              <a:t>無理解・偏見の中での「救い」</a:t>
            </a:r>
            <a:endParaRPr lang="en-US" altLang="ja-JP" dirty="0" smtClean="0"/>
          </a:p>
          <a:p>
            <a:pPr lvl="1"/>
            <a:r>
              <a:rPr lang="ja-JP" altLang="en-US" dirty="0" smtClean="0"/>
              <a:t>障害者であることを開示できない</a:t>
            </a:r>
            <a:endParaRPr lang="en-US" altLang="ja-JP" dirty="0" smtClean="0"/>
          </a:p>
          <a:p>
            <a:pPr lvl="1"/>
            <a:r>
              <a:rPr lang="ja-JP" altLang="en-US" dirty="0" smtClean="0"/>
              <a:t>「苦しさ」を軽くみられる</a:t>
            </a:r>
            <a:endParaRPr lang="en-US" altLang="ja-JP" dirty="0" smtClean="0"/>
          </a:p>
          <a:p>
            <a:endParaRPr kumimoji="1" lang="ja-JP" altLang="en-US" dirty="0"/>
          </a:p>
        </p:txBody>
      </p:sp>
      <p:sp>
        <p:nvSpPr>
          <p:cNvPr id="5" name="AutoShape 4"/>
          <p:cNvSpPr>
            <a:spLocks noChangeArrowheads="1"/>
          </p:cNvSpPr>
          <p:nvPr/>
        </p:nvSpPr>
        <p:spPr bwMode="auto">
          <a:xfrm>
            <a:off x="975963" y="5357826"/>
            <a:ext cx="7628485" cy="1224135"/>
          </a:xfrm>
          <a:prstGeom prst="roundRect">
            <a:avLst>
              <a:gd name="adj" fmla="val 16667"/>
            </a:avLst>
          </a:prstGeom>
          <a:solidFill>
            <a:schemeClr val="accent1">
              <a:lumMod val="50000"/>
            </a:schemeClr>
          </a:solidFill>
          <a:ln w="9525">
            <a:solidFill>
              <a:schemeClr val="bg2"/>
            </a:solidFill>
            <a:round/>
            <a:headEnd/>
            <a:tailEnd/>
          </a:ln>
          <a:effectLs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fontAlgn="auto" hangingPunct="1">
              <a:spcBef>
                <a:spcPct val="0"/>
              </a:spcBef>
              <a:spcAft>
                <a:spcPts val="0"/>
              </a:spcAft>
              <a:buFontTx/>
              <a:buNone/>
            </a:pPr>
            <a:r>
              <a:rPr lang="ja-JP" altLang="en-US" b="1" dirty="0">
                <a:solidFill>
                  <a:srgbClr val="FFFFFF"/>
                </a:solidFill>
              </a:rPr>
              <a:t>迅速</a:t>
            </a:r>
            <a:r>
              <a:rPr lang="ja-JP" altLang="en-US" b="1" dirty="0" smtClean="0">
                <a:solidFill>
                  <a:srgbClr val="FFFFFF"/>
                </a:solidFill>
              </a:rPr>
              <a:t>で踏み込んだ活動を通して</a:t>
            </a:r>
            <a:endParaRPr lang="en-US" altLang="ja-JP" b="1" dirty="0" smtClean="0">
              <a:solidFill>
                <a:srgbClr val="FFFFFF"/>
              </a:solidFill>
            </a:endParaRPr>
          </a:p>
          <a:p>
            <a:pPr algn="ctr" eaLnBrk="1" fontAlgn="auto" hangingPunct="1">
              <a:spcBef>
                <a:spcPct val="0"/>
              </a:spcBef>
              <a:spcAft>
                <a:spcPts val="0"/>
              </a:spcAft>
              <a:buFontTx/>
              <a:buNone/>
            </a:pPr>
            <a:r>
              <a:rPr lang="ja-JP" altLang="en-US" b="1" dirty="0" smtClean="0">
                <a:solidFill>
                  <a:srgbClr val="FFFFFF"/>
                </a:solidFill>
              </a:rPr>
              <a:t>「つながり」が生まれた</a:t>
            </a:r>
            <a:endParaRPr lang="ja-JP" altLang="en-US" b="1" dirty="0">
              <a:solidFill>
                <a:srgbClr val="FFFFFF"/>
              </a:solidFill>
            </a:endParaRPr>
          </a:p>
        </p:txBody>
      </p:sp>
      <p:sp>
        <p:nvSpPr>
          <p:cNvPr id="6" name="AutoShape 5"/>
          <p:cNvSpPr>
            <a:spLocks noChangeArrowheads="1"/>
          </p:cNvSpPr>
          <p:nvPr/>
        </p:nvSpPr>
        <p:spPr bwMode="auto">
          <a:xfrm>
            <a:off x="214282" y="5643578"/>
            <a:ext cx="549275" cy="504825"/>
          </a:xfrm>
          <a:prstGeom prst="rightArrow">
            <a:avLst>
              <a:gd name="adj1" fmla="val 50000"/>
              <a:gd name="adj2" fmla="val 27201"/>
            </a:avLst>
          </a:prstGeom>
          <a:solidFill>
            <a:srgbClr val="FF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fontAlgn="auto" hangingPunct="1">
              <a:spcBef>
                <a:spcPct val="0"/>
              </a:spcBef>
              <a:spcAft>
                <a:spcPts val="0"/>
              </a:spcAft>
              <a:buFontTx/>
              <a:buNone/>
            </a:pPr>
            <a:endParaRPr lang="ja-JP" altLang="en-US" sz="1800">
              <a:solidFill>
                <a:srgbClr val="006699"/>
              </a:solidFill>
            </a:endParaRPr>
          </a:p>
        </p:txBody>
      </p:sp>
    </p:spTree>
    <p:extLst>
      <p:ext uri="{BB962C8B-B14F-4D97-AF65-F5344CB8AC3E}">
        <p14:creationId xmlns:p14="http://schemas.microsoft.com/office/powerpoint/2010/main" val="35993712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共助活動参加者の感想</a:t>
            </a:r>
            <a:endParaRPr kumimoji="1" lang="ja-JP" altLang="en-US" dirty="0"/>
          </a:p>
        </p:txBody>
      </p:sp>
      <p:sp>
        <p:nvSpPr>
          <p:cNvPr id="3" name="コンテンツ プレースホルダ 2"/>
          <p:cNvSpPr>
            <a:spLocks noGrp="1"/>
          </p:cNvSpPr>
          <p:nvPr>
            <p:ph idx="1"/>
          </p:nvPr>
        </p:nvSpPr>
        <p:spPr>
          <a:xfrm>
            <a:off x="179512" y="1428736"/>
            <a:ext cx="8507288" cy="4525963"/>
          </a:xfrm>
        </p:spPr>
        <p:txBody>
          <a:bodyPr/>
          <a:lstStyle/>
          <a:p>
            <a:r>
              <a:rPr lang="ja-JP" altLang="en-US" dirty="0" smtClean="0"/>
              <a:t>目に見えない障害を持っているからといって、支援を待ち続けるストレスを抱えるのではなく、取り残されないためにも自らアクションを起こしたことは、とても大切な経験になったと感じています。</a:t>
            </a:r>
          </a:p>
          <a:p>
            <a:r>
              <a:rPr lang="ja-JP" altLang="en-US" dirty="0" smtClean="0"/>
              <a:t>色々と考えながら、自分にもできる共助活動をしたことで、他の参加者の方々に発達障害をオープンにすることが出来て、その結果コミュニケーションの緊張が少し楽になったり、安心したりも出来ました。</a:t>
            </a:r>
          </a:p>
          <a:p>
            <a:endParaRPr kumimoji="1" lang="ja-JP" altLang="en-US" dirty="0"/>
          </a:p>
        </p:txBody>
      </p:sp>
    </p:spTree>
    <p:extLst>
      <p:ext uri="{BB962C8B-B14F-4D97-AF65-F5344CB8AC3E}">
        <p14:creationId xmlns:p14="http://schemas.microsoft.com/office/powerpoint/2010/main" val="22534492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共助活動参加者の感想</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7</a:t>
            </a:r>
            <a:r>
              <a:rPr lang="ja-JP" altLang="en-US" dirty="0" smtClean="0"/>
              <a:t>月になった今、私は療養中ですが一所懸命やらせてもらえたおかげで、今度は支えてもらうことが出来ています。</a:t>
            </a:r>
          </a:p>
          <a:p>
            <a:r>
              <a:rPr lang="ja-JP" altLang="en-US" dirty="0" smtClean="0"/>
              <a:t>あのとき、アクションに移しておいて良かったです。</a:t>
            </a:r>
            <a:br>
              <a:rPr lang="ja-JP" altLang="en-US" dirty="0" smtClean="0"/>
            </a:br>
            <a:r>
              <a:rPr lang="ja-JP" altLang="en-US" dirty="0" smtClean="0"/>
              <a:t>自分の財産にもなったし、自分を振り返って</a:t>
            </a:r>
            <a:r>
              <a:rPr lang="en-US" altLang="ja-JP" dirty="0" smtClean="0"/>
              <a:t>《</a:t>
            </a:r>
            <a:r>
              <a:rPr lang="ja-JP" altLang="en-US" dirty="0" smtClean="0"/>
              <a:t>私にもできたことがある</a:t>
            </a:r>
            <a:r>
              <a:rPr lang="en-US" altLang="ja-JP" dirty="0" smtClean="0"/>
              <a:t>》</a:t>
            </a:r>
            <a:r>
              <a:rPr lang="ja-JP" altLang="en-US" dirty="0" smtClean="0"/>
              <a:t>と、これから先に自分を励ましたいときのフィードバックと糧になってくれている気がします。</a:t>
            </a:r>
          </a:p>
          <a:p>
            <a:pPr>
              <a:buNone/>
            </a:pPr>
            <a:endParaRPr kumimoji="1" lang="ja-JP" altLang="en-US" dirty="0"/>
          </a:p>
        </p:txBody>
      </p:sp>
    </p:spTree>
    <p:extLst>
      <p:ext uri="{BB962C8B-B14F-4D97-AF65-F5344CB8AC3E}">
        <p14:creationId xmlns:p14="http://schemas.microsoft.com/office/powerpoint/2010/main" val="38304355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44624"/>
            <a:ext cx="8568952" cy="1143000"/>
          </a:xfrm>
        </p:spPr>
        <p:txBody>
          <a:bodyPr>
            <a:normAutofit/>
          </a:bodyPr>
          <a:lstStyle/>
          <a:p>
            <a:r>
              <a:rPr kumimoji="1" lang="ja-JP" altLang="en-US" dirty="0" smtClean="0"/>
              <a:t>（当事者主体活躍）舞台構築支援</a:t>
            </a:r>
            <a:endParaRPr kumimoji="1" lang="ja-JP" altLang="en-US" dirty="0"/>
          </a:p>
        </p:txBody>
      </p:sp>
      <p:sp>
        <p:nvSpPr>
          <p:cNvPr id="4" name="正方形/長方形 3"/>
          <p:cNvSpPr/>
          <p:nvPr/>
        </p:nvSpPr>
        <p:spPr>
          <a:xfrm>
            <a:off x="138974" y="1607548"/>
            <a:ext cx="8897521" cy="5040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187624" y="1124743"/>
            <a:ext cx="7532497" cy="72008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259632" y="1192396"/>
            <a:ext cx="7598648" cy="584775"/>
          </a:xfrm>
          <a:prstGeom prst="rect">
            <a:avLst/>
          </a:prstGeom>
          <a:noFill/>
        </p:spPr>
        <p:txBody>
          <a:bodyPr wrap="square" rtlCol="0">
            <a:spAutoFit/>
          </a:bodyPr>
          <a:lstStyle/>
          <a:p>
            <a:pPr algn="ctr"/>
            <a:r>
              <a:rPr lang="ja-JP" altLang="en-US" sz="3200" dirty="0" smtClean="0"/>
              <a:t>共助活動（</a:t>
            </a:r>
            <a:r>
              <a:rPr kumimoji="1" lang="ja-JP" altLang="en-US" sz="3200" dirty="0" smtClean="0"/>
              <a:t>枠組み）</a:t>
            </a:r>
            <a:endParaRPr kumimoji="1" lang="ja-JP" altLang="en-US" sz="3200" dirty="0"/>
          </a:p>
        </p:txBody>
      </p:sp>
      <p:sp>
        <p:nvSpPr>
          <p:cNvPr id="8" name="角丸四角形 7"/>
          <p:cNvSpPr/>
          <p:nvPr/>
        </p:nvSpPr>
        <p:spPr>
          <a:xfrm>
            <a:off x="6594129" y="3714357"/>
            <a:ext cx="2351752" cy="100811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 lvl="0" algn="ctr">
              <a:spcBef>
                <a:spcPct val="20000"/>
              </a:spcBef>
            </a:pPr>
            <a:r>
              <a:rPr lang="ja-JP" altLang="en-US" sz="3000" dirty="0" smtClean="0">
                <a:solidFill>
                  <a:prstClr val="black"/>
                </a:solidFill>
              </a:rPr>
              <a:t>リルビット</a:t>
            </a:r>
            <a:endParaRPr lang="en-US" altLang="ja-JP" sz="3000" dirty="0" smtClean="0">
              <a:solidFill>
                <a:prstClr val="black"/>
              </a:solidFill>
            </a:endParaRPr>
          </a:p>
          <a:p>
            <a:pPr marL="82296" lvl="0" algn="ctr">
              <a:spcBef>
                <a:spcPct val="20000"/>
              </a:spcBef>
            </a:pPr>
            <a:r>
              <a:rPr lang="ja-JP" altLang="en-US" sz="3000" dirty="0" smtClean="0">
                <a:solidFill>
                  <a:prstClr val="black"/>
                </a:solidFill>
              </a:rPr>
              <a:t>よか隊ネット</a:t>
            </a:r>
            <a:endParaRPr lang="en-US" altLang="ja-JP" sz="3000" dirty="0" smtClean="0">
              <a:solidFill>
                <a:prstClr val="black"/>
              </a:solidFill>
            </a:endParaRPr>
          </a:p>
        </p:txBody>
      </p:sp>
      <p:sp>
        <p:nvSpPr>
          <p:cNvPr id="9" name="正方形/長方形 8"/>
          <p:cNvSpPr/>
          <p:nvPr/>
        </p:nvSpPr>
        <p:spPr>
          <a:xfrm>
            <a:off x="3286116" y="5509546"/>
            <a:ext cx="2643206" cy="10157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002060"/>
                </a:solidFill>
              </a:rPr>
              <a:t>大舞台</a:t>
            </a:r>
            <a:endParaRPr lang="en-US" altLang="ja-JP" sz="3200" dirty="0" smtClean="0">
              <a:solidFill>
                <a:srgbClr val="002060"/>
              </a:solidFill>
            </a:endParaRPr>
          </a:p>
          <a:p>
            <a:pPr algn="ctr"/>
            <a:r>
              <a:rPr kumimoji="1" lang="ja-JP" altLang="en-US" sz="3200" dirty="0" smtClean="0">
                <a:solidFill>
                  <a:srgbClr val="002060"/>
                </a:solidFill>
              </a:rPr>
              <a:t>（</a:t>
            </a:r>
            <a:r>
              <a:rPr lang="en-US" altLang="ja-JP" sz="3200" dirty="0" smtClean="0">
                <a:solidFill>
                  <a:srgbClr val="002060"/>
                </a:solidFill>
              </a:rPr>
              <a:t>NHK</a:t>
            </a:r>
            <a:r>
              <a:rPr lang="ja-JP" altLang="en-US" sz="3200" dirty="0" smtClean="0">
                <a:solidFill>
                  <a:srgbClr val="002060"/>
                </a:solidFill>
              </a:rPr>
              <a:t>講演</a:t>
            </a:r>
            <a:r>
              <a:rPr kumimoji="1" lang="ja-JP" altLang="en-US" sz="3200" dirty="0" smtClean="0">
                <a:solidFill>
                  <a:srgbClr val="002060"/>
                </a:solidFill>
              </a:rPr>
              <a:t>）</a:t>
            </a:r>
            <a:endParaRPr kumimoji="1" lang="ja-JP" altLang="en-US" sz="3200" dirty="0">
              <a:solidFill>
                <a:srgbClr val="002060"/>
              </a:solidFill>
            </a:endParaRPr>
          </a:p>
        </p:txBody>
      </p:sp>
      <p:cxnSp>
        <p:nvCxnSpPr>
          <p:cNvPr id="11" name="直線矢印コネクタ 10"/>
          <p:cNvCxnSpPr>
            <a:stCxn id="8" idx="1"/>
          </p:cNvCxnSpPr>
          <p:nvPr/>
        </p:nvCxnSpPr>
        <p:spPr>
          <a:xfrm flipH="1" flipV="1">
            <a:off x="5940152" y="3253751"/>
            <a:ext cx="653977" cy="964662"/>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a:stCxn id="8" idx="1"/>
          </p:cNvCxnSpPr>
          <p:nvPr/>
        </p:nvCxnSpPr>
        <p:spPr>
          <a:xfrm flipH="1">
            <a:off x="5724128" y="4218413"/>
            <a:ext cx="870001" cy="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stCxn id="8" idx="1"/>
          </p:cNvCxnSpPr>
          <p:nvPr/>
        </p:nvCxnSpPr>
        <p:spPr>
          <a:xfrm flipH="1">
            <a:off x="5542673" y="4218413"/>
            <a:ext cx="1051456" cy="1298819"/>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7" name="円/楕円 16"/>
          <p:cNvSpPr/>
          <p:nvPr/>
        </p:nvSpPr>
        <p:spPr>
          <a:xfrm>
            <a:off x="138973" y="5099574"/>
            <a:ext cx="2932829" cy="1217433"/>
          </a:xfrm>
          <a:prstGeom prst="ellipse">
            <a:avLst/>
          </a:prstGeom>
          <a:no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 lvl="0">
              <a:spcBef>
                <a:spcPct val="20000"/>
              </a:spcBef>
            </a:pPr>
            <a:r>
              <a:rPr lang="ja-JP" altLang="en-US" sz="3000" dirty="0" smtClean="0">
                <a:solidFill>
                  <a:prstClr val="black"/>
                </a:solidFill>
              </a:rPr>
              <a:t>中舞台</a:t>
            </a:r>
            <a:endParaRPr lang="en-US" altLang="ja-JP" sz="3000" dirty="0">
              <a:solidFill>
                <a:prstClr val="black"/>
              </a:solidFill>
            </a:endParaRPr>
          </a:p>
          <a:p>
            <a:pPr marL="82296" lvl="0">
              <a:spcBef>
                <a:spcPct val="20000"/>
              </a:spcBef>
            </a:pPr>
            <a:r>
              <a:rPr lang="ja-JP" altLang="en-US" sz="2000" dirty="0" smtClean="0">
                <a:solidFill>
                  <a:prstClr val="black"/>
                </a:solidFill>
              </a:rPr>
              <a:t>（内部での発表）</a:t>
            </a:r>
            <a:endParaRPr lang="en-US" altLang="ja-JP" sz="2000" dirty="0">
              <a:solidFill>
                <a:prstClr val="black"/>
              </a:solidFill>
            </a:endParaRPr>
          </a:p>
        </p:txBody>
      </p:sp>
      <p:sp>
        <p:nvSpPr>
          <p:cNvPr id="18" name="円/楕円 17"/>
          <p:cNvSpPr/>
          <p:nvPr/>
        </p:nvSpPr>
        <p:spPr>
          <a:xfrm>
            <a:off x="6215074" y="5215378"/>
            <a:ext cx="2802815" cy="1309965"/>
          </a:xfrm>
          <a:prstGeom prst="ellipse">
            <a:avLst/>
          </a:prstGeom>
          <a:no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 lvl="0">
              <a:spcBef>
                <a:spcPct val="20000"/>
              </a:spcBef>
            </a:pPr>
            <a:r>
              <a:rPr lang="ja-JP" altLang="en-US" sz="3000" dirty="0">
                <a:solidFill>
                  <a:prstClr val="black"/>
                </a:solidFill>
              </a:rPr>
              <a:t>小</a:t>
            </a:r>
            <a:r>
              <a:rPr lang="ja-JP" altLang="en-US" sz="3000" dirty="0" smtClean="0">
                <a:solidFill>
                  <a:prstClr val="black"/>
                </a:solidFill>
              </a:rPr>
              <a:t>舞台</a:t>
            </a:r>
            <a:endParaRPr lang="en-US" altLang="ja-JP" sz="3000" dirty="0" smtClean="0">
              <a:solidFill>
                <a:prstClr val="black"/>
              </a:solidFill>
            </a:endParaRPr>
          </a:p>
          <a:p>
            <a:pPr marL="82296" lvl="0">
              <a:spcBef>
                <a:spcPct val="20000"/>
              </a:spcBef>
            </a:pPr>
            <a:r>
              <a:rPr lang="en-US" altLang="ja-JP" sz="2000" dirty="0" smtClean="0">
                <a:solidFill>
                  <a:prstClr val="black"/>
                </a:solidFill>
              </a:rPr>
              <a:t>(</a:t>
            </a:r>
            <a:r>
              <a:rPr lang="ja-JP" altLang="en-US" sz="2000" dirty="0" smtClean="0">
                <a:solidFill>
                  <a:prstClr val="black"/>
                </a:solidFill>
              </a:rPr>
              <a:t>夜回り相談</a:t>
            </a:r>
            <a:r>
              <a:rPr lang="en-US" altLang="ja-JP" sz="2000" dirty="0" smtClean="0">
                <a:solidFill>
                  <a:prstClr val="black"/>
                </a:solidFill>
              </a:rPr>
              <a:t>)</a:t>
            </a:r>
          </a:p>
        </p:txBody>
      </p:sp>
      <p:sp>
        <p:nvSpPr>
          <p:cNvPr id="10" name="下矢印 9"/>
          <p:cNvSpPr/>
          <p:nvPr/>
        </p:nvSpPr>
        <p:spPr>
          <a:xfrm>
            <a:off x="4211960" y="3253751"/>
            <a:ext cx="684076" cy="429373"/>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下矢印 11"/>
          <p:cNvSpPr/>
          <p:nvPr/>
        </p:nvSpPr>
        <p:spPr>
          <a:xfrm>
            <a:off x="4211960" y="4631422"/>
            <a:ext cx="684076" cy="878124"/>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p:cNvCxnSpPr>
            <a:stCxn id="18" idx="0"/>
            <a:endCxn id="17" idx="7"/>
          </p:cNvCxnSpPr>
          <p:nvPr/>
        </p:nvCxnSpPr>
        <p:spPr>
          <a:xfrm rot="16200000" flipH="1" flipV="1">
            <a:off x="5098148" y="2759528"/>
            <a:ext cx="62485" cy="4974183"/>
          </a:xfrm>
          <a:prstGeom prst="line">
            <a:avLst/>
          </a:prstGeom>
          <a:ln w="28575" cmpd="sng">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9" name="角丸四角形 18"/>
          <p:cNvSpPr/>
          <p:nvPr/>
        </p:nvSpPr>
        <p:spPr>
          <a:xfrm>
            <a:off x="959614" y="1957607"/>
            <a:ext cx="6707108" cy="129614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0" dirty="0" smtClean="0">
                <a:solidFill>
                  <a:prstClr val="black"/>
                </a:solidFill>
              </a:rPr>
              <a:t>力</a:t>
            </a:r>
            <a:r>
              <a:rPr lang="ja-JP" altLang="en-US" sz="3000" dirty="0">
                <a:solidFill>
                  <a:prstClr val="black"/>
                </a:solidFill>
              </a:rPr>
              <a:t>の発揮が可能なこと</a:t>
            </a:r>
            <a:r>
              <a:rPr lang="ja-JP" altLang="en-US" sz="3000" dirty="0" smtClean="0">
                <a:solidFill>
                  <a:prstClr val="black"/>
                </a:solidFill>
              </a:rPr>
              <a:t>・ </a:t>
            </a:r>
            <a:r>
              <a:rPr lang="ja-JP" altLang="en-US" sz="3000" dirty="0">
                <a:solidFill>
                  <a:prstClr val="black"/>
                </a:solidFill>
              </a:rPr>
              <a:t>挑戦したいこと</a:t>
            </a:r>
            <a:r>
              <a:rPr lang="ja-JP" altLang="en-US" sz="3000" dirty="0" smtClean="0">
                <a:solidFill>
                  <a:prstClr val="black"/>
                </a:solidFill>
              </a:rPr>
              <a:t>を「</a:t>
            </a:r>
            <a:r>
              <a:rPr lang="ja-JP" altLang="en-US" sz="3000" dirty="0">
                <a:solidFill>
                  <a:prstClr val="black"/>
                </a:solidFill>
              </a:rPr>
              <a:t>主体的」</a:t>
            </a:r>
            <a:r>
              <a:rPr lang="ja-JP" altLang="en-US" sz="3000" dirty="0" smtClean="0">
                <a:solidFill>
                  <a:prstClr val="black"/>
                </a:solidFill>
              </a:rPr>
              <a:t>に当事者が決める</a:t>
            </a:r>
            <a:endParaRPr lang="en-US" altLang="ja-JP" sz="3000" dirty="0">
              <a:solidFill>
                <a:prstClr val="black"/>
              </a:solidFill>
            </a:endParaRPr>
          </a:p>
        </p:txBody>
      </p:sp>
      <p:sp>
        <p:nvSpPr>
          <p:cNvPr id="41" name="角丸四角形 40"/>
          <p:cNvSpPr/>
          <p:nvPr/>
        </p:nvSpPr>
        <p:spPr>
          <a:xfrm>
            <a:off x="323528" y="3933056"/>
            <a:ext cx="1728192" cy="109451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 lvl="0" algn="ctr">
              <a:spcBef>
                <a:spcPct val="20000"/>
              </a:spcBef>
            </a:pPr>
            <a:r>
              <a:rPr lang="ja-JP" altLang="en-US" sz="3000" dirty="0" smtClean="0">
                <a:solidFill>
                  <a:prstClr val="black"/>
                </a:solidFill>
              </a:rPr>
              <a:t>顧問</a:t>
            </a:r>
            <a:endParaRPr lang="en-US" altLang="ja-JP" sz="3000" dirty="0">
              <a:solidFill>
                <a:prstClr val="black"/>
              </a:solidFill>
            </a:endParaRPr>
          </a:p>
        </p:txBody>
      </p:sp>
      <p:cxnSp>
        <p:nvCxnSpPr>
          <p:cNvPr id="42" name="直線矢印コネクタ 41"/>
          <p:cNvCxnSpPr/>
          <p:nvPr/>
        </p:nvCxnSpPr>
        <p:spPr>
          <a:xfrm flipH="1">
            <a:off x="2032207" y="4397445"/>
            <a:ext cx="4561922" cy="165731"/>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a:endCxn id="18" idx="0"/>
          </p:cNvCxnSpPr>
          <p:nvPr/>
        </p:nvCxnSpPr>
        <p:spPr>
          <a:xfrm rot="5400000">
            <a:off x="7581165" y="4757788"/>
            <a:ext cx="492907" cy="422272"/>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 name="雲 2"/>
          <p:cNvSpPr/>
          <p:nvPr/>
        </p:nvSpPr>
        <p:spPr>
          <a:xfrm>
            <a:off x="2555776" y="3645024"/>
            <a:ext cx="3384376" cy="1149015"/>
          </a:xfrm>
          <a:prstGeom prst="clou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600" dirty="0" smtClean="0">
                <a:solidFill>
                  <a:schemeClr val="tx1"/>
                </a:solidFill>
              </a:rPr>
              <a:t>方法</a:t>
            </a:r>
            <a:r>
              <a:rPr lang="ja-JP" altLang="en-US" sz="2600" dirty="0">
                <a:solidFill>
                  <a:schemeClr val="tx1"/>
                </a:solidFill>
              </a:rPr>
              <a:t>・</a:t>
            </a:r>
            <a:r>
              <a:rPr lang="ja-JP" altLang="en-US" sz="2600" dirty="0" smtClean="0">
                <a:solidFill>
                  <a:schemeClr val="tx1"/>
                </a:solidFill>
              </a:rPr>
              <a:t>進め方を共に考える</a:t>
            </a:r>
            <a:endParaRPr kumimoji="1" lang="ja-JP" altLang="en-US" sz="2600" dirty="0">
              <a:solidFill>
                <a:schemeClr val="tx1"/>
              </a:solidFill>
            </a:endParaRPr>
          </a:p>
        </p:txBody>
      </p:sp>
    </p:spTree>
    <p:extLst>
      <p:ext uri="{BB962C8B-B14F-4D97-AF65-F5344CB8AC3E}">
        <p14:creationId xmlns:p14="http://schemas.microsoft.com/office/powerpoint/2010/main" val="3967987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7522" name="Picture 21" descr="LITTL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4912" y="3573685"/>
            <a:ext cx="16256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Rectangle 2"/>
          <p:cNvSpPr>
            <a:spLocks noGrp="1" noChangeArrowheads="1"/>
          </p:cNvSpPr>
          <p:nvPr>
            <p:ph type="title"/>
          </p:nvPr>
        </p:nvSpPr>
        <p:spPr>
          <a:xfrm>
            <a:off x="442913" y="-242888"/>
            <a:ext cx="8243887" cy="1022351"/>
          </a:xfrm>
        </p:spPr>
        <p:txBody>
          <a:bodyPr/>
          <a:lstStyle/>
          <a:p>
            <a:pPr eaLnBrk="1" hangingPunct="1">
              <a:defRPr/>
            </a:pPr>
            <a:r>
              <a:rPr lang="ja-JP" altLang="en-US" dirty="0" smtClean="0">
                <a:solidFill>
                  <a:srgbClr val="000000"/>
                </a:solidFill>
              </a:rPr>
              <a:t>「</a:t>
            </a:r>
            <a:r>
              <a:rPr lang="en-US" altLang="ja-JP" dirty="0" smtClean="0">
                <a:solidFill>
                  <a:srgbClr val="000000"/>
                </a:solidFill>
              </a:rPr>
              <a:t>Little bit</a:t>
            </a:r>
            <a:r>
              <a:rPr lang="ja-JP" altLang="en-US" dirty="0" smtClean="0">
                <a:solidFill>
                  <a:srgbClr val="000000"/>
                </a:solidFill>
              </a:rPr>
              <a:t>」の名前の意味・意義</a:t>
            </a:r>
          </a:p>
        </p:txBody>
      </p:sp>
      <p:sp>
        <p:nvSpPr>
          <p:cNvPr id="107524" name="Rectangle 3"/>
          <p:cNvSpPr>
            <a:spLocks noGrp="1" noChangeArrowheads="1"/>
          </p:cNvSpPr>
          <p:nvPr>
            <p:ph type="body" idx="1"/>
          </p:nvPr>
        </p:nvSpPr>
        <p:spPr>
          <a:xfrm>
            <a:off x="179388" y="779463"/>
            <a:ext cx="8826500" cy="1511300"/>
          </a:xfrm>
        </p:spPr>
        <p:txBody>
          <a:bodyPr/>
          <a:lstStyle/>
          <a:p>
            <a:pPr eaLnBrk="1" hangingPunct="1">
              <a:lnSpc>
                <a:spcPct val="90000"/>
              </a:lnSpc>
            </a:pPr>
            <a:r>
              <a:rPr lang="ja-JP" altLang="en-US" dirty="0" smtClean="0">
                <a:solidFill>
                  <a:srgbClr val="000000"/>
                </a:solidFill>
              </a:rPr>
              <a:t>「</a:t>
            </a:r>
            <a:r>
              <a:rPr lang="en-US" altLang="ja-JP" dirty="0" smtClean="0">
                <a:solidFill>
                  <a:srgbClr val="000000"/>
                </a:solidFill>
              </a:rPr>
              <a:t>little bit</a:t>
            </a:r>
            <a:r>
              <a:rPr lang="ja-JP" altLang="en-US" dirty="0" smtClean="0">
                <a:solidFill>
                  <a:srgbClr val="000000"/>
                </a:solidFill>
              </a:rPr>
              <a:t>」＝ほんの少し（当事者が命名）</a:t>
            </a:r>
          </a:p>
          <a:p>
            <a:pPr lvl="1" eaLnBrk="1" hangingPunct="1">
              <a:lnSpc>
                <a:spcPct val="90000"/>
              </a:lnSpc>
            </a:pPr>
            <a:r>
              <a:rPr lang="ja-JP" altLang="en-US" dirty="0" smtClean="0">
                <a:solidFill>
                  <a:srgbClr val="000000"/>
                </a:solidFill>
              </a:rPr>
              <a:t>少し違うだけなのに・・・異質な者として排除されがち</a:t>
            </a:r>
          </a:p>
          <a:p>
            <a:pPr lvl="1" eaLnBrk="1" hangingPunct="1">
              <a:lnSpc>
                <a:spcPct val="90000"/>
              </a:lnSpc>
            </a:pPr>
            <a:r>
              <a:rPr lang="ja-JP" altLang="en-US" dirty="0" smtClean="0">
                <a:solidFill>
                  <a:srgbClr val="000000"/>
                </a:solidFill>
              </a:rPr>
              <a:t>でも、少し違った「いいもの」も持っているはず！</a:t>
            </a:r>
          </a:p>
        </p:txBody>
      </p:sp>
      <p:sp>
        <p:nvSpPr>
          <p:cNvPr id="107525" name="Rectangle 5"/>
          <p:cNvSpPr>
            <a:spLocks noChangeArrowheads="1"/>
          </p:cNvSpPr>
          <p:nvPr/>
        </p:nvSpPr>
        <p:spPr bwMode="auto">
          <a:xfrm>
            <a:off x="107950" y="2362200"/>
            <a:ext cx="3024188" cy="2447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charset="-128"/>
              </a:defRPr>
            </a:lvl1pPr>
            <a:lvl2pPr marL="742950" indent="-285750" eaLnBrk="0" hangingPunct="0">
              <a:spcBef>
                <a:spcPct val="20000"/>
              </a:spcBef>
              <a:buChar char="–"/>
              <a:defRPr kumimoji="1" sz="2800">
                <a:solidFill>
                  <a:schemeClr val="tx1"/>
                </a:solidFill>
                <a:latin typeface="Verdana" pitchFamily="34" charset="0"/>
                <a:ea typeface="ＭＳ Ｐゴシック" charset="-128"/>
              </a:defRPr>
            </a:lvl2pPr>
            <a:lvl3pPr marL="1143000" indent="-228600" eaLnBrk="0" hangingPunct="0">
              <a:spcBef>
                <a:spcPct val="20000"/>
              </a:spcBef>
              <a:buChar char="•"/>
              <a:defRPr kumimoji="1" sz="2400">
                <a:solidFill>
                  <a:schemeClr val="tx1"/>
                </a:solidFill>
                <a:latin typeface="Verdana" pitchFamily="34" charset="0"/>
                <a:ea typeface="ＭＳ Ｐゴシック" charset="-128"/>
              </a:defRPr>
            </a:lvl3pPr>
            <a:lvl4pPr marL="1600200" indent="-228600" eaLnBrk="0" hangingPunct="0">
              <a:spcBef>
                <a:spcPct val="20000"/>
              </a:spcBef>
              <a:buChar char="–"/>
              <a:defRPr kumimoji="1" sz="2000">
                <a:solidFill>
                  <a:schemeClr val="tx1"/>
                </a:solidFill>
                <a:latin typeface="Verdana" pitchFamily="34" charset="0"/>
                <a:ea typeface="ＭＳ Ｐゴシック" charset="-128"/>
              </a:defRPr>
            </a:lvl4pPr>
            <a:lvl5pPr marL="2057400" indent="-228600" eaLnBrk="0" hangingPunct="0">
              <a:spcBef>
                <a:spcPct val="20000"/>
              </a:spcBef>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9pPr>
          </a:lstStyle>
          <a:p>
            <a:pPr algn="ctr" eaLnBrk="1" hangingPunct="1">
              <a:spcBef>
                <a:spcPct val="0"/>
              </a:spcBef>
              <a:buFontTx/>
              <a:buNone/>
            </a:pPr>
            <a:r>
              <a:rPr lang="ja-JP" altLang="en-US" sz="2800" dirty="0">
                <a:solidFill>
                  <a:srgbClr val="006699"/>
                </a:solidFill>
              </a:rPr>
              <a:t>みんな同じであれ！</a:t>
            </a:r>
          </a:p>
          <a:p>
            <a:pPr algn="ctr" eaLnBrk="1" hangingPunct="1">
              <a:spcBef>
                <a:spcPct val="0"/>
              </a:spcBef>
              <a:buFontTx/>
              <a:buNone/>
            </a:pPr>
            <a:r>
              <a:rPr lang="ja-JP" altLang="en-US" sz="2800" dirty="0">
                <a:solidFill>
                  <a:srgbClr val="006699"/>
                </a:solidFill>
              </a:rPr>
              <a:t>単一旋律</a:t>
            </a:r>
          </a:p>
          <a:p>
            <a:pPr algn="ctr" eaLnBrk="1" hangingPunct="1">
              <a:spcBef>
                <a:spcPct val="0"/>
              </a:spcBef>
              <a:buFontTx/>
              <a:buNone/>
            </a:pPr>
            <a:r>
              <a:rPr lang="ja-JP" altLang="en-US" sz="2800" dirty="0">
                <a:solidFill>
                  <a:srgbClr val="006699"/>
                </a:solidFill>
              </a:rPr>
              <a:t>（ホモフォニー社会）</a:t>
            </a:r>
          </a:p>
        </p:txBody>
      </p:sp>
      <p:sp>
        <p:nvSpPr>
          <p:cNvPr id="107526" name="Rectangle 6"/>
          <p:cNvSpPr>
            <a:spLocks noChangeArrowheads="1"/>
          </p:cNvSpPr>
          <p:nvPr/>
        </p:nvSpPr>
        <p:spPr bwMode="auto">
          <a:xfrm>
            <a:off x="4932363" y="3514725"/>
            <a:ext cx="2592387" cy="450850"/>
          </a:xfrm>
          <a:prstGeom prst="rect">
            <a:avLst/>
          </a:prstGeom>
          <a:solidFill>
            <a:srgbClr val="FFC000"/>
          </a:solidFill>
          <a:ln w="9525">
            <a:solidFill>
              <a:schemeClr val="tx1"/>
            </a:solidFill>
            <a:miter lim="800000"/>
            <a:headEnd/>
            <a:tailEnd/>
          </a:ln>
          <a:effectLs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charset="-128"/>
              </a:defRPr>
            </a:lvl1pPr>
            <a:lvl2pPr marL="742950" indent="-285750" eaLnBrk="0" hangingPunct="0">
              <a:spcBef>
                <a:spcPct val="20000"/>
              </a:spcBef>
              <a:buChar char="–"/>
              <a:defRPr kumimoji="1" sz="2800">
                <a:solidFill>
                  <a:schemeClr val="tx1"/>
                </a:solidFill>
                <a:latin typeface="Verdana" pitchFamily="34" charset="0"/>
                <a:ea typeface="ＭＳ Ｐゴシック" charset="-128"/>
              </a:defRPr>
            </a:lvl2pPr>
            <a:lvl3pPr marL="1143000" indent="-228600" eaLnBrk="0" hangingPunct="0">
              <a:spcBef>
                <a:spcPct val="20000"/>
              </a:spcBef>
              <a:buChar char="•"/>
              <a:defRPr kumimoji="1" sz="2400">
                <a:solidFill>
                  <a:schemeClr val="tx1"/>
                </a:solidFill>
                <a:latin typeface="Verdana" pitchFamily="34" charset="0"/>
                <a:ea typeface="ＭＳ Ｐゴシック" charset="-128"/>
              </a:defRPr>
            </a:lvl3pPr>
            <a:lvl4pPr marL="1600200" indent="-228600" eaLnBrk="0" hangingPunct="0">
              <a:spcBef>
                <a:spcPct val="20000"/>
              </a:spcBef>
              <a:buChar char="–"/>
              <a:defRPr kumimoji="1" sz="2000">
                <a:solidFill>
                  <a:schemeClr val="tx1"/>
                </a:solidFill>
                <a:latin typeface="Verdana" pitchFamily="34" charset="0"/>
                <a:ea typeface="ＭＳ Ｐゴシック" charset="-128"/>
              </a:defRPr>
            </a:lvl4pPr>
            <a:lvl5pPr marL="2057400" indent="-228600" eaLnBrk="0" hangingPunct="0">
              <a:spcBef>
                <a:spcPct val="20000"/>
              </a:spcBef>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9pPr>
          </a:lstStyle>
          <a:p>
            <a:pPr eaLnBrk="1" hangingPunct="1">
              <a:spcBef>
                <a:spcPct val="0"/>
              </a:spcBef>
              <a:buFontTx/>
              <a:buNone/>
            </a:pPr>
            <a:endParaRPr lang="ja-JP" altLang="en-US" sz="1800">
              <a:solidFill>
                <a:srgbClr val="006699"/>
              </a:solidFill>
            </a:endParaRPr>
          </a:p>
        </p:txBody>
      </p:sp>
      <p:sp>
        <p:nvSpPr>
          <p:cNvPr id="107534" name="Rectangle 7"/>
          <p:cNvSpPr>
            <a:spLocks noChangeArrowheads="1"/>
          </p:cNvSpPr>
          <p:nvPr/>
        </p:nvSpPr>
        <p:spPr bwMode="auto">
          <a:xfrm>
            <a:off x="4932363" y="3514725"/>
            <a:ext cx="569912" cy="2376488"/>
          </a:xfrm>
          <a:prstGeom prst="rect">
            <a:avLst/>
          </a:prstGeom>
          <a:solidFill>
            <a:srgbClr val="FF9900"/>
          </a:solidFill>
          <a:ln w="9525">
            <a:solidFill>
              <a:schemeClr val="tx1"/>
            </a:solidFill>
            <a:miter lim="800000"/>
            <a:headEnd/>
            <a:tailEnd/>
          </a:ln>
          <a:effectLs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charset="-128"/>
              </a:defRPr>
            </a:lvl1pPr>
            <a:lvl2pPr marL="742950" indent="-285750" eaLnBrk="0" hangingPunct="0">
              <a:spcBef>
                <a:spcPct val="20000"/>
              </a:spcBef>
              <a:buChar char="–"/>
              <a:defRPr kumimoji="1" sz="2800">
                <a:solidFill>
                  <a:schemeClr val="tx1"/>
                </a:solidFill>
                <a:latin typeface="Verdana" pitchFamily="34" charset="0"/>
                <a:ea typeface="ＭＳ Ｐゴシック" charset="-128"/>
              </a:defRPr>
            </a:lvl2pPr>
            <a:lvl3pPr marL="1143000" indent="-228600" eaLnBrk="0" hangingPunct="0">
              <a:spcBef>
                <a:spcPct val="20000"/>
              </a:spcBef>
              <a:buChar char="•"/>
              <a:defRPr kumimoji="1" sz="2400">
                <a:solidFill>
                  <a:schemeClr val="tx1"/>
                </a:solidFill>
                <a:latin typeface="Verdana" pitchFamily="34" charset="0"/>
                <a:ea typeface="ＭＳ Ｐゴシック" charset="-128"/>
              </a:defRPr>
            </a:lvl3pPr>
            <a:lvl4pPr marL="1600200" indent="-228600" eaLnBrk="0" hangingPunct="0">
              <a:spcBef>
                <a:spcPct val="20000"/>
              </a:spcBef>
              <a:buChar char="–"/>
              <a:defRPr kumimoji="1" sz="2000">
                <a:solidFill>
                  <a:schemeClr val="tx1"/>
                </a:solidFill>
                <a:latin typeface="Verdana" pitchFamily="34" charset="0"/>
                <a:ea typeface="ＭＳ Ｐゴシック" charset="-128"/>
              </a:defRPr>
            </a:lvl4pPr>
            <a:lvl5pPr marL="2057400" indent="-228600" eaLnBrk="0" hangingPunct="0">
              <a:spcBef>
                <a:spcPct val="20000"/>
              </a:spcBef>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9pPr>
          </a:lstStyle>
          <a:p>
            <a:pPr eaLnBrk="1" hangingPunct="1">
              <a:spcBef>
                <a:spcPct val="0"/>
              </a:spcBef>
              <a:buFontTx/>
              <a:buNone/>
            </a:pPr>
            <a:endParaRPr lang="ja-JP" altLang="en-US" sz="1800">
              <a:solidFill>
                <a:srgbClr val="006699"/>
              </a:solidFill>
            </a:endParaRPr>
          </a:p>
        </p:txBody>
      </p:sp>
      <p:sp>
        <p:nvSpPr>
          <p:cNvPr id="107528" name="Rectangle 8"/>
          <p:cNvSpPr>
            <a:spLocks noChangeArrowheads="1"/>
          </p:cNvSpPr>
          <p:nvPr/>
        </p:nvSpPr>
        <p:spPr bwMode="auto">
          <a:xfrm>
            <a:off x="4932363" y="3965575"/>
            <a:ext cx="2592387" cy="447675"/>
          </a:xfrm>
          <a:prstGeom prst="rect">
            <a:avLst/>
          </a:prstGeom>
          <a:solidFill>
            <a:srgbClr val="FFFF00"/>
          </a:solidFill>
          <a:ln w="9525">
            <a:solidFill>
              <a:schemeClr val="tx1"/>
            </a:solidFill>
            <a:miter lim="800000"/>
            <a:headEnd/>
            <a:tailEnd/>
          </a:ln>
          <a:effectLs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charset="-128"/>
              </a:defRPr>
            </a:lvl1pPr>
            <a:lvl2pPr marL="742950" indent="-285750" eaLnBrk="0" hangingPunct="0">
              <a:spcBef>
                <a:spcPct val="20000"/>
              </a:spcBef>
              <a:buChar char="–"/>
              <a:defRPr kumimoji="1" sz="2800">
                <a:solidFill>
                  <a:schemeClr val="tx1"/>
                </a:solidFill>
                <a:latin typeface="Verdana" pitchFamily="34" charset="0"/>
                <a:ea typeface="ＭＳ Ｐゴシック" charset="-128"/>
              </a:defRPr>
            </a:lvl2pPr>
            <a:lvl3pPr marL="1143000" indent="-228600" eaLnBrk="0" hangingPunct="0">
              <a:spcBef>
                <a:spcPct val="20000"/>
              </a:spcBef>
              <a:buChar char="•"/>
              <a:defRPr kumimoji="1" sz="2400">
                <a:solidFill>
                  <a:schemeClr val="tx1"/>
                </a:solidFill>
                <a:latin typeface="Verdana" pitchFamily="34" charset="0"/>
                <a:ea typeface="ＭＳ Ｐゴシック" charset="-128"/>
              </a:defRPr>
            </a:lvl3pPr>
            <a:lvl4pPr marL="1600200" indent="-228600" eaLnBrk="0" hangingPunct="0">
              <a:spcBef>
                <a:spcPct val="20000"/>
              </a:spcBef>
              <a:buChar char="–"/>
              <a:defRPr kumimoji="1" sz="2000">
                <a:solidFill>
                  <a:schemeClr val="tx1"/>
                </a:solidFill>
                <a:latin typeface="Verdana" pitchFamily="34" charset="0"/>
                <a:ea typeface="ＭＳ Ｐゴシック" charset="-128"/>
              </a:defRPr>
            </a:lvl4pPr>
            <a:lvl5pPr marL="2057400" indent="-228600" eaLnBrk="0" hangingPunct="0">
              <a:spcBef>
                <a:spcPct val="20000"/>
              </a:spcBef>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9pPr>
          </a:lstStyle>
          <a:p>
            <a:pPr eaLnBrk="1" hangingPunct="1">
              <a:spcBef>
                <a:spcPct val="0"/>
              </a:spcBef>
              <a:buFontTx/>
              <a:buNone/>
            </a:pPr>
            <a:endParaRPr lang="ja-JP" altLang="en-US" sz="1800">
              <a:solidFill>
                <a:srgbClr val="006699"/>
              </a:solidFill>
            </a:endParaRPr>
          </a:p>
        </p:txBody>
      </p:sp>
      <p:sp>
        <p:nvSpPr>
          <p:cNvPr id="107536" name="Rectangle 9"/>
          <p:cNvSpPr>
            <a:spLocks noChangeArrowheads="1"/>
          </p:cNvSpPr>
          <p:nvPr/>
        </p:nvSpPr>
        <p:spPr bwMode="auto">
          <a:xfrm>
            <a:off x="4932363" y="4413250"/>
            <a:ext cx="2592387" cy="450850"/>
          </a:xfrm>
          <a:prstGeom prst="rect">
            <a:avLst/>
          </a:prstGeom>
          <a:solidFill>
            <a:schemeClr val="accent5">
              <a:lumMod val="75000"/>
            </a:schemeClr>
          </a:solidFill>
          <a:ln w="9525">
            <a:solidFill>
              <a:schemeClr val="tx1"/>
            </a:solidFill>
            <a:miter lim="800000"/>
            <a:headEnd/>
            <a:tailEnd/>
          </a:ln>
          <a:effectLs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charset="-128"/>
              </a:defRPr>
            </a:lvl1pPr>
            <a:lvl2pPr marL="742950" indent="-285750" eaLnBrk="0" hangingPunct="0">
              <a:spcBef>
                <a:spcPct val="20000"/>
              </a:spcBef>
              <a:buChar char="–"/>
              <a:defRPr kumimoji="1" sz="2800">
                <a:solidFill>
                  <a:schemeClr val="tx1"/>
                </a:solidFill>
                <a:latin typeface="Verdana" pitchFamily="34" charset="0"/>
                <a:ea typeface="ＭＳ Ｐゴシック" charset="-128"/>
              </a:defRPr>
            </a:lvl2pPr>
            <a:lvl3pPr marL="1143000" indent="-228600" eaLnBrk="0" hangingPunct="0">
              <a:spcBef>
                <a:spcPct val="20000"/>
              </a:spcBef>
              <a:buChar char="•"/>
              <a:defRPr kumimoji="1" sz="2400">
                <a:solidFill>
                  <a:schemeClr val="tx1"/>
                </a:solidFill>
                <a:latin typeface="Verdana" pitchFamily="34" charset="0"/>
                <a:ea typeface="ＭＳ Ｐゴシック" charset="-128"/>
              </a:defRPr>
            </a:lvl3pPr>
            <a:lvl4pPr marL="1600200" indent="-228600" eaLnBrk="0" hangingPunct="0">
              <a:spcBef>
                <a:spcPct val="20000"/>
              </a:spcBef>
              <a:buChar char="–"/>
              <a:defRPr kumimoji="1" sz="2000">
                <a:solidFill>
                  <a:schemeClr val="tx1"/>
                </a:solidFill>
                <a:latin typeface="Verdana" pitchFamily="34" charset="0"/>
                <a:ea typeface="ＭＳ Ｐゴシック" charset="-128"/>
              </a:defRPr>
            </a:lvl4pPr>
            <a:lvl5pPr marL="2057400" indent="-228600" eaLnBrk="0" hangingPunct="0">
              <a:spcBef>
                <a:spcPct val="20000"/>
              </a:spcBef>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9pPr>
          </a:lstStyle>
          <a:p>
            <a:pPr eaLnBrk="1" hangingPunct="1">
              <a:spcBef>
                <a:spcPct val="0"/>
              </a:spcBef>
              <a:buFontTx/>
              <a:buNone/>
            </a:pPr>
            <a:endParaRPr lang="ja-JP" altLang="en-US" sz="1800">
              <a:solidFill>
                <a:srgbClr val="006699"/>
              </a:solidFill>
            </a:endParaRPr>
          </a:p>
        </p:txBody>
      </p:sp>
      <p:sp>
        <p:nvSpPr>
          <p:cNvPr id="107537" name="Rectangle 10"/>
          <p:cNvSpPr>
            <a:spLocks noChangeArrowheads="1"/>
          </p:cNvSpPr>
          <p:nvPr/>
        </p:nvSpPr>
        <p:spPr bwMode="auto">
          <a:xfrm>
            <a:off x="5375275" y="3514725"/>
            <a:ext cx="633413" cy="2055813"/>
          </a:xfrm>
          <a:prstGeom prst="rect">
            <a:avLst/>
          </a:prstGeom>
          <a:solidFill>
            <a:schemeClr val="bg2">
              <a:lumMod val="50000"/>
            </a:schemeClr>
          </a:solidFill>
          <a:ln w="9525">
            <a:solidFill>
              <a:schemeClr val="tx1"/>
            </a:solidFill>
            <a:miter lim="800000"/>
            <a:headEnd/>
            <a:tailEnd/>
          </a:ln>
          <a:effectLs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charset="-128"/>
              </a:defRPr>
            </a:lvl1pPr>
            <a:lvl2pPr marL="742950" indent="-285750" eaLnBrk="0" hangingPunct="0">
              <a:spcBef>
                <a:spcPct val="20000"/>
              </a:spcBef>
              <a:buChar char="–"/>
              <a:defRPr kumimoji="1" sz="2800">
                <a:solidFill>
                  <a:schemeClr val="tx1"/>
                </a:solidFill>
                <a:latin typeface="Verdana" pitchFamily="34" charset="0"/>
                <a:ea typeface="ＭＳ Ｐゴシック" charset="-128"/>
              </a:defRPr>
            </a:lvl2pPr>
            <a:lvl3pPr marL="1143000" indent="-228600" eaLnBrk="0" hangingPunct="0">
              <a:spcBef>
                <a:spcPct val="20000"/>
              </a:spcBef>
              <a:buChar char="•"/>
              <a:defRPr kumimoji="1" sz="2400">
                <a:solidFill>
                  <a:schemeClr val="tx1"/>
                </a:solidFill>
                <a:latin typeface="Verdana" pitchFamily="34" charset="0"/>
                <a:ea typeface="ＭＳ Ｐゴシック" charset="-128"/>
              </a:defRPr>
            </a:lvl3pPr>
            <a:lvl4pPr marL="1600200" indent="-228600" eaLnBrk="0" hangingPunct="0">
              <a:spcBef>
                <a:spcPct val="20000"/>
              </a:spcBef>
              <a:buChar char="–"/>
              <a:defRPr kumimoji="1" sz="2000">
                <a:solidFill>
                  <a:schemeClr val="tx1"/>
                </a:solidFill>
                <a:latin typeface="Verdana" pitchFamily="34" charset="0"/>
                <a:ea typeface="ＭＳ Ｐゴシック" charset="-128"/>
              </a:defRPr>
            </a:lvl4pPr>
            <a:lvl5pPr marL="2057400" indent="-228600" eaLnBrk="0" hangingPunct="0">
              <a:spcBef>
                <a:spcPct val="20000"/>
              </a:spcBef>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9pPr>
          </a:lstStyle>
          <a:p>
            <a:pPr eaLnBrk="1" hangingPunct="1">
              <a:spcBef>
                <a:spcPct val="0"/>
              </a:spcBef>
              <a:buFontTx/>
              <a:buNone/>
            </a:pPr>
            <a:endParaRPr lang="ja-JP" altLang="en-US" sz="1800">
              <a:solidFill>
                <a:srgbClr val="006699"/>
              </a:solidFill>
            </a:endParaRPr>
          </a:p>
        </p:txBody>
      </p:sp>
      <p:sp>
        <p:nvSpPr>
          <p:cNvPr id="107538" name="Rectangle 11"/>
          <p:cNvSpPr>
            <a:spLocks noChangeArrowheads="1"/>
          </p:cNvSpPr>
          <p:nvPr/>
        </p:nvSpPr>
        <p:spPr bwMode="auto">
          <a:xfrm>
            <a:off x="5186363" y="4864100"/>
            <a:ext cx="2338387" cy="384175"/>
          </a:xfrm>
          <a:prstGeom prst="rect">
            <a:avLst/>
          </a:prstGeom>
          <a:solidFill>
            <a:schemeClr val="accent1">
              <a:lumMod val="50000"/>
            </a:schemeClr>
          </a:solidFill>
          <a:ln w="9525">
            <a:solidFill>
              <a:schemeClr val="tx1"/>
            </a:solidFill>
            <a:miter lim="800000"/>
            <a:headEnd/>
            <a:tailEnd/>
          </a:ln>
          <a:effectLs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charset="-128"/>
              </a:defRPr>
            </a:lvl1pPr>
            <a:lvl2pPr marL="742950" indent="-285750" eaLnBrk="0" hangingPunct="0">
              <a:spcBef>
                <a:spcPct val="20000"/>
              </a:spcBef>
              <a:buChar char="–"/>
              <a:defRPr kumimoji="1" sz="2800">
                <a:solidFill>
                  <a:schemeClr val="tx1"/>
                </a:solidFill>
                <a:latin typeface="Verdana" pitchFamily="34" charset="0"/>
                <a:ea typeface="ＭＳ Ｐゴシック" charset="-128"/>
              </a:defRPr>
            </a:lvl2pPr>
            <a:lvl3pPr marL="1143000" indent="-228600" eaLnBrk="0" hangingPunct="0">
              <a:spcBef>
                <a:spcPct val="20000"/>
              </a:spcBef>
              <a:buChar char="•"/>
              <a:defRPr kumimoji="1" sz="2400">
                <a:solidFill>
                  <a:schemeClr val="tx1"/>
                </a:solidFill>
                <a:latin typeface="Verdana" pitchFamily="34" charset="0"/>
                <a:ea typeface="ＭＳ Ｐゴシック" charset="-128"/>
              </a:defRPr>
            </a:lvl3pPr>
            <a:lvl4pPr marL="1600200" indent="-228600" eaLnBrk="0" hangingPunct="0">
              <a:spcBef>
                <a:spcPct val="20000"/>
              </a:spcBef>
              <a:buChar char="–"/>
              <a:defRPr kumimoji="1" sz="2000">
                <a:solidFill>
                  <a:schemeClr val="tx1"/>
                </a:solidFill>
                <a:latin typeface="Verdana" pitchFamily="34" charset="0"/>
                <a:ea typeface="ＭＳ Ｐゴシック" charset="-128"/>
              </a:defRPr>
            </a:lvl4pPr>
            <a:lvl5pPr marL="2057400" indent="-228600" eaLnBrk="0" hangingPunct="0">
              <a:spcBef>
                <a:spcPct val="20000"/>
              </a:spcBef>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9pPr>
          </a:lstStyle>
          <a:p>
            <a:pPr eaLnBrk="1" hangingPunct="1">
              <a:spcBef>
                <a:spcPct val="0"/>
              </a:spcBef>
              <a:buFontTx/>
              <a:buNone/>
            </a:pPr>
            <a:endParaRPr lang="ja-JP" altLang="en-US" sz="1800">
              <a:solidFill>
                <a:srgbClr val="006699"/>
              </a:solidFill>
            </a:endParaRPr>
          </a:p>
        </p:txBody>
      </p:sp>
      <p:sp>
        <p:nvSpPr>
          <p:cNvPr id="107539" name="Rectangle 12"/>
          <p:cNvSpPr>
            <a:spLocks noChangeArrowheads="1"/>
          </p:cNvSpPr>
          <p:nvPr/>
        </p:nvSpPr>
        <p:spPr bwMode="auto">
          <a:xfrm>
            <a:off x="5438775" y="5570538"/>
            <a:ext cx="2085975" cy="320675"/>
          </a:xfrm>
          <a:prstGeom prst="rect">
            <a:avLst/>
          </a:prstGeom>
          <a:solidFill>
            <a:srgbClr val="92D050"/>
          </a:solidFill>
          <a:ln w="9525">
            <a:solidFill>
              <a:schemeClr val="tx1"/>
            </a:solidFill>
            <a:miter lim="800000"/>
            <a:headEnd/>
            <a:tailEnd/>
          </a:ln>
          <a:effectLs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charset="-128"/>
              </a:defRPr>
            </a:lvl1pPr>
            <a:lvl2pPr marL="742950" indent="-285750" eaLnBrk="0" hangingPunct="0">
              <a:spcBef>
                <a:spcPct val="20000"/>
              </a:spcBef>
              <a:buChar char="–"/>
              <a:defRPr kumimoji="1" sz="2800">
                <a:solidFill>
                  <a:schemeClr val="tx1"/>
                </a:solidFill>
                <a:latin typeface="Verdana" pitchFamily="34" charset="0"/>
                <a:ea typeface="ＭＳ Ｐゴシック" charset="-128"/>
              </a:defRPr>
            </a:lvl2pPr>
            <a:lvl3pPr marL="1143000" indent="-228600" eaLnBrk="0" hangingPunct="0">
              <a:spcBef>
                <a:spcPct val="20000"/>
              </a:spcBef>
              <a:buChar char="•"/>
              <a:defRPr kumimoji="1" sz="2400">
                <a:solidFill>
                  <a:schemeClr val="tx1"/>
                </a:solidFill>
                <a:latin typeface="Verdana" pitchFamily="34" charset="0"/>
                <a:ea typeface="ＭＳ Ｐゴシック" charset="-128"/>
              </a:defRPr>
            </a:lvl3pPr>
            <a:lvl4pPr marL="1600200" indent="-228600" eaLnBrk="0" hangingPunct="0">
              <a:spcBef>
                <a:spcPct val="20000"/>
              </a:spcBef>
              <a:buChar char="–"/>
              <a:defRPr kumimoji="1" sz="2000">
                <a:solidFill>
                  <a:schemeClr val="tx1"/>
                </a:solidFill>
                <a:latin typeface="Verdana" pitchFamily="34" charset="0"/>
                <a:ea typeface="ＭＳ Ｐゴシック" charset="-128"/>
              </a:defRPr>
            </a:lvl4pPr>
            <a:lvl5pPr marL="2057400" indent="-228600" eaLnBrk="0" hangingPunct="0">
              <a:spcBef>
                <a:spcPct val="20000"/>
              </a:spcBef>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9pPr>
          </a:lstStyle>
          <a:p>
            <a:pPr eaLnBrk="1" hangingPunct="1">
              <a:spcBef>
                <a:spcPct val="0"/>
              </a:spcBef>
              <a:buFontTx/>
              <a:buNone/>
            </a:pPr>
            <a:endParaRPr lang="ja-JP" altLang="en-US" sz="1800">
              <a:solidFill>
                <a:srgbClr val="006699"/>
              </a:solidFill>
            </a:endParaRPr>
          </a:p>
        </p:txBody>
      </p:sp>
      <p:sp>
        <p:nvSpPr>
          <p:cNvPr id="107540" name="Rectangle 13"/>
          <p:cNvSpPr>
            <a:spLocks noChangeArrowheads="1"/>
          </p:cNvSpPr>
          <p:nvPr/>
        </p:nvSpPr>
        <p:spPr bwMode="auto">
          <a:xfrm>
            <a:off x="6008688" y="5248275"/>
            <a:ext cx="1516062" cy="322263"/>
          </a:xfrm>
          <a:prstGeom prst="rect">
            <a:avLst/>
          </a:prstGeom>
          <a:solidFill>
            <a:schemeClr val="tx1">
              <a:lumMod val="60000"/>
              <a:lumOff val="40000"/>
            </a:schemeClr>
          </a:solidFill>
          <a:ln w="9525">
            <a:solidFill>
              <a:schemeClr val="tx1"/>
            </a:solidFill>
            <a:miter lim="800000"/>
            <a:headEnd/>
            <a:tailEnd/>
          </a:ln>
          <a:effectLs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charset="-128"/>
              </a:defRPr>
            </a:lvl1pPr>
            <a:lvl2pPr marL="742950" indent="-285750" eaLnBrk="0" hangingPunct="0">
              <a:spcBef>
                <a:spcPct val="20000"/>
              </a:spcBef>
              <a:buChar char="–"/>
              <a:defRPr kumimoji="1" sz="2800">
                <a:solidFill>
                  <a:schemeClr val="tx1"/>
                </a:solidFill>
                <a:latin typeface="Verdana" pitchFamily="34" charset="0"/>
                <a:ea typeface="ＭＳ Ｐゴシック" charset="-128"/>
              </a:defRPr>
            </a:lvl2pPr>
            <a:lvl3pPr marL="1143000" indent="-228600" eaLnBrk="0" hangingPunct="0">
              <a:spcBef>
                <a:spcPct val="20000"/>
              </a:spcBef>
              <a:buChar char="•"/>
              <a:defRPr kumimoji="1" sz="2400">
                <a:solidFill>
                  <a:schemeClr val="tx1"/>
                </a:solidFill>
                <a:latin typeface="Verdana" pitchFamily="34" charset="0"/>
                <a:ea typeface="ＭＳ Ｐゴシック" charset="-128"/>
              </a:defRPr>
            </a:lvl3pPr>
            <a:lvl4pPr marL="1600200" indent="-228600" eaLnBrk="0" hangingPunct="0">
              <a:spcBef>
                <a:spcPct val="20000"/>
              </a:spcBef>
              <a:buChar char="–"/>
              <a:defRPr kumimoji="1" sz="2000">
                <a:solidFill>
                  <a:schemeClr val="tx1"/>
                </a:solidFill>
                <a:latin typeface="Verdana" pitchFamily="34" charset="0"/>
                <a:ea typeface="ＭＳ Ｐゴシック" charset="-128"/>
              </a:defRPr>
            </a:lvl4pPr>
            <a:lvl5pPr marL="2057400" indent="-228600" eaLnBrk="0" hangingPunct="0">
              <a:spcBef>
                <a:spcPct val="20000"/>
              </a:spcBef>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9pPr>
          </a:lstStyle>
          <a:p>
            <a:pPr eaLnBrk="1" hangingPunct="1">
              <a:spcBef>
                <a:spcPct val="0"/>
              </a:spcBef>
              <a:buFontTx/>
              <a:buNone/>
            </a:pPr>
            <a:endParaRPr lang="ja-JP" altLang="en-US" sz="1800">
              <a:solidFill>
                <a:srgbClr val="006699"/>
              </a:solidFill>
            </a:endParaRPr>
          </a:p>
        </p:txBody>
      </p:sp>
      <p:sp>
        <p:nvSpPr>
          <p:cNvPr id="107541" name="Oval 14"/>
          <p:cNvSpPr>
            <a:spLocks noChangeArrowheads="1"/>
          </p:cNvSpPr>
          <p:nvPr/>
        </p:nvSpPr>
        <p:spPr bwMode="auto">
          <a:xfrm>
            <a:off x="5248275" y="3706813"/>
            <a:ext cx="822325" cy="835025"/>
          </a:xfrm>
          <a:prstGeom prst="ellipse">
            <a:avLst/>
          </a:prstGeom>
          <a:solidFill>
            <a:schemeClr val="accent6">
              <a:lumMod val="50000"/>
            </a:schemeClr>
          </a:solidFill>
          <a:ln w="9525">
            <a:solidFill>
              <a:schemeClr val="tx1"/>
            </a:solidFill>
            <a:round/>
            <a:headEnd/>
            <a:tailEnd/>
          </a:ln>
          <a:effectLs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charset="-128"/>
              </a:defRPr>
            </a:lvl1pPr>
            <a:lvl2pPr marL="742950" indent="-285750" eaLnBrk="0" hangingPunct="0">
              <a:spcBef>
                <a:spcPct val="20000"/>
              </a:spcBef>
              <a:buChar char="–"/>
              <a:defRPr kumimoji="1" sz="2800">
                <a:solidFill>
                  <a:schemeClr val="tx1"/>
                </a:solidFill>
                <a:latin typeface="Verdana" pitchFamily="34" charset="0"/>
                <a:ea typeface="ＭＳ Ｐゴシック" charset="-128"/>
              </a:defRPr>
            </a:lvl2pPr>
            <a:lvl3pPr marL="1143000" indent="-228600" eaLnBrk="0" hangingPunct="0">
              <a:spcBef>
                <a:spcPct val="20000"/>
              </a:spcBef>
              <a:buChar char="•"/>
              <a:defRPr kumimoji="1" sz="2400">
                <a:solidFill>
                  <a:schemeClr val="tx1"/>
                </a:solidFill>
                <a:latin typeface="Verdana" pitchFamily="34" charset="0"/>
                <a:ea typeface="ＭＳ Ｐゴシック" charset="-128"/>
              </a:defRPr>
            </a:lvl3pPr>
            <a:lvl4pPr marL="1600200" indent="-228600" eaLnBrk="0" hangingPunct="0">
              <a:spcBef>
                <a:spcPct val="20000"/>
              </a:spcBef>
              <a:buChar char="–"/>
              <a:defRPr kumimoji="1" sz="2000">
                <a:solidFill>
                  <a:schemeClr val="tx1"/>
                </a:solidFill>
                <a:latin typeface="Verdana" pitchFamily="34" charset="0"/>
                <a:ea typeface="ＭＳ Ｐゴシック" charset="-128"/>
              </a:defRPr>
            </a:lvl4pPr>
            <a:lvl5pPr marL="2057400" indent="-228600" eaLnBrk="0" hangingPunct="0">
              <a:spcBef>
                <a:spcPct val="20000"/>
              </a:spcBef>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9pPr>
          </a:lstStyle>
          <a:p>
            <a:pPr eaLnBrk="1" hangingPunct="1">
              <a:spcBef>
                <a:spcPct val="0"/>
              </a:spcBef>
              <a:buFontTx/>
              <a:buNone/>
            </a:pPr>
            <a:endParaRPr lang="ja-JP" altLang="en-US" sz="1800">
              <a:solidFill>
                <a:srgbClr val="006699"/>
              </a:solidFill>
            </a:endParaRPr>
          </a:p>
        </p:txBody>
      </p:sp>
      <p:sp>
        <p:nvSpPr>
          <p:cNvPr id="107542" name="AutoShape 15"/>
          <p:cNvSpPr>
            <a:spLocks noChangeArrowheads="1"/>
          </p:cNvSpPr>
          <p:nvPr/>
        </p:nvSpPr>
        <p:spPr bwMode="auto">
          <a:xfrm>
            <a:off x="6070600" y="4927600"/>
            <a:ext cx="633413" cy="771525"/>
          </a:xfrm>
          <a:prstGeom prst="triangle">
            <a:avLst>
              <a:gd name="adj" fmla="val 50000"/>
            </a:avLst>
          </a:prstGeom>
          <a:solidFill>
            <a:srgbClr val="CE5CDA"/>
          </a:solidFill>
          <a:ln w="9525">
            <a:solidFill>
              <a:schemeClr val="tx1"/>
            </a:solidFill>
            <a:miter lim="800000"/>
            <a:headEnd/>
            <a:tailEnd/>
          </a:ln>
          <a:effectLs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charset="-128"/>
              </a:defRPr>
            </a:lvl1pPr>
            <a:lvl2pPr marL="742950" indent="-285750" eaLnBrk="0" hangingPunct="0">
              <a:spcBef>
                <a:spcPct val="20000"/>
              </a:spcBef>
              <a:buChar char="–"/>
              <a:defRPr kumimoji="1" sz="2800">
                <a:solidFill>
                  <a:schemeClr val="tx1"/>
                </a:solidFill>
                <a:latin typeface="Verdana" pitchFamily="34" charset="0"/>
                <a:ea typeface="ＭＳ Ｐゴシック" charset="-128"/>
              </a:defRPr>
            </a:lvl2pPr>
            <a:lvl3pPr marL="1143000" indent="-228600" eaLnBrk="0" hangingPunct="0">
              <a:spcBef>
                <a:spcPct val="20000"/>
              </a:spcBef>
              <a:buChar char="•"/>
              <a:defRPr kumimoji="1" sz="2400">
                <a:solidFill>
                  <a:schemeClr val="tx1"/>
                </a:solidFill>
                <a:latin typeface="Verdana" pitchFamily="34" charset="0"/>
                <a:ea typeface="ＭＳ Ｐゴシック" charset="-128"/>
              </a:defRPr>
            </a:lvl3pPr>
            <a:lvl4pPr marL="1600200" indent="-228600" eaLnBrk="0" hangingPunct="0">
              <a:spcBef>
                <a:spcPct val="20000"/>
              </a:spcBef>
              <a:buChar char="–"/>
              <a:defRPr kumimoji="1" sz="2000">
                <a:solidFill>
                  <a:schemeClr val="tx1"/>
                </a:solidFill>
                <a:latin typeface="Verdana" pitchFamily="34" charset="0"/>
                <a:ea typeface="ＭＳ Ｐゴシック" charset="-128"/>
              </a:defRPr>
            </a:lvl4pPr>
            <a:lvl5pPr marL="2057400" indent="-228600" eaLnBrk="0" hangingPunct="0">
              <a:spcBef>
                <a:spcPct val="20000"/>
              </a:spcBef>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9pPr>
          </a:lstStyle>
          <a:p>
            <a:pPr eaLnBrk="1" hangingPunct="1">
              <a:spcBef>
                <a:spcPct val="0"/>
              </a:spcBef>
              <a:buFontTx/>
              <a:buNone/>
            </a:pPr>
            <a:endParaRPr lang="ja-JP" altLang="en-US" sz="1800">
              <a:solidFill>
                <a:srgbClr val="006699"/>
              </a:solidFill>
            </a:endParaRPr>
          </a:p>
        </p:txBody>
      </p:sp>
      <p:sp>
        <p:nvSpPr>
          <p:cNvPr id="107543" name="AutoShape 16"/>
          <p:cNvSpPr>
            <a:spLocks noChangeArrowheads="1"/>
          </p:cNvSpPr>
          <p:nvPr/>
        </p:nvSpPr>
        <p:spPr bwMode="auto">
          <a:xfrm>
            <a:off x="6513513" y="3771900"/>
            <a:ext cx="695325" cy="835025"/>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1 w 21600"/>
              <a:gd name="T13" fmla="*/ 2270 h 21600"/>
              <a:gd name="T14" fmla="*/ 16535 w 21600"/>
              <a:gd name="T15" fmla="*/ 1369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6699"/>
              </a:solidFill>
              <a:ea typeface="ＭＳ Ｐゴシック" charset="-128"/>
            </a:endParaRPr>
          </a:p>
        </p:txBody>
      </p:sp>
      <p:sp>
        <p:nvSpPr>
          <p:cNvPr id="107527" name="AutoShape 19"/>
          <p:cNvSpPr>
            <a:spLocks noChangeArrowheads="1"/>
          </p:cNvSpPr>
          <p:nvPr/>
        </p:nvSpPr>
        <p:spPr bwMode="auto">
          <a:xfrm>
            <a:off x="179388" y="5099050"/>
            <a:ext cx="4679950" cy="576263"/>
          </a:xfrm>
          <a:prstGeom prst="wedgeRectCallout">
            <a:avLst>
              <a:gd name="adj1" fmla="val 45894"/>
              <a:gd name="adj2" fmla="val -30840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Verdana" pitchFamily="34" charset="0"/>
                <a:ea typeface="ＭＳ Ｐゴシック" charset="-128"/>
              </a:defRPr>
            </a:lvl1pPr>
            <a:lvl2pPr marL="742950" indent="-285750" eaLnBrk="0" hangingPunct="0">
              <a:spcBef>
                <a:spcPct val="20000"/>
              </a:spcBef>
              <a:buChar char="–"/>
              <a:defRPr kumimoji="1" sz="2800">
                <a:solidFill>
                  <a:schemeClr val="tx1"/>
                </a:solidFill>
                <a:latin typeface="Verdana" pitchFamily="34" charset="0"/>
                <a:ea typeface="ＭＳ Ｐゴシック" charset="-128"/>
              </a:defRPr>
            </a:lvl2pPr>
            <a:lvl3pPr marL="1143000" indent="-228600" eaLnBrk="0" hangingPunct="0">
              <a:spcBef>
                <a:spcPct val="20000"/>
              </a:spcBef>
              <a:buChar char="•"/>
              <a:defRPr kumimoji="1" sz="2400">
                <a:solidFill>
                  <a:schemeClr val="tx1"/>
                </a:solidFill>
                <a:latin typeface="Verdana" pitchFamily="34" charset="0"/>
                <a:ea typeface="ＭＳ Ｐゴシック" charset="-128"/>
              </a:defRPr>
            </a:lvl3pPr>
            <a:lvl4pPr marL="1600200" indent="-228600" eaLnBrk="0" hangingPunct="0">
              <a:spcBef>
                <a:spcPct val="20000"/>
              </a:spcBef>
              <a:buChar char="–"/>
              <a:defRPr kumimoji="1" sz="2000">
                <a:solidFill>
                  <a:schemeClr val="tx1"/>
                </a:solidFill>
                <a:latin typeface="Verdana" pitchFamily="34" charset="0"/>
                <a:ea typeface="ＭＳ Ｐゴシック" charset="-128"/>
              </a:defRPr>
            </a:lvl4pPr>
            <a:lvl5pPr marL="2057400" indent="-228600" eaLnBrk="0" hangingPunct="0">
              <a:spcBef>
                <a:spcPct val="20000"/>
              </a:spcBef>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9pPr>
          </a:lstStyle>
          <a:p>
            <a:pPr algn="ctr" eaLnBrk="1" hangingPunct="1">
              <a:spcBef>
                <a:spcPct val="0"/>
              </a:spcBef>
              <a:buFontTx/>
              <a:buNone/>
            </a:pPr>
            <a:r>
              <a:rPr lang="ja-JP" altLang="en-US" sz="2800" dirty="0">
                <a:solidFill>
                  <a:srgbClr val="006699"/>
                </a:solidFill>
              </a:rPr>
              <a:t>発達障害は実現の</a:t>
            </a:r>
            <a:r>
              <a:rPr lang="ja-JP" altLang="en-US" sz="2800" dirty="0" smtClean="0">
                <a:solidFill>
                  <a:srgbClr val="006699"/>
                </a:solidFill>
              </a:rPr>
              <a:t>手がかり</a:t>
            </a:r>
            <a:endParaRPr lang="ja-JP" altLang="en-US" sz="2400" dirty="0">
              <a:solidFill>
                <a:srgbClr val="006699"/>
              </a:solidFill>
            </a:endParaRPr>
          </a:p>
        </p:txBody>
      </p:sp>
      <p:sp>
        <p:nvSpPr>
          <p:cNvPr id="2" name="Rectangle 18"/>
          <p:cNvSpPr>
            <a:spLocks noChangeArrowheads="1"/>
          </p:cNvSpPr>
          <p:nvPr/>
        </p:nvSpPr>
        <p:spPr bwMode="auto">
          <a:xfrm>
            <a:off x="3132138" y="2362200"/>
            <a:ext cx="6011862" cy="1081088"/>
          </a:xfrm>
          <a:prstGeom prst="rect">
            <a:avLst/>
          </a:prstGeom>
          <a:solidFill>
            <a:srgbClr val="C00000"/>
          </a:solidFill>
          <a:ln w="9525">
            <a:solidFill>
              <a:schemeClr val="tx1"/>
            </a:solidFill>
            <a:miter lim="800000"/>
            <a:headEnd/>
            <a:tailEnd/>
          </a:ln>
          <a:effectLs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charset="-128"/>
              </a:defRPr>
            </a:lvl1pPr>
            <a:lvl2pPr marL="742950" indent="-285750" eaLnBrk="0" hangingPunct="0">
              <a:spcBef>
                <a:spcPct val="20000"/>
              </a:spcBef>
              <a:buChar char="–"/>
              <a:defRPr kumimoji="1" sz="2800">
                <a:solidFill>
                  <a:schemeClr val="tx1"/>
                </a:solidFill>
                <a:latin typeface="Verdana" pitchFamily="34" charset="0"/>
                <a:ea typeface="ＭＳ Ｐゴシック" charset="-128"/>
              </a:defRPr>
            </a:lvl2pPr>
            <a:lvl3pPr marL="1143000" indent="-228600" eaLnBrk="0" hangingPunct="0">
              <a:spcBef>
                <a:spcPct val="20000"/>
              </a:spcBef>
              <a:buChar char="•"/>
              <a:defRPr kumimoji="1" sz="2400">
                <a:solidFill>
                  <a:schemeClr val="tx1"/>
                </a:solidFill>
                <a:latin typeface="Verdana" pitchFamily="34" charset="0"/>
                <a:ea typeface="ＭＳ Ｐゴシック" charset="-128"/>
              </a:defRPr>
            </a:lvl3pPr>
            <a:lvl4pPr marL="1600200" indent="-228600" eaLnBrk="0" hangingPunct="0">
              <a:spcBef>
                <a:spcPct val="20000"/>
              </a:spcBef>
              <a:buChar char="–"/>
              <a:defRPr kumimoji="1" sz="2000">
                <a:solidFill>
                  <a:schemeClr val="tx1"/>
                </a:solidFill>
                <a:latin typeface="Verdana" pitchFamily="34" charset="0"/>
                <a:ea typeface="ＭＳ Ｐゴシック" charset="-128"/>
              </a:defRPr>
            </a:lvl4pPr>
            <a:lvl5pPr marL="2057400" indent="-228600" eaLnBrk="0" hangingPunct="0">
              <a:spcBef>
                <a:spcPct val="20000"/>
              </a:spcBef>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9pPr>
          </a:lstStyle>
          <a:p>
            <a:pPr algn="ctr" eaLnBrk="1" hangingPunct="1">
              <a:spcBef>
                <a:spcPct val="0"/>
              </a:spcBef>
              <a:buFontTx/>
              <a:buNone/>
            </a:pPr>
            <a:r>
              <a:rPr lang="ja-JP" altLang="en-US" sz="2800" b="1" dirty="0">
                <a:solidFill>
                  <a:srgbClr val="FFFFFF"/>
                </a:solidFill>
              </a:rPr>
              <a:t>障害だけでなく、異質な旋律が響きあう</a:t>
            </a:r>
          </a:p>
          <a:p>
            <a:pPr algn="ctr" eaLnBrk="1" hangingPunct="1">
              <a:spcBef>
                <a:spcPct val="0"/>
              </a:spcBef>
              <a:buFontTx/>
              <a:buNone/>
            </a:pPr>
            <a:r>
              <a:rPr lang="ja-JP" altLang="en-US" sz="2800" b="1" dirty="0">
                <a:solidFill>
                  <a:srgbClr val="FFFFFF"/>
                </a:solidFill>
              </a:rPr>
              <a:t>ポリフォニー社会</a:t>
            </a:r>
            <a:r>
              <a:rPr lang="ja-JP" altLang="en-US" sz="2800" b="1" dirty="0" smtClean="0">
                <a:solidFill>
                  <a:srgbClr val="FFFFFF"/>
                </a:solidFill>
              </a:rPr>
              <a:t>へ</a:t>
            </a:r>
            <a:endParaRPr lang="ja-JP" altLang="en-US" sz="2800" b="1" dirty="0">
              <a:solidFill>
                <a:srgbClr val="FFFFFF"/>
              </a:solidFill>
            </a:endParaRPr>
          </a:p>
        </p:txBody>
      </p:sp>
      <p:sp>
        <p:nvSpPr>
          <p:cNvPr id="107530" name="AutoShape 17"/>
          <p:cNvSpPr>
            <a:spLocks noChangeArrowheads="1"/>
          </p:cNvSpPr>
          <p:nvPr/>
        </p:nvSpPr>
        <p:spPr bwMode="auto">
          <a:xfrm>
            <a:off x="3419475" y="3954463"/>
            <a:ext cx="1368425" cy="792162"/>
          </a:xfrm>
          <a:prstGeom prst="rightArrow">
            <a:avLst>
              <a:gd name="adj1" fmla="val 50000"/>
              <a:gd name="adj2" fmla="val 27255"/>
            </a:avLst>
          </a:prstGeom>
          <a:solidFill>
            <a:schemeClr val="tx1"/>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Verdana" pitchFamily="34" charset="0"/>
                <a:ea typeface="ＭＳ Ｐゴシック" charset="-128"/>
              </a:defRPr>
            </a:lvl1pPr>
            <a:lvl2pPr marL="742950" indent="-285750" eaLnBrk="0" hangingPunct="0">
              <a:spcBef>
                <a:spcPct val="20000"/>
              </a:spcBef>
              <a:buChar char="–"/>
              <a:defRPr kumimoji="1" sz="2800">
                <a:solidFill>
                  <a:schemeClr val="tx1"/>
                </a:solidFill>
                <a:latin typeface="Verdana" pitchFamily="34" charset="0"/>
                <a:ea typeface="ＭＳ Ｐゴシック" charset="-128"/>
              </a:defRPr>
            </a:lvl2pPr>
            <a:lvl3pPr marL="1143000" indent="-228600" eaLnBrk="0" hangingPunct="0">
              <a:spcBef>
                <a:spcPct val="20000"/>
              </a:spcBef>
              <a:buChar char="•"/>
              <a:defRPr kumimoji="1" sz="2400">
                <a:solidFill>
                  <a:schemeClr val="tx1"/>
                </a:solidFill>
                <a:latin typeface="Verdana" pitchFamily="34" charset="0"/>
                <a:ea typeface="ＭＳ Ｐゴシック" charset="-128"/>
              </a:defRPr>
            </a:lvl3pPr>
            <a:lvl4pPr marL="1600200" indent="-228600" eaLnBrk="0" hangingPunct="0">
              <a:spcBef>
                <a:spcPct val="20000"/>
              </a:spcBef>
              <a:buChar char="–"/>
              <a:defRPr kumimoji="1" sz="2000">
                <a:solidFill>
                  <a:schemeClr val="tx1"/>
                </a:solidFill>
                <a:latin typeface="Verdana" pitchFamily="34" charset="0"/>
                <a:ea typeface="ＭＳ Ｐゴシック" charset="-128"/>
              </a:defRPr>
            </a:lvl4pPr>
            <a:lvl5pPr marL="2057400" indent="-228600" eaLnBrk="0" hangingPunct="0">
              <a:spcBef>
                <a:spcPct val="20000"/>
              </a:spcBef>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9pPr>
          </a:lstStyle>
          <a:p>
            <a:pPr eaLnBrk="1" hangingPunct="1">
              <a:spcBef>
                <a:spcPct val="0"/>
              </a:spcBef>
              <a:buFontTx/>
              <a:buNone/>
            </a:pPr>
            <a:endParaRPr lang="ja-JP" altLang="en-US" sz="1800">
              <a:solidFill>
                <a:srgbClr val="006699"/>
              </a:solidFill>
            </a:endParaRPr>
          </a:p>
        </p:txBody>
      </p:sp>
      <p:sp>
        <p:nvSpPr>
          <p:cNvPr id="107531" name="AutoShape 4"/>
          <p:cNvSpPr>
            <a:spLocks noChangeArrowheads="1"/>
          </p:cNvSpPr>
          <p:nvPr/>
        </p:nvSpPr>
        <p:spPr bwMode="auto">
          <a:xfrm>
            <a:off x="827088" y="5949950"/>
            <a:ext cx="7921625" cy="908050"/>
          </a:xfrm>
          <a:prstGeom prst="roundRect">
            <a:avLst>
              <a:gd name="adj" fmla="val 16667"/>
            </a:avLst>
          </a:prstGeom>
          <a:solidFill>
            <a:schemeClr val="accent5">
              <a:lumMod val="25000"/>
            </a:schemeClr>
          </a:solidFill>
          <a:ln w="9525">
            <a:solidFill>
              <a:schemeClr val="bg2"/>
            </a:solidFill>
            <a:round/>
            <a:headEnd/>
            <a:tailEnd/>
          </a:ln>
          <a:effectLs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charset="-128"/>
              </a:defRPr>
            </a:lvl1pPr>
            <a:lvl2pPr marL="742950" indent="-285750" eaLnBrk="0" hangingPunct="0">
              <a:spcBef>
                <a:spcPct val="20000"/>
              </a:spcBef>
              <a:buChar char="–"/>
              <a:defRPr kumimoji="1" sz="2800">
                <a:solidFill>
                  <a:schemeClr val="tx1"/>
                </a:solidFill>
                <a:latin typeface="Verdana" pitchFamily="34" charset="0"/>
                <a:ea typeface="ＭＳ Ｐゴシック" charset="-128"/>
              </a:defRPr>
            </a:lvl2pPr>
            <a:lvl3pPr marL="1143000" indent="-228600" eaLnBrk="0" hangingPunct="0">
              <a:spcBef>
                <a:spcPct val="20000"/>
              </a:spcBef>
              <a:buChar char="•"/>
              <a:defRPr kumimoji="1" sz="2400">
                <a:solidFill>
                  <a:schemeClr val="tx1"/>
                </a:solidFill>
                <a:latin typeface="Verdana" pitchFamily="34" charset="0"/>
                <a:ea typeface="ＭＳ Ｐゴシック" charset="-128"/>
              </a:defRPr>
            </a:lvl3pPr>
            <a:lvl4pPr marL="1600200" indent="-228600" eaLnBrk="0" hangingPunct="0">
              <a:spcBef>
                <a:spcPct val="20000"/>
              </a:spcBef>
              <a:buChar char="–"/>
              <a:defRPr kumimoji="1" sz="2000">
                <a:solidFill>
                  <a:schemeClr val="tx1"/>
                </a:solidFill>
                <a:latin typeface="Verdana" pitchFamily="34" charset="0"/>
                <a:ea typeface="ＭＳ Ｐゴシック" charset="-128"/>
              </a:defRPr>
            </a:lvl4pPr>
            <a:lvl5pPr marL="2057400" indent="-228600" eaLnBrk="0" hangingPunct="0">
              <a:spcBef>
                <a:spcPct val="20000"/>
              </a:spcBef>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9pPr>
          </a:lstStyle>
          <a:p>
            <a:pPr algn="ctr" eaLnBrk="1" hangingPunct="1">
              <a:spcBef>
                <a:spcPct val="0"/>
              </a:spcBef>
              <a:buFontTx/>
              <a:buNone/>
            </a:pPr>
            <a:r>
              <a:rPr lang="ja-JP" altLang="en-US" sz="2800" b="1" dirty="0" smtClean="0">
                <a:solidFill>
                  <a:srgbClr val="FFFFFF"/>
                </a:solidFill>
              </a:rPr>
              <a:t>発達障害者だけでなく、異質な人が共に生きる</a:t>
            </a:r>
            <a:endParaRPr lang="en-US" altLang="ja-JP" sz="2800" b="1" dirty="0" smtClean="0">
              <a:solidFill>
                <a:srgbClr val="FFFFFF"/>
              </a:solidFill>
            </a:endParaRPr>
          </a:p>
          <a:p>
            <a:pPr algn="ctr" eaLnBrk="1" hangingPunct="1">
              <a:spcBef>
                <a:spcPct val="0"/>
              </a:spcBef>
              <a:buFontTx/>
              <a:buNone/>
            </a:pPr>
            <a:r>
              <a:rPr lang="ja-JP" altLang="en-US" sz="2800" b="1" dirty="0">
                <a:solidFill>
                  <a:srgbClr val="FFFFFF"/>
                </a:solidFill>
              </a:rPr>
              <a:t>ため</a:t>
            </a:r>
            <a:r>
              <a:rPr lang="ja-JP" altLang="en-US" sz="2800" b="1" dirty="0" smtClean="0">
                <a:solidFill>
                  <a:srgbClr val="FFFFFF"/>
                </a:solidFill>
              </a:rPr>
              <a:t>の方法を模索している</a:t>
            </a:r>
            <a:endParaRPr lang="ja-JP" altLang="en-US" sz="2800" b="1" dirty="0">
              <a:solidFill>
                <a:srgbClr val="FFFFFF"/>
              </a:solidFill>
            </a:endParaRPr>
          </a:p>
        </p:txBody>
      </p:sp>
      <p:sp>
        <p:nvSpPr>
          <p:cNvPr id="107532" name="AutoShape 5"/>
          <p:cNvSpPr>
            <a:spLocks noChangeArrowheads="1"/>
          </p:cNvSpPr>
          <p:nvPr/>
        </p:nvSpPr>
        <p:spPr bwMode="auto">
          <a:xfrm>
            <a:off x="179388" y="6092825"/>
            <a:ext cx="549275" cy="504825"/>
          </a:xfrm>
          <a:prstGeom prst="rightArrow">
            <a:avLst>
              <a:gd name="adj1" fmla="val 50000"/>
              <a:gd name="adj2" fmla="val 27201"/>
            </a:avLst>
          </a:prstGeom>
          <a:solidFill>
            <a:srgbClr val="FF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charset="-128"/>
              </a:defRPr>
            </a:lvl1pPr>
            <a:lvl2pPr marL="742950" indent="-285750" eaLnBrk="0" hangingPunct="0">
              <a:spcBef>
                <a:spcPct val="20000"/>
              </a:spcBef>
              <a:buChar char="–"/>
              <a:defRPr kumimoji="1" sz="2800">
                <a:solidFill>
                  <a:schemeClr val="tx1"/>
                </a:solidFill>
                <a:latin typeface="Verdana" pitchFamily="34" charset="0"/>
                <a:ea typeface="ＭＳ Ｐゴシック" charset="-128"/>
              </a:defRPr>
            </a:lvl2pPr>
            <a:lvl3pPr marL="1143000" indent="-228600" eaLnBrk="0" hangingPunct="0">
              <a:spcBef>
                <a:spcPct val="20000"/>
              </a:spcBef>
              <a:buChar char="•"/>
              <a:defRPr kumimoji="1" sz="2400">
                <a:solidFill>
                  <a:schemeClr val="tx1"/>
                </a:solidFill>
                <a:latin typeface="Verdana" pitchFamily="34" charset="0"/>
                <a:ea typeface="ＭＳ Ｐゴシック" charset="-128"/>
              </a:defRPr>
            </a:lvl3pPr>
            <a:lvl4pPr marL="1600200" indent="-228600" eaLnBrk="0" hangingPunct="0">
              <a:spcBef>
                <a:spcPct val="20000"/>
              </a:spcBef>
              <a:buChar char="–"/>
              <a:defRPr kumimoji="1" sz="2000">
                <a:solidFill>
                  <a:schemeClr val="tx1"/>
                </a:solidFill>
                <a:latin typeface="Verdana" pitchFamily="34" charset="0"/>
                <a:ea typeface="ＭＳ Ｐゴシック" charset="-128"/>
              </a:defRPr>
            </a:lvl4pPr>
            <a:lvl5pPr marL="2057400" indent="-228600" eaLnBrk="0" hangingPunct="0">
              <a:spcBef>
                <a:spcPct val="20000"/>
              </a:spcBef>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9pPr>
          </a:lstStyle>
          <a:p>
            <a:pPr eaLnBrk="1" hangingPunct="1">
              <a:spcBef>
                <a:spcPct val="0"/>
              </a:spcBef>
              <a:buFontTx/>
              <a:buNone/>
            </a:pPr>
            <a:endParaRPr lang="ja-JP" altLang="en-US" sz="1800">
              <a:solidFill>
                <a:srgbClr val="006699"/>
              </a:solidFill>
            </a:endParaRPr>
          </a:p>
        </p:txBody>
      </p:sp>
    </p:spTree>
    <p:extLst>
      <p:ext uri="{BB962C8B-B14F-4D97-AF65-F5344CB8AC3E}">
        <p14:creationId xmlns:p14="http://schemas.microsoft.com/office/powerpoint/2010/main" val="3581501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7530"/>
                                        </p:tgtEl>
                                        <p:attrNameLst>
                                          <p:attrName>style.visibility</p:attrName>
                                        </p:attrNameLst>
                                      </p:cBhvr>
                                      <p:to>
                                        <p:strVal val="visible"/>
                                      </p:to>
                                    </p:set>
                                    <p:anim calcmode="lin" valueType="num">
                                      <p:cBhvr additive="base">
                                        <p:cTn id="7" dur="500" fill="hold"/>
                                        <p:tgtEl>
                                          <p:spTgt spid="107530"/>
                                        </p:tgtEl>
                                        <p:attrNameLst>
                                          <p:attrName>ppt_x</p:attrName>
                                        </p:attrNameLst>
                                      </p:cBhvr>
                                      <p:tavLst>
                                        <p:tav tm="0">
                                          <p:val>
                                            <p:strVal val="#ppt_x"/>
                                          </p:val>
                                        </p:tav>
                                        <p:tav tm="100000">
                                          <p:val>
                                            <p:strVal val="#ppt_x"/>
                                          </p:val>
                                        </p:tav>
                                      </p:tavLst>
                                    </p:anim>
                                    <p:anim calcmode="lin" valueType="num">
                                      <p:cBhvr additive="base">
                                        <p:cTn id="8" dur="500" fill="hold"/>
                                        <p:tgtEl>
                                          <p:spTgt spid="1075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7541"/>
                                        </p:tgtEl>
                                        <p:attrNameLst>
                                          <p:attrName>style.visibility</p:attrName>
                                        </p:attrNameLst>
                                      </p:cBhvr>
                                      <p:to>
                                        <p:strVal val="visible"/>
                                      </p:to>
                                    </p:set>
                                    <p:animEffect transition="in" filter="fade">
                                      <p:cBhvr>
                                        <p:cTn id="13" dur="500"/>
                                        <p:tgtEl>
                                          <p:spTgt spid="10754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7537"/>
                                        </p:tgtEl>
                                        <p:attrNameLst>
                                          <p:attrName>style.visibility</p:attrName>
                                        </p:attrNameLst>
                                      </p:cBhvr>
                                      <p:to>
                                        <p:strVal val="visible"/>
                                      </p:to>
                                    </p:set>
                                    <p:animEffect transition="in" filter="fade">
                                      <p:cBhvr>
                                        <p:cTn id="18" dur="500"/>
                                        <p:tgtEl>
                                          <p:spTgt spid="10753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7534"/>
                                        </p:tgtEl>
                                        <p:attrNameLst>
                                          <p:attrName>style.visibility</p:attrName>
                                        </p:attrNameLst>
                                      </p:cBhvr>
                                      <p:to>
                                        <p:strVal val="visible"/>
                                      </p:to>
                                    </p:set>
                                    <p:animEffect transition="in" filter="fade">
                                      <p:cBhvr>
                                        <p:cTn id="23" dur="500"/>
                                        <p:tgtEl>
                                          <p:spTgt spid="10753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7539"/>
                                        </p:tgtEl>
                                        <p:attrNameLst>
                                          <p:attrName>style.visibility</p:attrName>
                                        </p:attrNameLst>
                                      </p:cBhvr>
                                      <p:to>
                                        <p:strVal val="visible"/>
                                      </p:to>
                                    </p:set>
                                    <p:animEffect transition="in" filter="fade">
                                      <p:cBhvr>
                                        <p:cTn id="28" dur="500"/>
                                        <p:tgtEl>
                                          <p:spTgt spid="10753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7540"/>
                                        </p:tgtEl>
                                        <p:attrNameLst>
                                          <p:attrName>style.visibility</p:attrName>
                                        </p:attrNameLst>
                                      </p:cBhvr>
                                      <p:to>
                                        <p:strVal val="visible"/>
                                      </p:to>
                                    </p:set>
                                    <p:animEffect transition="in" filter="fade">
                                      <p:cBhvr>
                                        <p:cTn id="33" dur="500"/>
                                        <p:tgtEl>
                                          <p:spTgt spid="10754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7538"/>
                                        </p:tgtEl>
                                        <p:attrNameLst>
                                          <p:attrName>style.visibility</p:attrName>
                                        </p:attrNameLst>
                                      </p:cBhvr>
                                      <p:to>
                                        <p:strVal val="visible"/>
                                      </p:to>
                                    </p:set>
                                    <p:animEffect transition="in" filter="fade">
                                      <p:cBhvr>
                                        <p:cTn id="38" dur="500"/>
                                        <p:tgtEl>
                                          <p:spTgt spid="10753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7536"/>
                                        </p:tgtEl>
                                        <p:attrNameLst>
                                          <p:attrName>style.visibility</p:attrName>
                                        </p:attrNameLst>
                                      </p:cBhvr>
                                      <p:to>
                                        <p:strVal val="visible"/>
                                      </p:to>
                                    </p:set>
                                    <p:animEffect transition="in" filter="fade">
                                      <p:cBhvr>
                                        <p:cTn id="43" dur="500"/>
                                        <p:tgtEl>
                                          <p:spTgt spid="10753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7543"/>
                                        </p:tgtEl>
                                        <p:attrNameLst>
                                          <p:attrName>style.visibility</p:attrName>
                                        </p:attrNameLst>
                                      </p:cBhvr>
                                      <p:to>
                                        <p:strVal val="visible"/>
                                      </p:to>
                                    </p:set>
                                    <p:animEffect transition="in" filter="fade">
                                      <p:cBhvr>
                                        <p:cTn id="48" dur="500"/>
                                        <p:tgtEl>
                                          <p:spTgt spid="10754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7542"/>
                                        </p:tgtEl>
                                        <p:attrNameLst>
                                          <p:attrName>style.visibility</p:attrName>
                                        </p:attrNameLst>
                                      </p:cBhvr>
                                      <p:to>
                                        <p:strVal val="visible"/>
                                      </p:to>
                                    </p:set>
                                    <p:animEffect transition="in" filter="fade">
                                      <p:cBhvr>
                                        <p:cTn id="53" dur="500"/>
                                        <p:tgtEl>
                                          <p:spTgt spid="10754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07527"/>
                                        </p:tgtEl>
                                        <p:attrNameLst>
                                          <p:attrName>style.visibility</p:attrName>
                                        </p:attrNameLst>
                                      </p:cBhvr>
                                      <p:to>
                                        <p:strVal val="visible"/>
                                      </p:to>
                                    </p:set>
                                    <p:animEffect transition="in" filter="fade">
                                      <p:cBhvr>
                                        <p:cTn id="63" dur="1000"/>
                                        <p:tgtEl>
                                          <p:spTgt spid="107527"/>
                                        </p:tgtEl>
                                      </p:cBhvr>
                                    </p:animEffect>
                                    <p:anim calcmode="lin" valueType="num">
                                      <p:cBhvr>
                                        <p:cTn id="64" dur="1000" fill="hold"/>
                                        <p:tgtEl>
                                          <p:spTgt spid="107527"/>
                                        </p:tgtEl>
                                        <p:attrNameLst>
                                          <p:attrName>ppt_x</p:attrName>
                                        </p:attrNameLst>
                                      </p:cBhvr>
                                      <p:tavLst>
                                        <p:tav tm="0">
                                          <p:val>
                                            <p:strVal val="#ppt_x"/>
                                          </p:val>
                                        </p:tav>
                                        <p:tav tm="100000">
                                          <p:val>
                                            <p:strVal val="#ppt_x"/>
                                          </p:val>
                                        </p:tav>
                                      </p:tavLst>
                                    </p:anim>
                                    <p:anim calcmode="lin" valueType="num">
                                      <p:cBhvr>
                                        <p:cTn id="65" dur="1000" fill="hold"/>
                                        <p:tgtEl>
                                          <p:spTgt spid="107527"/>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07531"/>
                                        </p:tgtEl>
                                        <p:attrNameLst>
                                          <p:attrName>style.visibility</p:attrName>
                                        </p:attrNameLst>
                                      </p:cBhvr>
                                      <p:to>
                                        <p:strVal val="visible"/>
                                      </p:to>
                                    </p:set>
                                    <p:anim calcmode="lin" valueType="num">
                                      <p:cBhvr additive="base">
                                        <p:cTn id="70" dur="500" fill="hold"/>
                                        <p:tgtEl>
                                          <p:spTgt spid="107531"/>
                                        </p:tgtEl>
                                        <p:attrNameLst>
                                          <p:attrName>ppt_x</p:attrName>
                                        </p:attrNameLst>
                                      </p:cBhvr>
                                      <p:tavLst>
                                        <p:tav tm="0">
                                          <p:val>
                                            <p:strVal val="#ppt_x"/>
                                          </p:val>
                                        </p:tav>
                                        <p:tav tm="100000">
                                          <p:val>
                                            <p:strVal val="#ppt_x"/>
                                          </p:val>
                                        </p:tav>
                                      </p:tavLst>
                                    </p:anim>
                                    <p:anim calcmode="lin" valueType="num">
                                      <p:cBhvr additive="base">
                                        <p:cTn id="71" dur="500" fill="hold"/>
                                        <p:tgtEl>
                                          <p:spTgt spid="107531"/>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07532"/>
                                        </p:tgtEl>
                                        <p:attrNameLst>
                                          <p:attrName>style.visibility</p:attrName>
                                        </p:attrNameLst>
                                      </p:cBhvr>
                                      <p:to>
                                        <p:strVal val="visible"/>
                                      </p:to>
                                    </p:set>
                                    <p:anim calcmode="lin" valueType="num">
                                      <p:cBhvr additive="base">
                                        <p:cTn id="74" dur="500" fill="hold"/>
                                        <p:tgtEl>
                                          <p:spTgt spid="107532"/>
                                        </p:tgtEl>
                                        <p:attrNameLst>
                                          <p:attrName>ppt_x</p:attrName>
                                        </p:attrNameLst>
                                      </p:cBhvr>
                                      <p:tavLst>
                                        <p:tav tm="0">
                                          <p:val>
                                            <p:strVal val="#ppt_x"/>
                                          </p:val>
                                        </p:tav>
                                        <p:tav tm="100000">
                                          <p:val>
                                            <p:strVal val="#ppt_x"/>
                                          </p:val>
                                        </p:tav>
                                      </p:tavLst>
                                    </p:anim>
                                    <p:anim calcmode="lin" valueType="num">
                                      <p:cBhvr additive="base">
                                        <p:cTn id="75" dur="500" fill="hold"/>
                                        <p:tgtEl>
                                          <p:spTgt spid="107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4" grpId="0" animBg="1"/>
      <p:bldP spid="107536" grpId="0" animBg="1"/>
      <p:bldP spid="107537" grpId="0" animBg="1"/>
      <p:bldP spid="107538" grpId="0" animBg="1"/>
      <p:bldP spid="107539" grpId="0" animBg="1"/>
      <p:bldP spid="107540" grpId="0" animBg="1"/>
      <p:bldP spid="107541" grpId="0" animBg="1"/>
      <p:bldP spid="107542" grpId="0" animBg="1"/>
      <p:bldP spid="107543" grpId="0" animBg="1"/>
      <p:bldP spid="107527" grpId="0" animBg="1"/>
      <p:bldP spid="2" grpId="0" animBg="1"/>
      <p:bldP spid="107530" grpId="0" animBg="1"/>
      <p:bldP spid="107531" grpId="0" animBg="1"/>
      <p:bldP spid="10753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59432"/>
            <a:ext cx="8243887" cy="1314450"/>
          </a:xfrm>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179512" y="980728"/>
            <a:ext cx="8507288" cy="4276725"/>
          </a:xfrm>
        </p:spPr>
        <p:txBody>
          <a:bodyPr/>
          <a:lstStyle/>
          <a:p>
            <a:r>
              <a:rPr lang="ja-JP" altLang="en-US" dirty="0"/>
              <a:t>熊本地震で</a:t>
            </a:r>
            <a:r>
              <a:rPr lang="ja-JP" altLang="en-US" dirty="0" smtClean="0"/>
              <a:t>は新たな問題が起こったというよりも、既存の問題が表出し拡大した側面が強い</a:t>
            </a:r>
            <a:endParaRPr lang="en-US" altLang="ja-JP" dirty="0" smtClean="0"/>
          </a:p>
          <a:p>
            <a:r>
              <a:rPr kumimoji="1" lang="ja-JP" altLang="en-US" dirty="0" smtClean="0"/>
              <a:t>発達障害者にとっての「合理的配慮」を考えていく</a:t>
            </a:r>
            <a:r>
              <a:rPr lang="ja-JP" altLang="en-US" dirty="0"/>
              <a:t>こと</a:t>
            </a:r>
            <a:r>
              <a:rPr lang="ja-JP" altLang="en-US" dirty="0" smtClean="0"/>
              <a:t>の限界</a:t>
            </a:r>
            <a:endParaRPr lang="en-US" altLang="ja-JP" dirty="0" smtClean="0"/>
          </a:p>
          <a:p>
            <a:pPr lvl="1"/>
            <a:r>
              <a:rPr kumimoji="1" lang="ja-JP" altLang="en-US" dirty="0" smtClean="0"/>
              <a:t>「合理的」も「配慮」も当事者の社会的生きづらさを複雑化する側面がある。</a:t>
            </a:r>
            <a:endParaRPr kumimoji="1" lang="en-US" altLang="ja-JP" dirty="0" smtClean="0"/>
          </a:p>
          <a:p>
            <a:pPr lvl="1"/>
            <a:r>
              <a:rPr lang="ja-JP" altLang="en-US" dirty="0"/>
              <a:t>個別啓発では</a:t>
            </a:r>
            <a:r>
              <a:rPr lang="ja-JP" altLang="en-US" dirty="0" smtClean="0"/>
              <a:t>なく「集団での対話」が必要だが、今の社会構造ではその条件整備は大変難しい</a:t>
            </a:r>
            <a:endParaRPr lang="en-US" altLang="ja-JP" dirty="0" smtClean="0"/>
          </a:p>
          <a:p>
            <a:pPr lvl="1"/>
            <a:r>
              <a:rPr kumimoji="1" lang="ja-JP" altLang="en-US" dirty="0" smtClean="0"/>
              <a:t>唯一可能性があるとすれば、当事者が活躍できる舞台が増えること。</a:t>
            </a:r>
            <a:endParaRPr kumimoji="1" lang="ja-JP" altLang="en-US" dirty="0"/>
          </a:p>
        </p:txBody>
      </p:sp>
      <p:sp>
        <p:nvSpPr>
          <p:cNvPr id="5" name="AutoShape 19"/>
          <p:cNvSpPr>
            <a:spLocks noChangeArrowheads="1"/>
          </p:cNvSpPr>
          <p:nvPr/>
        </p:nvSpPr>
        <p:spPr bwMode="auto">
          <a:xfrm>
            <a:off x="755576" y="5877272"/>
            <a:ext cx="7992888" cy="576263"/>
          </a:xfrm>
          <a:prstGeom prst="wedgeRectCallout">
            <a:avLst>
              <a:gd name="adj1" fmla="val 42940"/>
              <a:gd name="adj2" fmla="val -11282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Verdana" pitchFamily="34" charset="0"/>
                <a:ea typeface="ＭＳ Ｐゴシック" charset="-128"/>
              </a:defRPr>
            </a:lvl1pPr>
            <a:lvl2pPr marL="742950" indent="-285750" eaLnBrk="0" hangingPunct="0">
              <a:spcBef>
                <a:spcPct val="20000"/>
              </a:spcBef>
              <a:buChar char="–"/>
              <a:defRPr kumimoji="1" sz="2800">
                <a:solidFill>
                  <a:schemeClr val="tx1"/>
                </a:solidFill>
                <a:latin typeface="Verdana" pitchFamily="34" charset="0"/>
                <a:ea typeface="ＭＳ Ｐゴシック" charset="-128"/>
              </a:defRPr>
            </a:lvl2pPr>
            <a:lvl3pPr marL="1143000" indent="-228600" eaLnBrk="0" hangingPunct="0">
              <a:spcBef>
                <a:spcPct val="20000"/>
              </a:spcBef>
              <a:buChar char="•"/>
              <a:defRPr kumimoji="1" sz="2400">
                <a:solidFill>
                  <a:schemeClr val="tx1"/>
                </a:solidFill>
                <a:latin typeface="Verdana" pitchFamily="34" charset="0"/>
                <a:ea typeface="ＭＳ Ｐゴシック" charset="-128"/>
              </a:defRPr>
            </a:lvl3pPr>
            <a:lvl4pPr marL="1600200" indent="-228600" eaLnBrk="0" hangingPunct="0">
              <a:spcBef>
                <a:spcPct val="20000"/>
              </a:spcBef>
              <a:buChar char="–"/>
              <a:defRPr kumimoji="1" sz="2000">
                <a:solidFill>
                  <a:schemeClr val="tx1"/>
                </a:solidFill>
                <a:latin typeface="Verdana" pitchFamily="34" charset="0"/>
                <a:ea typeface="ＭＳ Ｐゴシック" charset="-128"/>
              </a:defRPr>
            </a:lvl4pPr>
            <a:lvl5pPr marL="2057400" indent="-228600" eaLnBrk="0" hangingPunct="0">
              <a:spcBef>
                <a:spcPct val="20000"/>
              </a:spcBef>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9pPr>
          </a:lstStyle>
          <a:p>
            <a:pPr algn="ctr" eaLnBrk="1" hangingPunct="1">
              <a:spcBef>
                <a:spcPct val="0"/>
              </a:spcBef>
              <a:buFontTx/>
              <a:buNone/>
            </a:pPr>
            <a:r>
              <a:rPr lang="ja-JP" altLang="en-US" sz="2800" dirty="0" smtClean="0">
                <a:solidFill>
                  <a:srgbClr val="006699"/>
                </a:solidFill>
              </a:rPr>
              <a:t>関わり、対話を続ける「合理的配慮？（仮）」が必要</a:t>
            </a:r>
            <a:endParaRPr lang="ja-JP" altLang="en-US" sz="2400" dirty="0">
              <a:solidFill>
                <a:srgbClr val="006699"/>
              </a:solidFill>
            </a:endParaRPr>
          </a:p>
        </p:txBody>
      </p:sp>
    </p:spTree>
    <p:extLst>
      <p:ext uri="{BB962C8B-B14F-4D97-AF65-F5344CB8AC3E}">
        <p14:creationId xmlns:p14="http://schemas.microsoft.com/office/powerpoint/2010/main" val="53884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571480"/>
            <a:ext cx="8229600" cy="1143000"/>
          </a:xfrm>
        </p:spPr>
        <p:txBody>
          <a:bodyPr/>
          <a:lstStyle/>
          <a:p>
            <a:r>
              <a:rPr kumimoji="1" lang="ja-JP" altLang="en-US" sz="5400" dirty="0" smtClean="0"/>
              <a:t>「私は偽物の被災者です」</a:t>
            </a:r>
            <a:endParaRPr kumimoji="1" lang="ja-JP" altLang="en-US" sz="5400" dirty="0"/>
          </a:p>
        </p:txBody>
      </p:sp>
      <p:sp>
        <p:nvSpPr>
          <p:cNvPr id="3" name="コンテンツ プレースホルダー 2"/>
          <p:cNvSpPr>
            <a:spLocks noGrp="1"/>
          </p:cNvSpPr>
          <p:nvPr>
            <p:ph idx="1"/>
          </p:nvPr>
        </p:nvSpPr>
        <p:spPr>
          <a:xfrm>
            <a:off x="395536" y="2000240"/>
            <a:ext cx="8334097" cy="4525963"/>
          </a:xfrm>
        </p:spPr>
        <p:txBody>
          <a:bodyPr/>
          <a:lstStyle/>
          <a:p>
            <a:r>
              <a:rPr kumimoji="1" lang="ja-JP" altLang="en-US" dirty="0" smtClean="0"/>
              <a:t>車中泊調査の時にアンケートをお願いすると・・・</a:t>
            </a:r>
            <a:endParaRPr kumimoji="1" lang="en-US" altLang="ja-JP" dirty="0" smtClean="0"/>
          </a:p>
          <a:p>
            <a:r>
              <a:rPr lang="ja-JP" altLang="en-US" dirty="0"/>
              <a:t>熊本</a:t>
            </a:r>
            <a:r>
              <a:rPr lang="ja-JP" altLang="en-US" dirty="0" smtClean="0"/>
              <a:t>地震</a:t>
            </a:r>
            <a:r>
              <a:rPr lang="ja-JP" altLang="en-US" dirty="0"/>
              <a:t>の</a:t>
            </a:r>
            <a:r>
              <a:rPr lang="ja-JP" altLang="en-US" dirty="0" smtClean="0"/>
              <a:t>象徴と感じた一言</a:t>
            </a:r>
            <a:endParaRPr kumimoji="1" lang="ja-JP" altLang="en-US" dirty="0"/>
          </a:p>
        </p:txBody>
      </p:sp>
      <p:grpSp>
        <p:nvGrpSpPr>
          <p:cNvPr id="7" name="グループ化 6"/>
          <p:cNvGrpSpPr/>
          <p:nvPr/>
        </p:nvGrpSpPr>
        <p:grpSpPr>
          <a:xfrm>
            <a:off x="611560" y="4221088"/>
            <a:ext cx="936104" cy="2232248"/>
            <a:chOff x="971600" y="4509120"/>
            <a:chExt cx="936104" cy="2232248"/>
          </a:xfrm>
        </p:grpSpPr>
        <p:sp>
          <p:nvSpPr>
            <p:cNvPr id="4" name="円/楕円 3"/>
            <p:cNvSpPr/>
            <p:nvPr/>
          </p:nvSpPr>
          <p:spPr>
            <a:xfrm>
              <a:off x="971600" y="4509120"/>
              <a:ext cx="936104" cy="93610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971600" y="5472608"/>
              <a:ext cx="936104" cy="12687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四角形吹き出し 5"/>
          <p:cNvSpPr/>
          <p:nvPr/>
        </p:nvSpPr>
        <p:spPr>
          <a:xfrm>
            <a:off x="2051720" y="3861048"/>
            <a:ext cx="3024336" cy="2664296"/>
          </a:xfrm>
          <a:prstGeom prst="wedgeRectCallout">
            <a:avLst>
              <a:gd name="adj1" fmla="val -65937"/>
              <a:gd name="adj2" fmla="val 3043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自宅は全壊</a:t>
            </a:r>
            <a:endParaRPr kumimoji="1" lang="en-US" altLang="ja-JP" sz="2800" dirty="0" smtClean="0">
              <a:solidFill>
                <a:schemeClr val="tx1"/>
              </a:solidFill>
            </a:endParaRPr>
          </a:p>
          <a:p>
            <a:pPr algn="ctr"/>
            <a:r>
              <a:rPr lang="ja-JP" altLang="en-US" sz="2800" dirty="0" smtClean="0">
                <a:solidFill>
                  <a:schemeClr val="tx1"/>
                </a:solidFill>
              </a:rPr>
              <a:t>避難所で生活している</a:t>
            </a:r>
            <a:endParaRPr lang="en-US" altLang="ja-JP" sz="2800" dirty="0" smtClean="0">
              <a:solidFill>
                <a:schemeClr val="tx1"/>
              </a:solidFill>
            </a:endParaRPr>
          </a:p>
          <a:p>
            <a:pPr algn="ctr"/>
            <a:r>
              <a:rPr lang="ja-JP" altLang="en-US" sz="2800" dirty="0">
                <a:solidFill>
                  <a:schemeClr val="tx1"/>
                </a:solidFill>
              </a:rPr>
              <a:t>仮設</a:t>
            </a:r>
            <a:r>
              <a:rPr lang="ja-JP" altLang="en-US" sz="2800" dirty="0" smtClean="0">
                <a:solidFill>
                  <a:schemeClr val="tx1"/>
                </a:solidFill>
              </a:rPr>
              <a:t>住宅を待っている</a:t>
            </a:r>
            <a:endParaRPr lang="en-US" altLang="ja-JP" sz="2800" dirty="0" smtClean="0">
              <a:solidFill>
                <a:schemeClr val="tx1"/>
              </a:solidFill>
            </a:endParaRPr>
          </a:p>
        </p:txBody>
      </p:sp>
      <p:grpSp>
        <p:nvGrpSpPr>
          <p:cNvPr id="8" name="グループ化 7"/>
          <p:cNvGrpSpPr/>
          <p:nvPr/>
        </p:nvGrpSpPr>
        <p:grpSpPr>
          <a:xfrm>
            <a:off x="7956376" y="4395492"/>
            <a:ext cx="936104" cy="2232248"/>
            <a:chOff x="971600" y="4509120"/>
            <a:chExt cx="936104" cy="2232248"/>
          </a:xfrm>
          <a:solidFill>
            <a:schemeClr val="accent5">
              <a:lumMod val="75000"/>
            </a:schemeClr>
          </a:solidFill>
        </p:grpSpPr>
        <p:sp>
          <p:nvSpPr>
            <p:cNvPr id="9" name="円/楕円 8"/>
            <p:cNvSpPr/>
            <p:nvPr/>
          </p:nvSpPr>
          <p:spPr>
            <a:xfrm>
              <a:off x="971600" y="4509120"/>
              <a:ext cx="936104" cy="9361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971600" y="5472608"/>
              <a:ext cx="936104" cy="1268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四角形吹き出し 10"/>
          <p:cNvSpPr/>
          <p:nvPr/>
        </p:nvSpPr>
        <p:spPr>
          <a:xfrm>
            <a:off x="5364088" y="4005064"/>
            <a:ext cx="2304256" cy="2520280"/>
          </a:xfrm>
          <a:prstGeom prst="wedgeRectCallout">
            <a:avLst>
              <a:gd name="adj1" fmla="val 64102"/>
              <a:gd name="adj2" fmla="val 273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HGPｺﾞｼｯｸM" panose="020B0600000000000000" pitchFamily="50" charset="-128"/>
                <a:ea typeface="HGPｺﾞｼｯｸM" panose="020B0600000000000000" pitchFamily="50" charset="-128"/>
              </a:rPr>
              <a:t>家</a:t>
            </a:r>
            <a:r>
              <a:rPr lang="ja-JP" altLang="en-US" sz="2400" dirty="0" smtClean="0">
                <a:solidFill>
                  <a:schemeClr val="tx1"/>
                </a:solidFill>
                <a:latin typeface="HGPｺﾞｼｯｸM" panose="020B0600000000000000" pitchFamily="50" charset="-128"/>
                <a:ea typeface="HGPｺﾞｼｯｸM" panose="020B0600000000000000" pitchFamily="50" charset="-128"/>
              </a:rPr>
              <a:t>もあって、家族も無事なのに</a:t>
            </a:r>
            <a:endParaRPr lang="en-US" altLang="ja-JP" sz="2400" dirty="0" smtClean="0">
              <a:solidFill>
                <a:schemeClr val="tx1"/>
              </a:solidFill>
              <a:latin typeface="HGPｺﾞｼｯｸM" panose="020B0600000000000000" pitchFamily="50" charset="-128"/>
              <a:ea typeface="HGPｺﾞｼｯｸM" panose="020B0600000000000000" pitchFamily="50" charset="-128"/>
            </a:endParaRPr>
          </a:p>
          <a:p>
            <a:pPr algn="ctr"/>
            <a:r>
              <a:rPr kumimoji="1" lang="ja-JP" altLang="en-US" sz="2400" dirty="0" smtClean="0">
                <a:solidFill>
                  <a:schemeClr val="tx1"/>
                </a:solidFill>
                <a:latin typeface="HGPｺﾞｼｯｸM" panose="020B0600000000000000" pitchFamily="50" charset="-128"/>
                <a:ea typeface="HGPｺﾞｼｯｸM" panose="020B0600000000000000" pitchFamily="50" charset="-128"/>
              </a:rPr>
              <a:t>こわくて戻れないだけの私なんて</a:t>
            </a:r>
            <a:endParaRPr kumimoji="1" lang="en-US" altLang="ja-JP" sz="2400" dirty="0" smtClean="0">
              <a:solidFill>
                <a:schemeClr val="tx1"/>
              </a:solidFill>
              <a:latin typeface="HGPｺﾞｼｯｸM" panose="020B0600000000000000" pitchFamily="50" charset="-128"/>
              <a:ea typeface="HGPｺﾞｼｯｸM" panose="020B0600000000000000" pitchFamily="50" charset="-128"/>
            </a:endParaRPr>
          </a:p>
          <a:p>
            <a:pPr algn="ctr"/>
            <a:r>
              <a:rPr lang="ja-JP" altLang="en-US" sz="2400" dirty="0">
                <a:solidFill>
                  <a:schemeClr val="tx1"/>
                </a:solidFill>
                <a:latin typeface="HGPｺﾞｼｯｸM" panose="020B0600000000000000" pitchFamily="50" charset="-128"/>
                <a:ea typeface="HGPｺﾞｼｯｸM" panose="020B0600000000000000" pitchFamily="50" charset="-128"/>
              </a:rPr>
              <a:t>にせもの</a:t>
            </a:r>
            <a:r>
              <a:rPr kumimoji="1" lang="ja-JP" altLang="en-US" sz="2400" dirty="0" smtClean="0">
                <a:solidFill>
                  <a:schemeClr val="tx1"/>
                </a:solidFill>
                <a:latin typeface="HGPｺﾞｼｯｸM" panose="020B0600000000000000" pitchFamily="50" charset="-128"/>
                <a:ea typeface="HGPｺﾞｼｯｸM" panose="020B0600000000000000" pitchFamily="50" charset="-128"/>
              </a:rPr>
              <a:t>だ</a:t>
            </a:r>
            <a:r>
              <a:rPr kumimoji="1" lang="en-US" altLang="ja-JP" sz="2400"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2400" dirty="0">
              <a:solidFill>
                <a:schemeClr val="tx1"/>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0459259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282154"/>
          </a:xfrm>
        </p:spPr>
        <p:txBody>
          <a:bodyPr/>
          <a:lstStyle/>
          <a:p>
            <a:r>
              <a:rPr lang="en-US" altLang="ja-JP" dirty="0"/>
              <a:t>『</a:t>
            </a:r>
            <a:r>
              <a:rPr lang="ja-JP" altLang="en-US" dirty="0"/>
              <a:t>発達障害等被災者</a:t>
            </a:r>
            <a:r>
              <a:rPr lang="en-US" altLang="ja-JP" dirty="0" smtClean="0"/>
              <a:t>』</a:t>
            </a:r>
            <a:r>
              <a:rPr lang="ja-JP" altLang="en-US" dirty="0" smtClean="0"/>
              <a:t>への</a:t>
            </a:r>
            <a:r>
              <a:rPr lang="en-US" altLang="ja-JP" dirty="0" smtClean="0"/>
              <a:t/>
            </a:r>
            <a:br>
              <a:rPr lang="en-US" altLang="ja-JP" dirty="0" smtClean="0"/>
            </a:br>
            <a:r>
              <a:rPr lang="ja-JP" altLang="en-US" dirty="0" smtClean="0"/>
              <a:t>情報</a:t>
            </a:r>
            <a:r>
              <a:rPr lang="ja-JP" altLang="en-US" dirty="0"/>
              <a:t>・寄付・居場所</a:t>
            </a:r>
            <a:r>
              <a:rPr lang="ja-JP" altLang="en-US" dirty="0" smtClean="0"/>
              <a:t>求む</a:t>
            </a:r>
            <a:endParaRPr kumimoji="1" lang="ja-JP" altLang="en-US" dirty="0"/>
          </a:p>
        </p:txBody>
      </p:sp>
      <p:sp>
        <p:nvSpPr>
          <p:cNvPr id="3" name="コンテンツ プレースホルダー 2"/>
          <p:cNvSpPr>
            <a:spLocks noGrp="1"/>
          </p:cNvSpPr>
          <p:nvPr>
            <p:ph idx="1"/>
          </p:nvPr>
        </p:nvSpPr>
        <p:spPr>
          <a:xfrm>
            <a:off x="467544" y="2132856"/>
            <a:ext cx="8568952" cy="4680520"/>
          </a:xfrm>
        </p:spPr>
        <p:txBody>
          <a:bodyPr/>
          <a:lstStyle/>
          <a:p>
            <a:r>
              <a:rPr lang="ja-JP" altLang="en-US" dirty="0"/>
              <a:t>発達</a:t>
            </a:r>
            <a:r>
              <a:rPr lang="ja-JP" altLang="en-US" dirty="0" smtClean="0"/>
              <a:t>障害</a:t>
            </a:r>
            <a:r>
              <a:rPr lang="ja-JP" altLang="en-US" dirty="0"/>
              <a:t>当事者会</a:t>
            </a:r>
            <a:r>
              <a:rPr lang="en-US" altLang="ja-JP" dirty="0" err="1"/>
              <a:t>Littlebit</a:t>
            </a:r>
            <a:r>
              <a:rPr lang="ja-JP" altLang="en-US" dirty="0" smtClean="0"/>
              <a:t>分会</a:t>
            </a:r>
            <a:endParaRPr lang="en-US" altLang="ja-JP" dirty="0" smtClean="0"/>
          </a:p>
          <a:p>
            <a:pPr marL="0" indent="0">
              <a:buNone/>
            </a:pPr>
            <a:r>
              <a:rPr lang="ja-JP" altLang="en-US" dirty="0" smtClean="0"/>
              <a:t>　「当事者</a:t>
            </a:r>
            <a:r>
              <a:rPr lang="ja-JP" altLang="en-US" dirty="0"/>
              <a:t>発信・研修</a:t>
            </a:r>
            <a:r>
              <a:rPr lang="ja-JP" altLang="en-US" dirty="0" smtClean="0"/>
              <a:t>研究所」</a:t>
            </a:r>
            <a:endParaRPr lang="en-US" altLang="ja-JP" dirty="0" smtClean="0"/>
          </a:p>
          <a:p>
            <a:r>
              <a:rPr lang="ja-JP" altLang="en-US" dirty="0" smtClean="0"/>
              <a:t>活動内容</a:t>
            </a:r>
            <a:endParaRPr lang="en-US" altLang="ja-JP" dirty="0" smtClean="0"/>
          </a:p>
          <a:p>
            <a:pPr lvl="1"/>
            <a:r>
              <a:rPr lang="ja-JP" altLang="en-US" dirty="0" smtClean="0"/>
              <a:t>Ａ</a:t>
            </a:r>
            <a:r>
              <a:rPr lang="ja-JP" altLang="en-US" dirty="0"/>
              <a:t>．</a:t>
            </a:r>
            <a:r>
              <a:rPr lang="ja-JP" altLang="en-US" dirty="0" smtClean="0"/>
              <a:t>物資を</a:t>
            </a:r>
            <a:r>
              <a:rPr lang="ja-JP" altLang="en-US" dirty="0"/>
              <a:t>必要な方に届けるための活動</a:t>
            </a:r>
          </a:p>
          <a:p>
            <a:pPr lvl="1"/>
            <a:r>
              <a:rPr lang="ja-JP" altLang="en-US" dirty="0"/>
              <a:t>Ｂ．持っている資源を共有</a:t>
            </a:r>
            <a:r>
              <a:rPr lang="en-US" altLang="ja-JP" dirty="0"/>
              <a:t>(</a:t>
            </a:r>
            <a:r>
              <a:rPr lang="ja-JP" altLang="en-US" dirty="0"/>
              <a:t>例：お風呂を貸す</a:t>
            </a:r>
            <a:r>
              <a:rPr lang="en-US" altLang="ja-JP" dirty="0"/>
              <a:t>)</a:t>
            </a:r>
          </a:p>
          <a:p>
            <a:pPr lvl="1"/>
            <a:r>
              <a:rPr lang="ja-JP" altLang="en-US" dirty="0"/>
              <a:t>Ｃ．当事者主体でお互いの悩みや課題を出し合い共助活動につなげるための活動</a:t>
            </a:r>
          </a:p>
          <a:p>
            <a:pPr lvl="1"/>
            <a:r>
              <a:rPr lang="ja-JP" altLang="en-US" dirty="0"/>
              <a:t>Ｄ．支援者との連携に関する</a:t>
            </a:r>
            <a:r>
              <a:rPr lang="ja-JP" altLang="en-US" dirty="0" smtClean="0"/>
              <a:t>活動</a:t>
            </a:r>
            <a:endParaRPr lang="ja-JP" altLang="en-US" dirty="0"/>
          </a:p>
          <a:p>
            <a:endParaRPr kumimoji="1" lang="ja-JP" altLang="en-US" dirty="0"/>
          </a:p>
        </p:txBody>
      </p:sp>
    </p:spTree>
    <p:extLst>
      <p:ext uri="{BB962C8B-B14F-4D97-AF65-F5344CB8AC3E}">
        <p14:creationId xmlns:p14="http://schemas.microsoft.com/office/powerpoint/2010/main" val="36844485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寄付口座情報</a:t>
            </a:r>
            <a:endParaRPr kumimoji="1" lang="ja-JP" altLang="en-US" dirty="0"/>
          </a:p>
        </p:txBody>
      </p:sp>
      <p:sp>
        <p:nvSpPr>
          <p:cNvPr id="3" name="コンテンツ プレースホルダー 2"/>
          <p:cNvSpPr>
            <a:spLocks noGrp="1"/>
          </p:cNvSpPr>
          <p:nvPr>
            <p:ph idx="1"/>
          </p:nvPr>
        </p:nvSpPr>
        <p:spPr>
          <a:xfrm>
            <a:off x="457200" y="1412776"/>
            <a:ext cx="8229600" cy="4525963"/>
          </a:xfrm>
        </p:spPr>
        <p:txBody>
          <a:bodyPr/>
          <a:lstStyle/>
          <a:p>
            <a:r>
              <a:rPr lang="en-US" altLang="ja-JP" sz="2800" dirty="0"/>
              <a:t>【</a:t>
            </a:r>
            <a:r>
              <a:rPr lang="ja-JP" altLang="en-US" sz="2800" dirty="0"/>
              <a:t>一般銀行口座からの振込先</a:t>
            </a:r>
            <a:r>
              <a:rPr lang="en-US" altLang="ja-JP" sz="2800" dirty="0"/>
              <a:t>】</a:t>
            </a:r>
          </a:p>
          <a:p>
            <a:pPr lvl="1"/>
            <a:r>
              <a:rPr lang="en-US" altLang="ja-JP" dirty="0"/>
              <a:t> </a:t>
            </a:r>
            <a:r>
              <a:rPr lang="ja-JP" altLang="en-US" dirty="0"/>
              <a:t>ゆう</a:t>
            </a:r>
            <a:r>
              <a:rPr lang="ja-JP" altLang="en-US" dirty="0" err="1"/>
              <a:t>ちょ</a:t>
            </a:r>
            <a:r>
              <a:rPr lang="ja-JP" altLang="en-US" dirty="0"/>
              <a:t>銀行　店名 七一八　店番</a:t>
            </a:r>
            <a:r>
              <a:rPr lang="ja-JP" altLang="en-US" dirty="0" smtClean="0"/>
              <a:t>７１８</a:t>
            </a:r>
            <a:endParaRPr lang="en-US" altLang="ja-JP" dirty="0" smtClean="0"/>
          </a:p>
          <a:p>
            <a:pPr lvl="1"/>
            <a:r>
              <a:rPr lang="ja-JP" altLang="en-US" dirty="0" smtClean="0"/>
              <a:t>普通</a:t>
            </a:r>
            <a:r>
              <a:rPr lang="ja-JP" altLang="en-US" dirty="0"/>
              <a:t>預金 口座番号</a:t>
            </a:r>
            <a:r>
              <a:rPr lang="ja-JP" altLang="en-US" dirty="0" smtClean="0"/>
              <a:t>１１８７６１７</a:t>
            </a:r>
            <a:endParaRPr lang="en-US" altLang="ja-JP" dirty="0" smtClean="0"/>
          </a:p>
          <a:p>
            <a:pPr lvl="1"/>
            <a:r>
              <a:rPr lang="ja-JP" altLang="en-US" dirty="0" smtClean="0"/>
              <a:t>当事者会</a:t>
            </a:r>
            <a:r>
              <a:rPr lang="ja-JP" altLang="en-US" dirty="0"/>
              <a:t>発信・研修</a:t>
            </a:r>
            <a:r>
              <a:rPr lang="ja-JP" altLang="en-US" dirty="0" smtClean="0"/>
              <a:t>研究所</a:t>
            </a:r>
            <a:endParaRPr lang="en-US" altLang="ja-JP" dirty="0" smtClean="0"/>
          </a:p>
          <a:p>
            <a:pPr lvl="1"/>
            <a:r>
              <a:rPr lang="ja-JP" altLang="en-US" dirty="0" smtClean="0"/>
              <a:t>トウジシャカイハッシン </a:t>
            </a:r>
            <a:r>
              <a:rPr lang="ja-JP" altLang="en-US" dirty="0"/>
              <a:t>ケンシュウケンキュウジョ</a:t>
            </a:r>
          </a:p>
          <a:p>
            <a:r>
              <a:rPr lang="en-US" altLang="ja-JP" sz="2800" dirty="0"/>
              <a:t>【</a:t>
            </a:r>
            <a:r>
              <a:rPr lang="ja-JP" altLang="en-US" sz="2800" dirty="0"/>
              <a:t>ゆう</a:t>
            </a:r>
            <a:r>
              <a:rPr lang="ja-JP" altLang="en-US" sz="2800" dirty="0" err="1"/>
              <a:t>ちょ</a:t>
            </a:r>
            <a:r>
              <a:rPr lang="ja-JP" altLang="en-US" sz="2800" dirty="0"/>
              <a:t>口座からの振込先</a:t>
            </a:r>
            <a:r>
              <a:rPr lang="en-US" altLang="ja-JP" sz="2800" dirty="0"/>
              <a:t>】</a:t>
            </a:r>
          </a:p>
          <a:p>
            <a:pPr lvl="1"/>
            <a:r>
              <a:rPr lang="ja-JP" altLang="en-US" dirty="0" smtClean="0"/>
              <a:t>口座名</a:t>
            </a:r>
            <a:r>
              <a:rPr lang="ja-JP" altLang="en-US" dirty="0"/>
              <a:t>（ゆうちょ銀行）　</a:t>
            </a:r>
          </a:p>
          <a:p>
            <a:pPr lvl="1"/>
            <a:r>
              <a:rPr lang="ja-JP" altLang="en-US" dirty="0"/>
              <a:t>当事者会発信・研修研究所</a:t>
            </a:r>
          </a:p>
          <a:p>
            <a:pPr lvl="1"/>
            <a:r>
              <a:rPr lang="ja-JP" altLang="en-US" dirty="0" smtClean="0"/>
              <a:t>トウジシャカイハッシン </a:t>
            </a:r>
            <a:r>
              <a:rPr lang="ja-JP" altLang="en-US" dirty="0"/>
              <a:t>ケンシュウケンキュウジョ</a:t>
            </a:r>
          </a:p>
          <a:p>
            <a:pPr lvl="1"/>
            <a:r>
              <a:rPr lang="ja-JP" altLang="en-US" dirty="0" smtClean="0"/>
              <a:t>記号</a:t>
            </a:r>
            <a:r>
              <a:rPr lang="ja-JP" altLang="en-US" dirty="0"/>
              <a:t>１７１１０ 番号１１８７６１７１</a:t>
            </a:r>
          </a:p>
          <a:p>
            <a:endParaRPr kumimoji="1" lang="ja-JP" altLang="en-US" sz="2800" dirty="0"/>
          </a:p>
        </p:txBody>
      </p:sp>
    </p:spTree>
    <p:extLst>
      <p:ext uri="{BB962C8B-B14F-4D97-AF65-F5344CB8AC3E}">
        <p14:creationId xmlns:p14="http://schemas.microsoft.com/office/powerpoint/2010/main" val="38849001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20688"/>
            <a:ext cx="8229600" cy="1143000"/>
          </a:xfrm>
        </p:spPr>
        <p:txBody>
          <a:bodyPr/>
          <a:lstStyle/>
          <a:p>
            <a:r>
              <a:rPr kumimoji="1" lang="ja-JP" altLang="en-US" dirty="0" smtClean="0"/>
              <a:t>よろしくお願いします</a:t>
            </a:r>
            <a:endParaRPr kumimoji="1" lang="ja-JP" altLang="en-US" dirty="0"/>
          </a:p>
        </p:txBody>
      </p:sp>
      <p:sp>
        <p:nvSpPr>
          <p:cNvPr id="3" name="コンテンツ プレースホルダー 2"/>
          <p:cNvSpPr>
            <a:spLocks noGrp="1"/>
          </p:cNvSpPr>
          <p:nvPr>
            <p:ph idx="1"/>
          </p:nvPr>
        </p:nvSpPr>
        <p:spPr>
          <a:xfrm>
            <a:off x="457200" y="3284984"/>
            <a:ext cx="8229600" cy="2841179"/>
          </a:xfrm>
        </p:spPr>
        <p:txBody>
          <a:bodyPr/>
          <a:lstStyle/>
          <a:p>
            <a:pPr marL="0" indent="0">
              <a:buNone/>
            </a:pPr>
            <a:r>
              <a:rPr kumimoji="1" lang="ja-JP" altLang="en-US" dirty="0" smtClean="0"/>
              <a:t>　　　　　　　　ありがとうございました</a:t>
            </a:r>
            <a:endParaRPr kumimoji="1" lang="en-US" altLang="ja-JP" dirty="0" smtClean="0"/>
          </a:p>
          <a:p>
            <a:pPr marL="0" indent="0">
              <a:buNone/>
            </a:pPr>
            <a:r>
              <a:rPr kumimoji="1" lang="en-US" altLang="ja-JP" sz="4000" dirty="0" smtClean="0"/>
              <a:t>littlebitkumamoto@gmail.com</a:t>
            </a:r>
            <a:endParaRPr lang="en-US" altLang="ja-JP" sz="4000" dirty="0" smtClean="0"/>
          </a:p>
          <a:p>
            <a:pPr marL="0" indent="0">
              <a:buNone/>
            </a:pPr>
            <a:r>
              <a:rPr lang="en-US" altLang="ja-JP" sz="4000" dirty="0" smtClean="0"/>
              <a:t> 090-4585-8859</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59" y="1628800"/>
            <a:ext cx="997445" cy="1296679"/>
          </a:xfrm>
          <a:prstGeom prst="rect">
            <a:avLst/>
          </a:prstGeom>
        </p:spPr>
      </p:pic>
    </p:spTree>
    <p:extLst>
      <p:ext uri="{BB962C8B-B14F-4D97-AF65-F5344CB8AC3E}">
        <p14:creationId xmlns:p14="http://schemas.microsoft.com/office/powerpoint/2010/main" val="2877858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548720"/>
            <a:ext cx="8229600" cy="1143000"/>
          </a:xfrm>
        </p:spPr>
        <p:txBody>
          <a:bodyPr/>
          <a:lstStyle/>
          <a:p>
            <a:r>
              <a:rPr kumimoji="1" lang="ja-JP" altLang="en-US" sz="4800" dirty="0" smtClean="0"/>
              <a:t>熊本地震のキーワード</a:t>
            </a:r>
            <a:endParaRPr kumimoji="1" lang="ja-JP" altLang="en-US" sz="4800" dirty="0"/>
          </a:p>
        </p:txBody>
      </p:sp>
      <p:sp>
        <p:nvSpPr>
          <p:cNvPr id="3" name="コンテンツ プレースホルダー 2"/>
          <p:cNvSpPr>
            <a:spLocks noGrp="1"/>
          </p:cNvSpPr>
          <p:nvPr>
            <p:ph idx="1"/>
          </p:nvPr>
        </p:nvSpPr>
        <p:spPr>
          <a:xfrm>
            <a:off x="1403648" y="2708920"/>
            <a:ext cx="6563072" cy="3417243"/>
          </a:xfrm>
        </p:spPr>
        <p:txBody>
          <a:bodyPr/>
          <a:lstStyle/>
          <a:p>
            <a:pPr marL="0" indent="0">
              <a:buNone/>
            </a:pPr>
            <a:r>
              <a:rPr kumimoji="1" lang="ja-JP" altLang="en-US" sz="8800" dirty="0" smtClean="0">
                <a:solidFill>
                  <a:schemeClr val="accent2">
                    <a:lumMod val="50000"/>
                  </a:schemeClr>
                </a:solidFill>
              </a:rPr>
              <a:t>ま</a:t>
            </a:r>
            <a:r>
              <a:rPr kumimoji="1" lang="ja-JP" altLang="en-US" sz="8800" dirty="0" smtClean="0">
                <a:solidFill>
                  <a:schemeClr val="accent3">
                    <a:lumMod val="50000"/>
                  </a:schemeClr>
                </a:solidFill>
              </a:rPr>
              <a:t>だ</a:t>
            </a:r>
            <a:r>
              <a:rPr kumimoji="1" lang="ja-JP" altLang="en-US" sz="8800" dirty="0" smtClean="0">
                <a:solidFill>
                  <a:srgbClr val="0070C0"/>
                </a:solidFill>
              </a:rPr>
              <a:t>ら</a:t>
            </a:r>
            <a:r>
              <a:rPr kumimoji="1" lang="ja-JP" altLang="en-US" sz="8800" dirty="0" smtClean="0"/>
              <a:t>の災害</a:t>
            </a:r>
            <a:endParaRPr kumimoji="1" lang="ja-JP" altLang="en-US" sz="8800" dirty="0"/>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l="50000" r="30462"/>
          <a:stretch/>
        </p:blipFill>
        <p:spPr>
          <a:xfrm>
            <a:off x="7092280" y="188640"/>
            <a:ext cx="1277604" cy="1710994"/>
          </a:xfrm>
          <a:prstGeom prst="rect">
            <a:avLst/>
          </a:prstGeom>
        </p:spPr>
      </p:pic>
    </p:spTree>
    <p:extLst>
      <p:ext uri="{BB962C8B-B14F-4D97-AF65-F5344CB8AC3E}">
        <p14:creationId xmlns:p14="http://schemas.microsoft.com/office/powerpoint/2010/main" val="2608805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57808"/>
            <a:ext cx="9144000" cy="1143000"/>
          </a:xfrm>
        </p:spPr>
        <p:txBody>
          <a:bodyPr/>
          <a:lstStyle/>
          <a:p>
            <a:r>
              <a:rPr kumimoji="1" lang="ja-JP" altLang="en-US" sz="6000" dirty="0" smtClean="0"/>
              <a:t>熊本地震</a:t>
            </a:r>
            <a:r>
              <a:rPr kumimoji="1" lang="en-US" altLang="ja-JP" sz="6000" dirty="0" smtClean="0"/>
              <a:t/>
            </a:r>
            <a:br>
              <a:rPr kumimoji="1" lang="en-US" altLang="ja-JP" sz="6000" dirty="0" smtClean="0"/>
            </a:br>
            <a:r>
              <a:rPr kumimoji="1" lang="ja-JP" altLang="en-US" sz="6000" dirty="0" smtClean="0"/>
              <a:t>様々な「まだら」</a:t>
            </a:r>
            <a:endParaRPr kumimoji="1" lang="ja-JP" altLang="en-US" sz="6000" dirty="0"/>
          </a:p>
        </p:txBody>
      </p:sp>
      <p:sp>
        <p:nvSpPr>
          <p:cNvPr id="3" name="コンテンツ プレースホルダー 2"/>
          <p:cNvSpPr>
            <a:spLocks noGrp="1"/>
          </p:cNvSpPr>
          <p:nvPr>
            <p:ph idx="1"/>
          </p:nvPr>
        </p:nvSpPr>
        <p:spPr>
          <a:xfrm>
            <a:off x="457200" y="2420888"/>
            <a:ext cx="8229600" cy="3417243"/>
          </a:xfrm>
        </p:spPr>
        <p:txBody>
          <a:bodyPr/>
          <a:lstStyle/>
          <a:p>
            <a:r>
              <a:rPr lang="ja-JP" altLang="en-US" sz="4000" dirty="0" smtClean="0">
                <a:solidFill>
                  <a:srgbClr val="0070C0"/>
                </a:solidFill>
              </a:rPr>
              <a:t>被災</a:t>
            </a:r>
            <a:r>
              <a:rPr kumimoji="1" lang="ja-JP" altLang="en-US" sz="4000" dirty="0" smtClean="0">
                <a:solidFill>
                  <a:srgbClr val="0070C0"/>
                </a:solidFill>
              </a:rPr>
              <a:t>ポイント</a:t>
            </a:r>
            <a:r>
              <a:rPr kumimoji="1" lang="ja-JP" altLang="en-US" sz="4000" dirty="0" smtClean="0"/>
              <a:t>のまだら</a:t>
            </a:r>
            <a:endParaRPr kumimoji="1" lang="en-US" altLang="ja-JP" sz="4000" dirty="0" smtClean="0"/>
          </a:p>
          <a:p>
            <a:r>
              <a:rPr lang="ja-JP" altLang="en-US" sz="4000" dirty="0" smtClean="0">
                <a:solidFill>
                  <a:srgbClr val="002060"/>
                </a:solidFill>
              </a:rPr>
              <a:t>被災箇所</a:t>
            </a:r>
            <a:r>
              <a:rPr lang="ja-JP" altLang="en-US" sz="4000" dirty="0" smtClean="0"/>
              <a:t>のまだら</a:t>
            </a:r>
            <a:endParaRPr lang="en-US" altLang="ja-JP" sz="4000" dirty="0" smtClean="0"/>
          </a:p>
          <a:p>
            <a:r>
              <a:rPr lang="ja-JP" altLang="en-US" sz="4000" dirty="0" smtClean="0">
                <a:solidFill>
                  <a:schemeClr val="accent3">
                    <a:lumMod val="50000"/>
                  </a:schemeClr>
                </a:solidFill>
              </a:rPr>
              <a:t>被災</a:t>
            </a:r>
            <a:r>
              <a:rPr kumimoji="1" lang="ja-JP" altLang="en-US" sz="4000" dirty="0" smtClean="0">
                <a:solidFill>
                  <a:schemeClr val="accent3">
                    <a:lumMod val="50000"/>
                  </a:schemeClr>
                </a:solidFill>
              </a:rPr>
              <a:t>感</a:t>
            </a:r>
            <a:r>
              <a:rPr kumimoji="1" lang="ja-JP" altLang="en-US" sz="4000" dirty="0" smtClean="0"/>
              <a:t>のまだら</a:t>
            </a:r>
            <a:endParaRPr kumimoji="1" lang="en-US" altLang="ja-JP" sz="4000" dirty="0" smtClean="0"/>
          </a:p>
          <a:p>
            <a:r>
              <a:rPr lang="ja-JP" altLang="en-US" sz="4000" dirty="0" smtClean="0">
                <a:solidFill>
                  <a:schemeClr val="accent3">
                    <a:lumMod val="75000"/>
                  </a:schemeClr>
                </a:solidFill>
              </a:rPr>
              <a:t>被災対応</a:t>
            </a:r>
            <a:r>
              <a:rPr lang="ja-JP" altLang="en-US" sz="4000" dirty="0" smtClean="0"/>
              <a:t>のまだら</a:t>
            </a:r>
            <a:endParaRPr lang="en-US" altLang="ja-JP" sz="4000" dirty="0" smtClean="0"/>
          </a:p>
          <a:p>
            <a:r>
              <a:rPr lang="ja-JP" altLang="en-US" sz="4000" dirty="0" smtClean="0">
                <a:solidFill>
                  <a:srgbClr val="00B050"/>
                </a:solidFill>
              </a:rPr>
              <a:t>支援</a:t>
            </a:r>
            <a:r>
              <a:rPr kumimoji="1" lang="ja-JP" altLang="en-US" sz="4000" dirty="0" smtClean="0"/>
              <a:t>のまだら</a:t>
            </a:r>
            <a:endParaRPr kumimoji="1" lang="ja-JP" altLang="en-US" sz="4000" dirty="0"/>
          </a:p>
        </p:txBody>
      </p:sp>
    </p:spTree>
    <p:extLst>
      <p:ext uri="{BB962C8B-B14F-4D97-AF65-F5344CB8AC3E}">
        <p14:creationId xmlns:p14="http://schemas.microsoft.com/office/powerpoint/2010/main" val="3547947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被害ポイントの「まだら」</a:t>
            </a:r>
            <a:endParaRPr kumimoji="1" lang="ja-JP" altLang="en-US" dirty="0"/>
          </a:p>
        </p:txBody>
      </p:sp>
      <p:pic>
        <p:nvPicPr>
          <p:cNvPr id="4" name="コンテンツ プレースホルダ 3" descr="隣益城.jpg"/>
          <p:cNvPicPr>
            <a:picLocks noGrp="1" noChangeAspect="1"/>
          </p:cNvPicPr>
          <p:nvPr>
            <p:ph idx="1"/>
          </p:nvPr>
        </p:nvPicPr>
        <p:blipFill>
          <a:blip r:embed="rId2"/>
          <a:stretch>
            <a:fillRect/>
          </a:stretch>
        </p:blipFill>
        <p:spPr>
          <a:xfrm>
            <a:off x="548922" y="1600200"/>
            <a:ext cx="8046156" cy="45259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被害ポイントの「まだら」</a:t>
            </a:r>
            <a:endParaRPr kumimoji="1" lang="ja-JP" altLang="en-US" dirty="0"/>
          </a:p>
        </p:txBody>
      </p:sp>
      <p:sp>
        <p:nvSpPr>
          <p:cNvPr id="3" name="コンテンツ プレースホルダー 2"/>
          <p:cNvSpPr>
            <a:spLocks noGrp="1"/>
          </p:cNvSpPr>
          <p:nvPr>
            <p:ph idx="1"/>
          </p:nvPr>
        </p:nvSpPr>
        <p:spPr>
          <a:xfrm>
            <a:off x="214282" y="1285861"/>
            <a:ext cx="8229600" cy="4429156"/>
          </a:xfrm>
        </p:spPr>
        <p:txBody>
          <a:bodyPr/>
          <a:lstStyle/>
          <a:p>
            <a:r>
              <a:rPr lang="ja-JP" altLang="en-US" dirty="0" smtClean="0"/>
              <a:t>益城町でもまったく無傷の家</a:t>
            </a:r>
            <a:endParaRPr lang="en-US" altLang="ja-JP" dirty="0" smtClean="0"/>
          </a:p>
          <a:p>
            <a:pPr lvl="1"/>
            <a:r>
              <a:rPr lang="ja-JP" altLang="en-US" dirty="0" smtClean="0"/>
              <a:t>「うちはたいしたことはないよ」</a:t>
            </a:r>
            <a:endParaRPr lang="en-US" altLang="ja-JP" dirty="0" smtClean="0"/>
          </a:p>
          <a:p>
            <a:pPr lvl="1"/>
            <a:r>
              <a:rPr lang="ja-JP" altLang="en-US" dirty="0" smtClean="0"/>
              <a:t>「炊き出し？そんなのいらない」</a:t>
            </a:r>
            <a:endParaRPr lang="en-US" altLang="ja-JP" dirty="0" smtClean="0"/>
          </a:p>
          <a:p>
            <a:pPr lvl="1"/>
            <a:r>
              <a:rPr lang="ja-JP" altLang="en-US" dirty="0" smtClean="0"/>
              <a:t>「困っていること？そう特別ないな」</a:t>
            </a:r>
            <a:endParaRPr lang="en-US" altLang="ja-JP" dirty="0" smtClean="0"/>
          </a:p>
          <a:p>
            <a:r>
              <a:rPr lang="ja-JP" altLang="en-US" dirty="0"/>
              <a:t>無傷</a:t>
            </a:r>
            <a:r>
              <a:rPr lang="ja-JP" altLang="en-US" dirty="0" smtClean="0"/>
              <a:t>の家の隣は大規模半壊・全壊状態</a:t>
            </a:r>
            <a:endParaRPr lang="en-US" altLang="ja-JP" dirty="0" smtClean="0"/>
          </a:p>
          <a:p>
            <a:pPr lvl="1"/>
            <a:r>
              <a:rPr lang="ja-JP" altLang="en-US" dirty="0" smtClean="0"/>
              <a:t>「テントに住んでます」</a:t>
            </a:r>
            <a:endParaRPr lang="en-US" altLang="ja-JP" dirty="0" smtClean="0"/>
          </a:p>
          <a:p>
            <a:pPr lvl="1"/>
            <a:r>
              <a:rPr lang="ja-JP" altLang="en-US" dirty="0" smtClean="0"/>
              <a:t>水も手に入りません</a:t>
            </a:r>
            <a:endParaRPr lang="en-US" altLang="ja-JP" dirty="0" smtClean="0"/>
          </a:p>
          <a:p>
            <a:pPr lvl="1"/>
            <a:r>
              <a:rPr lang="ja-JP" altLang="en-US" dirty="0" smtClean="0"/>
              <a:t>支援はほしいのに・・・</a:t>
            </a:r>
            <a:endParaRPr lang="en-US" altLang="ja-JP" dirty="0" smtClean="0"/>
          </a:p>
          <a:p>
            <a:endParaRPr kumimoji="1" lang="ja-JP" altLang="en-US" dirty="0"/>
          </a:p>
        </p:txBody>
      </p:sp>
      <p:sp>
        <p:nvSpPr>
          <p:cNvPr id="5" name="角丸四角形 4"/>
          <p:cNvSpPr/>
          <p:nvPr/>
        </p:nvSpPr>
        <p:spPr>
          <a:xfrm>
            <a:off x="428596" y="5572140"/>
            <a:ext cx="8501122" cy="114300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solidFill>
              </a:rPr>
              <a:t>「そちらの地域では大丈夫ですか？」</a:t>
            </a:r>
            <a:endParaRPr lang="en-US" altLang="ja-JP" sz="3200" dirty="0" smtClean="0">
              <a:solidFill>
                <a:schemeClr val="tx1"/>
              </a:solidFill>
            </a:endParaRPr>
          </a:p>
          <a:p>
            <a:pPr algn="ctr"/>
            <a:r>
              <a:rPr kumimoji="1" lang="ja-JP" altLang="en-US" sz="3200" dirty="0" smtClean="0">
                <a:solidFill>
                  <a:schemeClr val="tx1"/>
                </a:solidFill>
              </a:rPr>
              <a:t>という問いが「愚問」</a:t>
            </a:r>
            <a:endParaRPr kumimoji="1" lang="ja-JP" altLang="en-US" sz="3200" dirty="0">
              <a:solidFill>
                <a:schemeClr val="tx1"/>
              </a:solidFill>
            </a:endParaRPr>
          </a:p>
        </p:txBody>
      </p:sp>
    </p:spTree>
    <p:extLst>
      <p:ext uri="{BB962C8B-B14F-4D97-AF65-F5344CB8AC3E}">
        <p14:creationId xmlns:p14="http://schemas.microsoft.com/office/powerpoint/2010/main" val="1013608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23502</TotalTime>
  <Words>3171</Words>
  <Application>Microsoft Office PowerPoint</Application>
  <PresentationFormat>画面に合わせる (4:3)</PresentationFormat>
  <Paragraphs>429</Paragraphs>
  <Slides>52</Slides>
  <Notes>4</Notes>
  <HiddenSlides>0</HiddenSlides>
  <MMClips>0</MMClips>
  <ScaleCrop>false</ScaleCrop>
  <HeadingPairs>
    <vt:vector size="4" baseType="variant">
      <vt:variant>
        <vt:lpstr>テーマ</vt:lpstr>
      </vt:variant>
      <vt:variant>
        <vt:i4>3</vt:i4>
      </vt:variant>
      <vt:variant>
        <vt:lpstr>スライド タイトル</vt:lpstr>
      </vt:variant>
      <vt:variant>
        <vt:i4>52</vt:i4>
      </vt:variant>
    </vt:vector>
  </HeadingPairs>
  <TitlesOfParts>
    <vt:vector size="55" baseType="lpstr">
      <vt:lpstr>Office ​​テーマ</vt:lpstr>
      <vt:lpstr>Balloons</vt:lpstr>
      <vt:lpstr>1_Office ​​テーマ</vt:lpstr>
      <vt:lpstr>合理的配慮の再検討 ―熊本地震における発達障害当事者の苦悩と 社会的排除の構造から考える―</vt:lpstr>
      <vt:lpstr>リルビットの設立経緯</vt:lpstr>
      <vt:lpstr>山田の自己紹介（背景）</vt:lpstr>
      <vt:lpstr>震災時の状況</vt:lpstr>
      <vt:lpstr>「私は偽物の被災者です」</vt:lpstr>
      <vt:lpstr>熊本地震のキーワード</vt:lpstr>
      <vt:lpstr>熊本地震 様々な「まだら」</vt:lpstr>
      <vt:lpstr>被害ポイントの「まだら」</vt:lpstr>
      <vt:lpstr>被害ポイントの「まだら」</vt:lpstr>
      <vt:lpstr>被害箇所の「まだら」</vt:lpstr>
      <vt:lpstr>被害箇所の「まだら」</vt:lpstr>
      <vt:lpstr>被災感の「まだら」</vt:lpstr>
      <vt:lpstr>被災対応の「まだら」</vt:lpstr>
      <vt:lpstr>支援の「まだら」</vt:lpstr>
      <vt:lpstr>「まだら」から生じたもの</vt:lpstr>
      <vt:lpstr>熊本地震</vt:lpstr>
      <vt:lpstr>復興とは</vt:lpstr>
      <vt:lpstr>熊本地震の背景（まとめ）</vt:lpstr>
      <vt:lpstr>新聞報道</vt:lpstr>
      <vt:lpstr>西日本新聞　2016年04月30日</vt:lpstr>
      <vt:lpstr>理解されないつらさー避難所生活</vt:lpstr>
      <vt:lpstr>理解されないつらさーそのほか</vt:lpstr>
      <vt:lpstr>熊本地震における発達障害者</vt:lpstr>
      <vt:lpstr>障害者相談支援専門員の限界</vt:lpstr>
      <vt:lpstr>オーラルソニック社（民間）による支援</vt:lpstr>
      <vt:lpstr>障害者差別解消法</vt:lpstr>
      <vt:lpstr>合理的でない配慮？</vt:lpstr>
      <vt:lpstr>合理性・過重な負担の天秤</vt:lpstr>
      <vt:lpstr>障害者差別解消法における 合理的配慮の要件</vt:lpstr>
      <vt:lpstr>耐え難さが数値化できたら・・・ ―避難所10名にアンケート</vt:lpstr>
      <vt:lpstr>耐え難さ⇔メリット ―避難所10名にアンケート―</vt:lpstr>
      <vt:lpstr>熊本地震（被災地）における 合理的配慮のハードル</vt:lpstr>
      <vt:lpstr>「合理的」＋「配慮」の限界</vt:lpstr>
      <vt:lpstr>「事実」を踏まえて対話できない構造</vt:lpstr>
      <vt:lpstr>合理的配慮という訳は適切？</vt:lpstr>
      <vt:lpstr>障害者差別解消法における 対象事業者</vt:lpstr>
      <vt:lpstr>表出されない「困り感」「苦痛」</vt:lpstr>
      <vt:lpstr>啓発のパターンと限界</vt:lpstr>
      <vt:lpstr>啓発から「理性的ダイアローグ」</vt:lpstr>
      <vt:lpstr>個別啓発から自発的対話へ</vt:lpstr>
      <vt:lpstr>「対話」とは</vt:lpstr>
      <vt:lpstr>理性的ダイヤローグに 必要と思われる「配慮？」</vt:lpstr>
      <vt:lpstr>よか隊ネットへの参加</vt:lpstr>
      <vt:lpstr>オーラルソニック社・よか隊ネット との活動で得られたもの</vt:lpstr>
      <vt:lpstr>共助活動参加者の感想</vt:lpstr>
      <vt:lpstr>共助活動参加者の感想</vt:lpstr>
      <vt:lpstr>（当事者主体活躍）舞台構築支援</vt:lpstr>
      <vt:lpstr>「Little bit」の名前の意味・意義</vt:lpstr>
      <vt:lpstr>まとめ</vt:lpstr>
      <vt:lpstr>『発達障害等被災者』への 情報・寄付・居場所求む</vt:lpstr>
      <vt:lpstr>寄付口座情報</vt:lpstr>
      <vt:lpstr>よろしくお願いします</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研修・交流イベント 「発達障害当事者会のリアル ―闇がなければ光は見えない―」 の実践</dc:title>
  <dc:creator>山田裕一</dc:creator>
  <cp:lastModifiedBy>higashiyama</cp:lastModifiedBy>
  <cp:revision>211</cp:revision>
  <cp:lastPrinted>2015-08-28T21:40:21Z</cp:lastPrinted>
  <dcterms:created xsi:type="dcterms:W3CDTF">2014-10-28T22:27:07Z</dcterms:created>
  <dcterms:modified xsi:type="dcterms:W3CDTF">2016-10-25T08:27:17Z</dcterms:modified>
</cp:coreProperties>
</file>