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6" r:id="rId2"/>
    <p:sldId id="267" r:id="rId3"/>
    <p:sldId id="270" r:id="rId4"/>
    <p:sldId id="268" r:id="rId5"/>
    <p:sldId id="269" r:id="rId6"/>
    <p:sldId id="277" r:id="rId7"/>
    <p:sldId id="271" r:id="rId8"/>
    <p:sldId id="259" r:id="rId9"/>
    <p:sldId id="260" r:id="rId10"/>
    <p:sldId id="258" r:id="rId11"/>
    <p:sldId id="261" r:id="rId12"/>
    <p:sldId id="265" r:id="rId13"/>
    <p:sldId id="280" r:id="rId14"/>
    <p:sldId id="281" r:id="rId15"/>
    <p:sldId id="262" r:id="rId16"/>
    <p:sldId id="263" r:id="rId17"/>
    <p:sldId id="264" r:id="rId18"/>
    <p:sldId id="275" r:id="rId19"/>
    <p:sldId id="279" r:id="rId20"/>
    <p:sldId id="276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B2E8"/>
    <a:srgbClr val="BD9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1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F83F5-3A7D-4434-99B7-CE4B1C46AABE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A5531-2212-450B-A92E-8045E329F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85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679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700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837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533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780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3024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531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991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878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5282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166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9151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6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286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71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408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冊子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家族や専門家がつくったものではない、地震に関する発想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626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496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312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A5531-2212-450B-A92E-8045E329FE9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055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FD40-9F1F-49E3-8C5C-D97BB4580B0B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CC7-9FD4-4617-B96D-2BD859EDC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87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FD40-9F1F-49E3-8C5C-D97BB4580B0B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CC7-9FD4-4617-B96D-2BD859EDC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97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FD40-9F1F-49E3-8C5C-D97BB4580B0B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CC7-9FD4-4617-B96D-2BD859EDC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20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FD40-9F1F-49E3-8C5C-D97BB4580B0B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CC7-9FD4-4617-B96D-2BD859EDC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41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FD40-9F1F-49E3-8C5C-D97BB4580B0B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CC7-9FD4-4617-B96D-2BD859EDC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14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FD40-9F1F-49E3-8C5C-D97BB4580B0B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CC7-9FD4-4617-B96D-2BD859EDC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14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FD40-9F1F-49E3-8C5C-D97BB4580B0B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CC7-9FD4-4617-B96D-2BD859EDC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3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FD40-9F1F-49E3-8C5C-D97BB4580B0B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CC7-9FD4-4617-B96D-2BD859EDC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9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FD40-9F1F-49E3-8C5C-D97BB4580B0B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CC7-9FD4-4617-B96D-2BD859EDC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94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FD40-9F1F-49E3-8C5C-D97BB4580B0B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CC7-9FD4-4617-B96D-2BD859EDC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63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FD40-9F1F-49E3-8C5C-D97BB4580B0B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CC7-9FD4-4617-B96D-2BD859EDC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18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3FD40-9F1F-49E3-8C5C-D97BB4580B0B}" type="datetimeFigureOut">
              <a:rPr kumimoji="1" lang="ja-JP" altLang="en-US" smtClean="0"/>
              <a:t>2016/10/21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16CC7-9FD4-4617-B96D-2BD859EDC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86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nevennpo.wixsite.com/decoboco" TargetMode="External"/><Relationship Id="rId4" Type="http://schemas.openxmlformats.org/officeDocument/2006/relationships/hyperlink" Target="mailto:uneven.npo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03648" y="1556792"/>
            <a:ext cx="6404248" cy="1470025"/>
          </a:xfrm>
        </p:spPr>
        <p:txBody>
          <a:bodyPr>
            <a:normAutofit fontScale="90000"/>
          </a:bodyPr>
          <a:lstStyle/>
          <a:p>
            <a:r>
              <a:rPr lang="ja-JP" altLang="ja-JP" dirty="0"/>
              <a:t>熊本地震後</a:t>
            </a:r>
            <a:r>
              <a:rPr lang="ja-JP" altLang="ja-JP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被災地</a:t>
            </a:r>
            <a:r>
              <a:rPr lang="ja-JP" altLang="ja-JP" dirty="0"/>
              <a:t>発達障害当事者</a:t>
            </a:r>
            <a:r>
              <a:rPr lang="ja-JP" altLang="ja-JP" dirty="0" smtClean="0"/>
              <a:t>活動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sz="4000" dirty="0" smtClean="0"/>
              <a:t>－</a:t>
            </a:r>
            <a:r>
              <a:rPr lang="ja-JP" altLang="ja-JP" sz="4000" dirty="0"/>
              <a:t>課題と展望－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656184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400" dirty="0" smtClean="0"/>
              <a:t>宮崎青年・成人発達障害当事者会</a:t>
            </a:r>
            <a:r>
              <a:rPr kumimoji="1" lang="en-US" altLang="ja-JP" sz="2400" dirty="0" err="1" smtClean="0"/>
              <a:t>ShiKiBu</a:t>
            </a:r>
            <a:endParaRPr kumimoji="1" lang="en-US" altLang="ja-JP" sz="2400" dirty="0" smtClean="0"/>
          </a:p>
          <a:p>
            <a:pPr algn="r"/>
            <a:r>
              <a:rPr kumimoji="1" lang="ja-JP" altLang="en-US" sz="2400" dirty="0" smtClean="0"/>
              <a:t>特定非営利活動法人凸凹ライフデザイン</a:t>
            </a:r>
            <a:endParaRPr kumimoji="1" lang="en-US" altLang="ja-JP" sz="2400" dirty="0" smtClean="0"/>
          </a:p>
          <a:p>
            <a:pPr algn="r"/>
            <a:r>
              <a:rPr lang="ja-JP" altLang="en-US" sz="2800" dirty="0"/>
              <a:t>相良真央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49" y="4858532"/>
            <a:ext cx="1717179" cy="166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7323876" y="2529482"/>
            <a:ext cx="1640612" cy="293134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糸口</a:t>
            </a:r>
            <a:r>
              <a:rPr lang="ja-JP" altLang="en-US" sz="2800" dirty="0" smtClean="0">
                <a:solidFill>
                  <a:schemeClr val="tx1"/>
                </a:solidFill>
              </a:rPr>
              <a:t>が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見つからない</a:t>
            </a:r>
            <a:endParaRPr kumimoji="1"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対話の入口が見つからない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さん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187624" y="1484784"/>
            <a:ext cx="2880320" cy="230425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</a:rPr>
              <a:t>心配、質問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「</a:t>
            </a:r>
            <a:r>
              <a:rPr lang="ja-JP" altLang="en-US" sz="2400" dirty="0" smtClean="0">
                <a:solidFill>
                  <a:schemeClr val="tx1"/>
                </a:solidFill>
              </a:rPr>
              <a:t>地震のストレスは関係していない？」</a:t>
            </a:r>
            <a:endParaRPr kumimoji="1"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211960" y="1496616"/>
            <a:ext cx="2880320" cy="230425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否定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「そんなことない！私は仕事を頑張らないと」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211960" y="3933056"/>
            <a:ext cx="2880320" cy="230425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開き直り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「わざとではない。うっかりだから仕方ないでしょう」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187624" y="3933056"/>
            <a:ext cx="2880320" cy="230425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困惑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「それは少し困るのだけど</a:t>
            </a:r>
            <a:r>
              <a:rPr lang="en-US" altLang="ja-JP" sz="2400" dirty="0" smtClean="0">
                <a:solidFill>
                  <a:schemeClr val="tx1"/>
                </a:solidFill>
              </a:rPr>
              <a:t>…</a:t>
            </a:r>
            <a:r>
              <a:rPr lang="ja-JP" altLang="en-US" sz="2400" dirty="0" smtClean="0">
                <a:solidFill>
                  <a:schemeClr val="tx1"/>
                </a:solidFill>
              </a:rPr>
              <a:t>」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右矢印 7"/>
          <p:cNvSpPr/>
          <p:nvPr/>
        </p:nvSpPr>
        <p:spPr>
          <a:xfrm rot="1469180">
            <a:off x="6834672" y="2710452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rot="20364454">
            <a:off x="6837138" y="4698852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1520" y="2206316"/>
            <a:ext cx="9028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体調</a:t>
            </a:r>
            <a:endParaRPr kumimoji="1" lang="en-US" altLang="ja-JP" sz="2800" dirty="0" smtClean="0"/>
          </a:p>
          <a:p>
            <a:r>
              <a:rPr lang="ja-JP" altLang="en-US" sz="2800" dirty="0"/>
              <a:t>悪化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4629834"/>
            <a:ext cx="9028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役割</a:t>
            </a:r>
            <a:endParaRPr kumimoji="1" lang="en-US" altLang="ja-JP" sz="2800" dirty="0" smtClean="0"/>
          </a:p>
          <a:p>
            <a:r>
              <a:rPr lang="ja-JP" altLang="en-US" sz="2800" dirty="0"/>
              <a:t>放棄</a:t>
            </a:r>
            <a:endParaRPr kumimoji="1" lang="ja-JP" altLang="en-US" sz="2800" dirty="0"/>
          </a:p>
        </p:txBody>
      </p:sp>
      <p:sp>
        <p:nvSpPr>
          <p:cNvPr id="3" name="星 8 2"/>
          <p:cNvSpPr/>
          <p:nvPr/>
        </p:nvSpPr>
        <p:spPr>
          <a:xfrm>
            <a:off x="3759515" y="2328519"/>
            <a:ext cx="760874" cy="709700"/>
          </a:xfrm>
          <a:prstGeom prst="star8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8 13"/>
          <p:cNvSpPr/>
          <p:nvPr/>
        </p:nvSpPr>
        <p:spPr>
          <a:xfrm>
            <a:off x="3749690" y="4752037"/>
            <a:ext cx="760874" cy="709700"/>
          </a:xfrm>
          <a:prstGeom prst="star8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1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頑張りと求められる結果が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一致</a:t>
            </a:r>
            <a:r>
              <a:rPr lang="ja-JP" altLang="en-US" dirty="0" smtClean="0"/>
              <a:t>しない</a:t>
            </a:r>
            <a:r>
              <a:rPr lang="en-US" altLang="ja-JP" dirty="0" smtClean="0"/>
              <a:t>D</a:t>
            </a:r>
            <a:r>
              <a:rPr lang="ja-JP" altLang="en-US" dirty="0" smtClean="0"/>
              <a:t>さん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23528" y="1484784"/>
            <a:ext cx="3528392" cy="11521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地震後、躁鬱の波が大きくなっていた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14072" y="2636912"/>
            <a:ext cx="4032448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他人のものを無断で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開封・移動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539552" y="3570566"/>
            <a:ext cx="3312368" cy="1082570"/>
          </a:xfrm>
          <a:prstGeom prst="wedgeRoundRectCallout">
            <a:avLst>
              <a:gd name="adj1" fmla="val -57767"/>
              <a:gd name="adj2" fmla="val 32134"/>
              <a:gd name="adj3" fmla="val 16667"/>
            </a:avLst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どうして、確認せずに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動かしてしまったの？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4139952" y="3789040"/>
            <a:ext cx="2952074" cy="1656184"/>
          </a:xfrm>
          <a:prstGeom prst="wedgeRoundRectCallout">
            <a:avLst>
              <a:gd name="adj1" fmla="val 46780"/>
              <a:gd name="adj2" fmla="val 10758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頑張って</a:t>
            </a:r>
            <a:r>
              <a:rPr lang="ja-JP" altLang="en-US" sz="2800" dirty="0">
                <a:solidFill>
                  <a:schemeClr val="tx1"/>
                </a:solidFill>
              </a:rPr>
              <a:t>やった</a:t>
            </a:r>
            <a:r>
              <a:rPr lang="ja-JP" altLang="en-US" sz="2800" dirty="0" smtClean="0">
                <a:solidFill>
                  <a:schemeClr val="tx1"/>
                </a:solidFill>
              </a:rPr>
              <a:t>と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いうことは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認めてほしい</a:t>
            </a:r>
            <a:endParaRPr kumimoji="1"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673304" y="5229200"/>
            <a:ext cx="3178616" cy="579738"/>
          </a:xfrm>
          <a:prstGeom prst="wedgeRoundRectCallout">
            <a:avLst>
              <a:gd name="adj1" fmla="val -57767"/>
              <a:gd name="adj2" fmla="val 32134"/>
              <a:gd name="adj3" fmla="val 16667"/>
            </a:avLst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・・・</a:t>
            </a:r>
            <a:endParaRPr kumimoji="1"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 rot="20328109">
            <a:off x="3563022" y="2064736"/>
            <a:ext cx="540060" cy="642747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6948264" y="4171084"/>
            <a:ext cx="2087724" cy="914400"/>
          </a:xfrm>
          <a:prstGeom prst="ellipse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>
                <a:solidFill>
                  <a:schemeClr val="accent3">
                    <a:lumMod val="50000"/>
                  </a:schemeClr>
                </a:solidFill>
              </a:rPr>
              <a:t>自信喪失</a:t>
            </a:r>
            <a:endParaRPr kumimoji="1" lang="ja-JP" altLang="en-US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948264" y="3306688"/>
            <a:ext cx="2087724" cy="914400"/>
          </a:xfrm>
          <a:prstGeom prst="ellipse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 smtClean="0">
                <a:solidFill>
                  <a:schemeClr val="accent3">
                    <a:lumMod val="50000"/>
                  </a:schemeClr>
                </a:solidFill>
              </a:rPr>
              <a:t>否定された経験</a:t>
            </a:r>
            <a:endParaRPr kumimoji="1" lang="ja-JP" altLang="en-US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6444207" y="5112568"/>
            <a:ext cx="2880321" cy="1196752"/>
          </a:xfrm>
          <a:prstGeom prst="ellipse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accent3">
                    <a:lumMod val="50000"/>
                  </a:schemeClr>
                </a:solidFill>
              </a:rPr>
              <a:t>せめて、</a:t>
            </a:r>
            <a:r>
              <a:rPr kumimoji="1" lang="ja-JP" altLang="en-US" sz="2200" dirty="0" smtClean="0">
                <a:solidFill>
                  <a:schemeClr val="accent3">
                    <a:lumMod val="50000"/>
                  </a:schemeClr>
                </a:solidFill>
              </a:rPr>
              <a:t>当事者仲間には</a:t>
            </a:r>
            <a:r>
              <a:rPr lang="ja-JP" altLang="en-US" sz="2200" dirty="0" smtClean="0">
                <a:solidFill>
                  <a:schemeClr val="accent3">
                    <a:lumMod val="50000"/>
                  </a:schemeClr>
                </a:solidFill>
              </a:rPr>
              <a:t>誤解</a:t>
            </a:r>
            <a:endParaRPr lang="en-US" altLang="ja-JP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ja-JP" altLang="en-US" sz="2200" dirty="0" smtClean="0">
                <a:solidFill>
                  <a:schemeClr val="accent3">
                    <a:lumMod val="50000"/>
                  </a:schemeClr>
                </a:solidFill>
              </a:rPr>
              <a:t>されたくない</a:t>
            </a:r>
            <a:r>
              <a:rPr lang="en-US" altLang="ja-JP" sz="2200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endParaRPr kumimoji="1" lang="ja-JP" altLang="en-US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5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ja-JP" altLang="en-US" dirty="0"/>
              <a:t>自分</a:t>
            </a:r>
            <a:r>
              <a:rPr lang="ja-JP" altLang="en-US" dirty="0" smtClean="0"/>
              <a:t>との照合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702566"/>
              </p:ext>
            </p:extLst>
          </p:nvPr>
        </p:nvGraphicFramePr>
        <p:xfrm>
          <a:off x="467544" y="1196752"/>
          <a:ext cx="8280920" cy="52120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08112"/>
                <a:gridCol w="2880320"/>
                <a:gridCol w="439248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/>
                        <a:t>対象</a:t>
                      </a:r>
                      <a:endParaRPr kumimoji="1" lang="en-US" altLang="ja-JP" sz="2400" b="0" dirty="0" smtClean="0"/>
                    </a:p>
                  </a:txBody>
                  <a:tcP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/>
                        <a:t>相違点</a:t>
                      </a:r>
                      <a:endParaRPr kumimoji="1" lang="ja-JP" altLang="en-US" sz="2400" b="0" dirty="0"/>
                    </a:p>
                  </a:txBody>
                  <a:tcP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/>
                        <a:t>類似点・学び</a:t>
                      </a:r>
                      <a:endParaRPr kumimoji="1" lang="ja-JP" altLang="en-US" sz="2400" b="0" dirty="0"/>
                    </a:p>
                  </a:txBody>
                  <a:tcP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0" dirty="0" smtClean="0"/>
                        <a:t>A</a:t>
                      </a:r>
                      <a:r>
                        <a:rPr kumimoji="1" lang="ja-JP" altLang="en-US" sz="2400" b="0" dirty="0" smtClean="0"/>
                        <a:t>さん</a:t>
                      </a:r>
                      <a:endParaRPr kumimoji="1" lang="ja-JP" altLang="en-US" sz="2400" b="0" dirty="0"/>
                    </a:p>
                  </a:txBody>
                  <a:tcP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/>
                        <a:t>気遣い</a:t>
                      </a:r>
                      <a:endParaRPr kumimoji="1" lang="en-US" altLang="ja-JP" sz="2400" b="0" dirty="0" smtClean="0"/>
                    </a:p>
                    <a:p>
                      <a:r>
                        <a:rPr kumimoji="1" lang="ja-JP" altLang="en-US" sz="2400" b="0" dirty="0" smtClean="0"/>
                        <a:t>音に対する</a:t>
                      </a:r>
                      <a:endParaRPr kumimoji="1" lang="en-US" altLang="ja-JP" sz="2400" b="0" dirty="0" smtClean="0"/>
                    </a:p>
                    <a:p>
                      <a:r>
                        <a:rPr kumimoji="1" lang="ja-JP" altLang="en-US" sz="2400" b="0" dirty="0" smtClean="0"/>
                        <a:t>過敏さ</a:t>
                      </a:r>
                      <a:endParaRPr kumimoji="1" lang="ja-JP" altLang="en-US" sz="2400" b="0" dirty="0"/>
                    </a:p>
                  </a:txBody>
                  <a:tcP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/>
                        <a:t>他者から怒られないよう、人の顔色をうかがい過ぎる</a:t>
                      </a:r>
                      <a:endParaRPr kumimoji="1" lang="en-US" altLang="ja-JP" sz="2400" b="0" dirty="0" smtClean="0"/>
                    </a:p>
                    <a:p>
                      <a:r>
                        <a:rPr kumimoji="1" lang="ja-JP" altLang="en-US" sz="2400" b="0" dirty="0" smtClean="0"/>
                        <a:t>感覚過敏</a:t>
                      </a:r>
                      <a:endParaRPr kumimoji="1" lang="ja-JP" altLang="en-US" sz="2400" b="0" dirty="0"/>
                    </a:p>
                  </a:txBody>
                  <a:tcP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kumimoji="1" lang="en-US" altLang="ja-JP" sz="2400" b="0" dirty="0" smtClean="0"/>
                        <a:t>B</a:t>
                      </a:r>
                      <a:r>
                        <a:rPr kumimoji="1" lang="ja-JP" altLang="en-US" sz="2400" b="0" dirty="0" smtClean="0"/>
                        <a:t>さん</a:t>
                      </a:r>
                      <a:endParaRPr kumimoji="1" lang="ja-JP" altLang="en-US" sz="2400" b="0" dirty="0"/>
                    </a:p>
                  </a:txBody>
                  <a:tcP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/>
                        <a:t>周囲の評価</a:t>
                      </a:r>
                      <a:endParaRPr kumimoji="1" lang="en-US" altLang="ja-JP" sz="2400" b="0" dirty="0" smtClean="0"/>
                    </a:p>
                    <a:p>
                      <a:r>
                        <a:rPr kumimoji="1" lang="ja-JP" altLang="en-US" sz="2400" b="0" dirty="0" smtClean="0"/>
                        <a:t>混乱の表現</a:t>
                      </a:r>
                      <a:endParaRPr kumimoji="1" lang="en-US" altLang="ja-JP" sz="2400" b="0" dirty="0" smtClean="0"/>
                    </a:p>
                    <a:p>
                      <a:r>
                        <a:rPr kumimoji="1" lang="ja-JP" altLang="en-US" sz="2400" b="0" dirty="0" smtClean="0"/>
                        <a:t>方法</a:t>
                      </a:r>
                      <a:endParaRPr kumimoji="1" lang="ja-JP" altLang="en-US" sz="2400" b="0" dirty="0"/>
                    </a:p>
                  </a:txBody>
                  <a:tcP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/>
                        <a:t>余裕のなさを認めない</a:t>
                      </a:r>
                      <a:endParaRPr kumimoji="1" lang="en-US" altLang="ja-JP" sz="2400" b="0" dirty="0" smtClean="0"/>
                    </a:p>
                    <a:p>
                      <a:r>
                        <a:rPr kumimoji="1" lang="ja-JP" altLang="en-US" sz="2400" b="0" dirty="0" smtClean="0"/>
                        <a:t>自分の弱点を認めないことで、他者からの評価が下がる</a:t>
                      </a:r>
                      <a:endParaRPr kumimoji="1" lang="ja-JP" altLang="en-US" sz="2400" b="0" dirty="0"/>
                    </a:p>
                  </a:txBody>
                  <a:tcPr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kumimoji="1" lang="en-US" altLang="ja-JP" sz="2400" b="0" dirty="0" smtClean="0"/>
                        <a:t>C</a:t>
                      </a:r>
                      <a:r>
                        <a:rPr kumimoji="1" lang="ja-JP" altLang="en-US" sz="2400" b="0" dirty="0" smtClean="0"/>
                        <a:t>さん</a:t>
                      </a:r>
                      <a:endParaRPr kumimoji="1" lang="ja-JP" altLang="en-US" sz="2400" b="0" dirty="0"/>
                    </a:p>
                  </a:txBody>
                  <a:tcP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/>
                        <a:t>仕事や社会活</a:t>
                      </a:r>
                      <a:endParaRPr kumimoji="1" lang="en-US" altLang="ja-JP" sz="2400" b="0" dirty="0" smtClean="0"/>
                    </a:p>
                    <a:p>
                      <a:r>
                        <a:rPr kumimoji="1" lang="ja-JP" altLang="en-US" sz="2400" b="0" dirty="0" smtClean="0"/>
                        <a:t>動に対する認識</a:t>
                      </a:r>
                      <a:endParaRPr kumimoji="1" lang="en-US" altLang="ja-JP" sz="2400" b="0" dirty="0" smtClean="0"/>
                    </a:p>
                    <a:p>
                      <a:r>
                        <a:rPr kumimoji="1" lang="ja-JP" altLang="en-US" sz="2400" b="0" dirty="0" smtClean="0"/>
                        <a:t>調子の崩し方</a:t>
                      </a:r>
                      <a:endParaRPr kumimoji="1" lang="ja-JP" altLang="en-US" sz="2400" b="0" dirty="0"/>
                    </a:p>
                  </a:txBody>
                  <a:tcP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/>
                        <a:t>他人の意見を聞き入れ（たく）ない</a:t>
                      </a:r>
                      <a:endParaRPr kumimoji="1" lang="en-US" altLang="ja-JP" sz="2400" b="0" dirty="0" smtClean="0"/>
                    </a:p>
                    <a:p>
                      <a:r>
                        <a:rPr kumimoji="1" lang="ja-JP" altLang="en-US" sz="2400" b="0" dirty="0" smtClean="0"/>
                        <a:t>自分の視点を増やす機会を失う</a:t>
                      </a:r>
                      <a:endParaRPr kumimoji="1" lang="ja-JP" altLang="en-US" sz="2400" b="0" dirty="0"/>
                    </a:p>
                  </a:txBody>
                  <a:tcP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0" dirty="0" smtClean="0"/>
                        <a:t>D</a:t>
                      </a:r>
                      <a:r>
                        <a:rPr kumimoji="1" lang="ja-JP" altLang="en-US" sz="2400" b="0" dirty="0" smtClean="0"/>
                        <a:t>さん</a:t>
                      </a:r>
                      <a:endParaRPr kumimoji="1" lang="ja-JP" alt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/>
                        <a:t>ずれのポイント</a:t>
                      </a:r>
                      <a:endParaRPr kumimoji="1" lang="en-US" altLang="ja-JP" sz="2400" b="0" dirty="0" smtClean="0"/>
                    </a:p>
                    <a:p>
                      <a:r>
                        <a:rPr kumimoji="1" lang="ja-JP" altLang="en-US" sz="2400" b="0" dirty="0" smtClean="0"/>
                        <a:t>素直さ</a:t>
                      </a:r>
                      <a:endParaRPr kumimoji="1" lang="en-US" altLang="ja-JP" sz="2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/>
                        <a:t>求められていないことにエネルギーを使う</a:t>
                      </a:r>
                      <a:endParaRPr kumimoji="1" lang="en-US" altLang="ja-JP" sz="2400" b="0" dirty="0" smtClean="0"/>
                    </a:p>
                    <a:p>
                      <a:r>
                        <a:rPr kumimoji="1" lang="ja-JP" altLang="en-US" sz="2400" b="0" dirty="0" smtClean="0"/>
                        <a:t>自分の困難をうまく説明できない</a:t>
                      </a:r>
                      <a:endParaRPr kumimoji="1" lang="en-US" altLang="ja-JP" sz="2400" b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右矢印 5"/>
          <p:cNvSpPr/>
          <p:nvPr/>
        </p:nvSpPr>
        <p:spPr>
          <a:xfrm>
            <a:off x="3635896" y="2060848"/>
            <a:ext cx="792088" cy="396044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82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照合してみて・１</a:t>
            </a:r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434803" y="2745448"/>
            <a:ext cx="864096" cy="1345586"/>
            <a:chOff x="898448" y="2564904"/>
            <a:chExt cx="1060704" cy="163448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6" name="二等辺三角形 5"/>
            <p:cNvSpPr/>
            <p:nvPr/>
          </p:nvSpPr>
          <p:spPr>
            <a:xfrm>
              <a:off x="898448" y="3284984"/>
              <a:ext cx="1060704" cy="9144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971600" y="2564904"/>
              <a:ext cx="9144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884368" y="2745448"/>
            <a:ext cx="864096" cy="1345586"/>
            <a:chOff x="898448" y="2564904"/>
            <a:chExt cx="1060704" cy="163448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9" name="二等辺三角形 8"/>
            <p:cNvSpPr/>
            <p:nvPr/>
          </p:nvSpPr>
          <p:spPr>
            <a:xfrm>
              <a:off x="898448" y="3284984"/>
              <a:ext cx="1060704" cy="9144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971600" y="2564904"/>
              <a:ext cx="9144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左カーブ矢印 10"/>
          <p:cNvSpPr/>
          <p:nvPr/>
        </p:nvSpPr>
        <p:spPr>
          <a:xfrm>
            <a:off x="1592079" y="2002802"/>
            <a:ext cx="5932250" cy="3240360"/>
          </a:xfrm>
          <a:prstGeom prst="curvedLeftArrow">
            <a:avLst>
              <a:gd name="adj1" fmla="val 32370"/>
              <a:gd name="adj2" fmla="val 49477"/>
              <a:gd name="adj3" fmla="val 3488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39752" y="1695606"/>
            <a:ext cx="3121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どうしてそうなるの？</a:t>
            </a:r>
            <a:endParaRPr lang="en-US" altLang="ja-JP" sz="28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59632" y="2118834"/>
            <a:ext cx="1189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困る</a:t>
            </a:r>
            <a:r>
              <a:rPr lang="ja-JP" altLang="en-US" sz="2800" dirty="0"/>
              <a:t>！</a:t>
            </a:r>
            <a:endParaRPr lang="en-US" altLang="ja-JP" sz="28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67744" y="2428180"/>
            <a:ext cx="2287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大丈夫</a:t>
            </a:r>
            <a:r>
              <a:rPr lang="ja-JP" altLang="en-US" sz="2800" dirty="0" smtClean="0"/>
              <a:t>かな</a:t>
            </a:r>
            <a:r>
              <a:rPr lang="ja-JP" altLang="en-US" sz="2800" dirty="0"/>
              <a:t>？</a:t>
            </a:r>
            <a:endParaRPr lang="en-US" altLang="ja-JP" sz="28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16016" y="2775726"/>
            <a:ext cx="1718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私と</a:t>
            </a:r>
            <a:r>
              <a:rPr lang="ja-JP" altLang="en-US" sz="2800" dirty="0" smtClean="0"/>
              <a:t>は違う</a:t>
            </a:r>
            <a:endParaRPr lang="en-US" altLang="ja-JP" sz="28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44008" y="3586978"/>
            <a:ext cx="24096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視点を変えると</a:t>
            </a:r>
            <a:endParaRPr lang="en-US" altLang="ja-JP" sz="2800" dirty="0" smtClean="0"/>
          </a:p>
          <a:p>
            <a:r>
              <a:rPr lang="ja-JP" altLang="en-US" sz="2800" dirty="0" smtClean="0"/>
              <a:t>共通点がある</a:t>
            </a:r>
            <a:endParaRPr lang="en-US" altLang="ja-JP" sz="28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23558" y="2165362"/>
            <a:ext cx="3217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こうすればいいのに</a:t>
            </a:r>
            <a:r>
              <a:rPr lang="en-US" altLang="ja-JP" sz="2800" dirty="0" smtClean="0"/>
              <a:t>…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23845" y="4523082"/>
            <a:ext cx="398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私</a:t>
            </a:r>
            <a:r>
              <a:rPr lang="ja-JP" altLang="en-US" sz="2800" dirty="0" smtClean="0"/>
              <a:t>もこうすればいいのか！</a:t>
            </a:r>
            <a:endParaRPr lang="en-US" altLang="ja-JP" sz="28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80160" y="3855846"/>
            <a:ext cx="1827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参考になる</a:t>
            </a:r>
            <a:endParaRPr lang="en-US" altLang="ja-JP" sz="28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 rot="845628">
            <a:off x="5518936" y="4722543"/>
            <a:ext cx="2885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accent6">
                    <a:lumMod val="50000"/>
                  </a:schemeClr>
                </a:solidFill>
              </a:rPr>
              <a:t>見たくないけれど</a:t>
            </a:r>
            <a:r>
              <a:rPr lang="en-US" altLang="ja-JP" sz="28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9413" y="398940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自分</a:t>
            </a:r>
            <a:endParaRPr kumimoji="1"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916306" y="398940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仲間</a:t>
            </a:r>
            <a:endParaRPr kumimoji="1" lang="ja-JP" altLang="en-US" sz="2400" dirty="0"/>
          </a:p>
        </p:txBody>
      </p:sp>
      <p:sp>
        <p:nvSpPr>
          <p:cNvPr id="25" name="角丸四角形 24"/>
          <p:cNvSpPr/>
          <p:nvPr/>
        </p:nvSpPr>
        <p:spPr>
          <a:xfrm>
            <a:off x="462277" y="5661248"/>
            <a:ext cx="8191853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rgbClr val="002060"/>
                </a:solidFill>
              </a:rPr>
              <a:t>当事者仲間を通すと、自分を見ることができる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60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上矢印 8"/>
          <p:cNvSpPr/>
          <p:nvPr/>
        </p:nvSpPr>
        <p:spPr>
          <a:xfrm>
            <a:off x="1326583" y="4869160"/>
            <a:ext cx="7692439" cy="1443059"/>
          </a:xfrm>
          <a:prstGeom prst="upArrow">
            <a:avLst>
              <a:gd name="adj1" fmla="val 74711"/>
              <a:gd name="adj2" fmla="val 58614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002060"/>
                </a:solidFill>
              </a:rPr>
              <a:t>当事者同士の関係を継続している</a:t>
            </a:r>
            <a:endParaRPr kumimoji="1" lang="en-US" altLang="ja-JP" sz="2800" dirty="0" smtClean="0">
              <a:solidFill>
                <a:srgbClr val="00206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照合</a:t>
            </a:r>
            <a:r>
              <a:rPr lang="ja-JP" altLang="en-US" dirty="0" smtClean="0"/>
              <a:t>してみて・２</a:t>
            </a:r>
            <a:endParaRPr kumimoji="1" lang="ja-JP" altLang="en-US" dirty="0"/>
          </a:p>
        </p:txBody>
      </p:sp>
      <p:sp>
        <p:nvSpPr>
          <p:cNvPr id="8" name="上矢印 7"/>
          <p:cNvSpPr/>
          <p:nvPr/>
        </p:nvSpPr>
        <p:spPr>
          <a:xfrm>
            <a:off x="1335455" y="3420615"/>
            <a:ext cx="7692439" cy="1736577"/>
          </a:xfrm>
          <a:prstGeom prst="upArrow">
            <a:avLst>
              <a:gd name="adj1" fmla="val 74711"/>
              <a:gd name="adj2" fmla="val 58614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002060"/>
                </a:solidFill>
              </a:rPr>
              <a:t>違いや個性によって起こる</a:t>
            </a:r>
            <a:endParaRPr kumimoji="1" lang="en-US" altLang="ja-JP" sz="2800" dirty="0" smtClean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rgbClr val="002060"/>
                </a:solidFill>
              </a:rPr>
              <a:t>様々な困難に向き合い続けている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10" name="台形 9"/>
          <p:cNvSpPr/>
          <p:nvPr/>
        </p:nvSpPr>
        <p:spPr>
          <a:xfrm rot="15603674">
            <a:off x="3585664" y="-863710"/>
            <a:ext cx="2404722" cy="7147039"/>
          </a:xfrm>
          <a:prstGeom prst="trapezoid">
            <a:avLst>
              <a:gd name="adj" fmla="val 39147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99167">
                <a:schemeClr val="bg1"/>
              </a:gs>
              <a:gs pos="5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75879" y="2402885"/>
            <a:ext cx="52405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ひとりひとり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違いや個性があることが素晴らしい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16668" y="1556792"/>
            <a:ext cx="1415772" cy="461665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発信（外）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4161" y="5067477"/>
            <a:ext cx="1683474" cy="46166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裏付け</a:t>
            </a:r>
            <a:r>
              <a:rPr kumimoji="1" lang="ja-JP" altLang="en-US" sz="2400" dirty="0" smtClean="0"/>
              <a:t>（内）</a:t>
            </a:r>
            <a:endParaRPr kumimoji="1" lang="ja-JP" altLang="en-US" sz="24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611560" y="2559183"/>
            <a:ext cx="864096" cy="1345586"/>
            <a:chOff x="898448" y="2564904"/>
            <a:chExt cx="1060704" cy="163448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" name="二等辺三角形 4"/>
            <p:cNvSpPr/>
            <p:nvPr/>
          </p:nvSpPr>
          <p:spPr>
            <a:xfrm>
              <a:off x="898448" y="3284984"/>
              <a:ext cx="1060704" cy="9144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971600" y="2564904"/>
              <a:ext cx="9144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7" name="直線コネクタ 6"/>
          <p:cNvCxnSpPr/>
          <p:nvPr/>
        </p:nvCxnSpPr>
        <p:spPr>
          <a:xfrm flipV="1">
            <a:off x="1475656" y="1340768"/>
            <a:ext cx="4680520" cy="159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1475656" y="3356992"/>
            <a:ext cx="4896544" cy="246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16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吹き出し 9"/>
          <p:cNvSpPr/>
          <p:nvPr/>
        </p:nvSpPr>
        <p:spPr>
          <a:xfrm>
            <a:off x="2483768" y="4256512"/>
            <a:ext cx="5760640" cy="612648"/>
          </a:xfrm>
          <a:prstGeom prst="wedgeRectCallout">
            <a:avLst>
              <a:gd name="adj1" fmla="val -61262"/>
              <a:gd name="adj2" fmla="val -15874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それ</a:t>
            </a:r>
            <a:r>
              <a:rPr lang="ja-JP" altLang="en-US" sz="2800" dirty="0" smtClean="0">
                <a:solidFill>
                  <a:schemeClr val="tx1"/>
                </a:solidFill>
              </a:rPr>
              <a:t>は大変ですね！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9991" y="153144"/>
            <a:ext cx="8408473" cy="125963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地震後の当事者に対する周囲の目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899592" y="2083414"/>
            <a:ext cx="864096" cy="1345586"/>
            <a:chOff x="898448" y="2564904"/>
            <a:chExt cx="1060704" cy="163448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" name="二等辺三角形 4"/>
            <p:cNvSpPr/>
            <p:nvPr/>
          </p:nvSpPr>
          <p:spPr>
            <a:xfrm>
              <a:off x="898448" y="3284984"/>
              <a:ext cx="1060704" cy="9144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971600" y="2564904"/>
              <a:ext cx="9144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四角形吹き出し 6"/>
          <p:cNvSpPr/>
          <p:nvPr/>
        </p:nvSpPr>
        <p:spPr>
          <a:xfrm>
            <a:off x="2483768" y="1340768"/>
            <a:ext cx="5760640" cy="612648"/>
          </a:xfrm>
          <a:prstGeom prst="wedgeRectCallout">
            <a:avLst>
              <a:gd name="adj1" fmla="val -57342"/>
              <a:gd name="adj2" fmla="val 4757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どういうところが大変ですか？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2483768" y="2060848"/>
            <a:ext cx="5760640" cy="612648"/>
          </a:xfrm>
          <a:prstGeom prst="wedgeRectCallout">
            <a:avLst>
              <a:gd name="adj1" fmla="val -57342"/>
              <a:gd name="adj2" fmla="val 4011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ほしい配慮は何ですか？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四角形吹き出し 8"/>
          <p:cNvSpPr/>
          <p:nvPr/>
        </p:nvSpPr>
        <p:spPr>
          <a:xfrm>
            <a:off x="2771800" y="3536432"/>
            <a:ext cx="5760640" cy="612648"/>
          </a:xfrm>
          <a:prstGeom prst="wedgeRectCallout">
            <a:avLst>
              <a:gd name="adj1" fmla="val 57210"/>
              <a:gd name="adj2" fmla="val 42599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家族の理解</a:t>
            </a:r>
            <a:r>
              <a:rPr lang="ja-JP" altLang="en-US" sz="2400" dirty="0" smtClean="0">
                <a:solidFill>
                  <a:schemeClr val="tx1"/>
                </a:solidFill>
              </a:rPr>
              <a:t>が得られず、</a:t>
            </a:r>
            <a:r>
              <a:rPr lang="ja-JP" altLang="en-US" sz="3200" dirty="0" smtClean="0">
                <a:solidFill>
                  <a:schemeClr val="tx1"/>
                </a:solidFill>
              </a:rPr>
              <a:t>自傷行為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27" y="4077072"/>
            <a:ext cx="1845401" cy="2599900"/>
          </a:xfrm>
          <a:prstGeom prst="rect">
            <a:avLst/>
          </a:prstGeom>
        </p:spPr>
      </p:pic>
      <p:sp>
        <p:nvSpPr>
          <p:cNvPr id="12" name="四角形吹き出し 11"/>
          <p:cNvSpPr/>
          <p:nvPr/>
        </p:nvSpPr>
        <p:spPr>
          <a:xfrm>
            <a:off x="2477148" y="5624664"/>
            <a:ext cx="5760640" cy="612648"/>
          </a:xfrm>
          <a:prstGeom prst="wedgeRectCallout">
            <a:avLst>
              <a:gd name="adj1" fmla="val -55754"/>
              <a:gd name="adj2" fmla="val -4695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なるほど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2339752" y="305261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339752" y="5085184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538584" y="3060889"/>
            <a:ext cx="1619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取材の方など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3987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今後に備える・当事者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458421"/>
              </p:ext>
            </p:extLst>
          </p:nvPr>
        </p:nvGraphicFramePr>
        <p:xfrm>
          <a:off x="323528" y="1568544"/>
          <a:ext cx="8568952" cy="4236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423304"/>
                <a:gridCol w="5145648"/>
              </a:tblGrid>
              <a:tr h="683812">
                <a:tc>
                  <a:txBody>
                    <a:bodyPr/>
                    <a:lstStyle/>
                    <a:p>
                      <a:r>
                        <a:rPr kumimoji="1" lang="ja-JP" altLang="en-US" sz="2600" b="0" dirty="0" smtClean="0"/>
                        <a:t>自分の意思で決定・行動する経験を積んでおく</a:t>
                      </a:r>
                      <a:endParaRPr kumimoji="1" lang="ja-JP" alt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600" b="0" dirty="0" smtClean="0"/>
                        <a:t>自分の責任で決定する意識は、疲弊して気持ちが弱る時にも生きる</a:t>
                      </a:r>
                      <a:endParaRPr kumimoji="1" lang="ja-JP" altLang="en-US" sz="2600" b="0" dirty="0"/>
                    </a:p>
                  </a:txBody>
                  <a:tcPr/>
                </a:tc>
              </a:tr>
              <a:tr h="976875">
                <a:tc>
                  <a:txBody>
                    <a:bodyPr/>
                    <a:lstStyle/>
                    <a:p>
                      <a:r>
                        <a:rPr kumimoji="1" lang="ja-JP" altLang="en-US" sz="2600" b="0" dirty="0" smtClean="0"/>
                        <a:t>自分の弱さを認識することの意義を考える</a:t>
                      </a:r>
                      <a:endParaRPr kumimoji="1" lang="ja-JP" alt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600" b="0" dirty="0" smtClean="0"/>
                        <a:t>自分を過大・過少評価しない。できないことは積極的に助けてもらう。</a:t>
                      </a:r>
                      <a:endParaRPr kumimoji="1" lang="en-US" altLang="ja-JP" sz="2600" b="0" dirty="0" smtClean="0"/>
                    </a:p>
                    <a:p>
                      <a:r>
                        <a:rPr kumimoji="1" lang="ja-JP" altLang="en-US" sz="2600" b="0" dirty="0" smtClean="0"/>
                        <a:t>災害時は悩む余裕がないかもしれない</a:t>
                      </a:r>
                      <a:endParaRPr kumimoji="1" lang="ja-JP" altLang="en-US" sz="2600" b="0" dirty="0"/>
                    </a:p>
                  </a:txBody>
                  <a:tcPr/>
                </a:tc>
              </a:tr>
              <a:tr h="1269937">
                <a:tc>
                  <a:txBody>
                    <a:bodyPr/>
                    <a:lstStyle/>
                    <a:p>
                      <a:r>
                        <a:rPr kumimoji="1" lang="ja-JP" altLang="en-US" sz="2600" b="0" dirty="0" smtClean="0"/>
                        <a:t>周囲に自分のことを</a:t>
                      </a:r>
                      <a:endParaRPr kumimoji="1" lang="en-US" altLang="ja-JP" sz="2600" b="0" dirty="0" smtClean="0"/>
                    </a:p>
                    <a:p>
                      <a:r>
                        <a:rPr kumimoji="1" lang="ja-JP" altLang="en-US" sz="2600" b="0" dirty="0" smtClean="0"/>
                        <a:t>尋ねる</a:t>
                      </a:r>
                      <a:endParaRPr kumimoji="1" lang="en-US" altLang="ja-JP" sz="2600" b="0" dirty="0" smtClean="0"/>
                    </a:p>
                    <a:p>
                      <a:r>
                        <a:rPr kumimoji="1" lang="ja-JP" altLang="en-US" sz="2600" b="0" dirty="0" smtClean="0"/>
                        <a:t>評価してもらう</a:t>
                      </a:r>
                      <a:endParaRPr kumimoji="1" lang="ja-JP" alt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600" b="0" dirty="0" smtClean="0"/>
                        <a:t>自分はどういうところで困っている／できるように見えるか、複数の人から意見をきいておく。困るポイントを判断しやすくなる</a:t>
                      </a:r>
                      <a:endParaRPr kumimoji="1" lang="ja-JP" altLang="en-US" sz="2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9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台形 4"/>
          <p:cNvSpPr/>
          <p:nvPr/>
        </p:nvSpPr>
        <p:spPr>
          <a:xfrm>
            <a:off x="971600" y="5301207"/>
            <a:ext cx="7200800" cy="1384995"/>
          </a:xfrm>
          <a:prstGeom prst="trapezoid">
            <a:avLst>
              <a:gd name="adj" fmla="val 66635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今後に備える・周囲の人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560070"/>
              </p:ext>
            </p:extLst>
          </p:nvPr>
        </p:nvGraphicFramePr>
        <p:xfrm>
          <a:off x="457200" y="1516360"/>
          <a:ext cx="8291264" cy="3352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45632"/>
                <a:gridCol w="4145632"/>
              </a:tblGrid>
              <a:tr h="683812">
                <a:tc>
                  <a:txBody>
                    <a:bodyPr/>
                    <a:lstStyle/>
                    <a:p>
                      <a:r>
                        <a:rPr kumimoji="1" lang="ja-JP" altLang="en-US" sz="2600" b="0" dirty="0" smtClean="0"/>
                        <a:t>周囲と比較して不利な立場・少数派になる意識をしておく</a:t>
                      </a:r>
                      <a:endParaRPr kumimoji="1" lang="en-US" altLang="ja-JP" sz="2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600" b="0" dirty="0" smtClean="0"/>
                        <a:t>災害時、他の人をうらやむ気持ちが自分の生活を阻害するかもしれない</a:t>
                      </a:r>
                      <a:endParaRPr kumimoji="1" lang="ja-JP" altLang="en-US" sz="2600" b="0" dirty="0"/>
                    </a:p>
                  </a:txBody>
                  <a:tcPr/>
                </a:tc>
              </a:tr>
              <a:tr h="976875">
                <a:tc>
                  <a:txBody>
                    <a:bodyPr/>
                    <a:lstStyle/>
                    <a:p>
                      <a:r>
                        <a:rPr kumimoji="1" lang="ja-JP" altLang="en-US" sz="2600" b="0" dirty="0" smtClean="0"/>
                        <a:t>自分の関心事、感覚、考え方と異なる人々のコミュニティに関わっておく</a:t>
                      </a:r>
                      <a:endParaRPr kumimoji="1" lang="en-US" altLang="ja-JP" sz="2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600" b="0" dirty="0" smtClean="0"/>
                        <a:t>協力しにくい人とも協力しなくてはならないかもしれない。</a:t>
                      </a:r>
                      <a:endParaRPr kumimoji="1" lang="en-US" altLang="ja-JP" sz="2600" b="0" dirty="0" smtClean="0"/>
                    </a:p>
                    <a:p>
                      <a:r>
                        <a:rPr kumimoji="1" lang="ja-JP" altLang="en-US" sz="2600" b="0" dirty="0" smtClean="0"/>
                        <a:t>意見の違う人を助けたり、反対に助けられたりするかもしれない</a:t>
                      </a:r>
                      <a:endParaRPr kumimoji="1" lang="en-US" altLang="ja-JP" sz="2600" b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187624" y="5301208"/>
            <a:ext cx="6647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自分</a:t>
            </a:r>
            <a:r>
              <a:rPr lang="ja-JP" altLang="en-US" sz="2800" dirty="0" smtClean="0"/>
              <a:t>や自分の周りの人とは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全く違う人を</a:t>
            </a:r>
            <a:endParaRPr lang="en-US" altLang="ja-JP" sz="2800" dirty="0" smtClean="0"/>
          </a:p>
          <a:p>
            <a:pPr algn="ctr"/>
            <a:r>
              <a:rPr kumimoji="1" lang="ja-JP" altLang="en-US" sz="2800" dirty="0" smtClean="0"/>
              <a:t>認められる土台をつくっておいてほしい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036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ネットワーク組織参加で学ぶ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活動仲間</a:t>
            </a:r>
            <a:r>
              <a:rPr lang="ja-JP" altLang="en-US" dirty="0" smtClean="0"/>
              <a:t>の関係性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4139952" y="2996952"/>
            <a:ext cx="864096" cy="1345586"/>
            <a:chOff x="898448" y="2564904"/>
            <a:chExt cx="1060704" cy="1634480"/>
          </a:xfrm>
          <a:solidFill>
            <a:srgbClr val="92D050"/>
          </a:solidFill>
        </p:grpSpPr>
        <p:sp>
          <p:nvSpPr>
            <p:cNvPr id="5" name="二等辺三角形 4"/>
            <p:cNvSpPr/>
            <p:nvPr/>
          </p:nvSpPr>
          <p:spPr>
            <a:xfrm>
              <a:off x="898448" y="3284984"/>
              <a:ext cx="1060704" cy="9144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971600" y="2564904"/>
              <a:ext cx="9144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角丸四角形吹き出し 6"/>
          <p:cNvSpPr/>
          <p:nvPr/>
        </p:nvSpPr>
        <p:spPr>
          <a:xfrm>
            <a:off x="1331640" y="1628800"/>
            <a:ext cx="2880320" cy="1152128"/>
          </a:xfrm>
          <a:prstGeom prst="wedgeRoundRectCallout">
            <a:avLst>
              <a:gd name="adj1" fmla="val 48962"/>
              <a:gd name="adj2" fmla="val 79359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①障害を隠さなくて良い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4932040" y="1789166"/>
            <a:ext cx="3528392" cy="1279794"/>
          </a:xfrm>
          <a:prstGeom prst="wedgeRoundRectCallout">
            <a:avLst>
              <a:gd name="adj1" fmla="val 37745"/>
              <a:gd name="adj2" fmla="val 66162"/>
              <a:gd name="adj3" fmla="val 16667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②特別視しない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注意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する（</a:t>
            </a:r>
            <a:r>
              <a:rPr lang="ja-JP" altLang="en-US" sz="2800" dirty="0" smtClean="0">
                <a:solidFill>
                  <a:schemeClr val="tx1"/>
                </a:solidFill>
              </a:rPr>
              <a:t>が、ひきずらない）</a:t>
            </a:r>
            <a:endParaRPr kumimoji="1"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1076145" y="4470204"/>
            <a:ext cx="3927903" cy="734546"/>
          </a:xfrm>
          <a:prstGeom prst="wedgeRoundRectCallout">
            <a:avLst>
              <a:gd name="adj1" fmla="val -51292"/>
              <a:gd name="adj2" fmla="val 84301"/>
              <a:gd name="adj3" fmla="val 16667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⑤休憩を咎められない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5364088" y="3457589"/>
            <a:ext cx="3600400" cy="1272449"/>
          </a:xfrm>
          <a:prstGeom prst="wedgeRoundRectCallout">
            <a:avLst>
              <a:gd name="adj1" fmla="val 44515"/>
              <a:gd name="adj2" fmla="val 70842"/>
              <a:gd name="adj3" fmla="val 16667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③目的や理念が明確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104770" y="3068960"/>
            <a:ext cx="3675142" cy="1094586"/>
          </a:xfrm>
          <a:prstGeom prst="wedgeRoundRectCallout">
            <a:avLst>
              <a:gd name="adj1" fmla="val -38483"/>
              <a:gd name="adj2" fmla="val 72998"/>
              <a:gd name="adj3" fmla="val 16667"/>
            </a:avLst>
          </a:prstGeom>
          <a:noFill/>
          <a:ln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⑥必要な配慮が</a:t>
            </a:r>
            <a:r>
              <a:rPr lang="ja-JP" altLang="en-US" sz="2800" dirty="0" smtClean="0">
                <a:solidFill>
                  <a:schemeClr val="tx1"/>
                </a:solidFill>
              </a:rPr>
              <a:t>揃って</a:t>
            </a:r>
            <a:r>
              <a:rPr lang="ja-JP" altLang="en-US" sz="2800" dirty="0">
                <a:solidFill>
                  <a:schemeClr val="tx1"/>
                </a:solidFill>
              </a:rPr>
              <a:t>いる訳で</a:t>
            </a:r>
            <a:r>
              <a:rPr lang="ja-JP" altLang="en-US" sz="2800" dirty="0" smtClean="0">
                <a:solidFill>
                  <a:schemeClr val="tx1"/>
                </a:solidFill>
              </a:rPr>
              <a:t>はない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5076056" y="5142726"/>
            <a:ext cx="3483380" cy="1094586"/>
          </a:xfrm>
          <a:prstGeom prst="wedgeRoundRectCallout">
            <a:avLst>
              <a:gd name="adj1" fmla="val -44108"/>
              <a:gd name="adj2" fmla="val 80457"/>
              <a:gd name="adj3" fmla="val 16667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④</a:t>
            </a:r>
            <a:r>
              <a:rPr lang="ja-JP" altLang="en-US" sz="2800" dirty="0" smtClean="0">
                <a:solidFill>
                  <a:schemeClr val="tx1"/>
                </a:solidFill>
              </a:rPr>
              <a:t>各々が自分の意思で動いている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15" y="5661248"/>
            <a:ext cx="1950913" cy="1011902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051720" y="5733256"/>
            <a:ext cx="27494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紹介・連携</a:t>
            </a:r>
            <a:r>
              <a:rPr kumimoji="1" lang="ja-JP" altLang="en-US" sz="2000" dirty="0" smtClean="0"/>
              <a:t>：山田裕一氏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事業主任：高木聡史氏</a:t>
            </a:r>
            <a:endParaRPr lang="en-US" altLang="ja-JP" sz="2000" dirty="0" smtClean="0"/>
          </a:p>
          <a:p>
            <a:r>
              <a:rPr kumimoji="1" lang="ja-JP" altLang="en-US" sz="2000" dirty="0"/>
              <a:t>事務</a:t>
            </a:r>
            <a:r>
              <a:rPr kumimoji="1" lang="ja-JP" altLang="en-US" sz="2000" dirty="0" smtClean="0"/>
              <a:t>局長：江﨑太郎氏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1867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今後</a:t>
            </a:r>
            <a:r>
              <a:rPr lang="ja-JP" altLang="en-US" dirty="0" smtClean="0"/>
              <a:t>の当事者活動に活かすべき点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284322"/>
              </p:ext>
            </p:extLst>
          </p:nvPr>
        </p:nvGraphicFramePr>
        <p:xfrm>
          <a:off x="395536" y="1600200"/>
          <a:ext cx="8435280" cy="31089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4352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①障害をオープンにするリスクが極めて低い</a:t>
                      </a:r>
                      <a:endParaRPr kumimoji="1" lang="ja-JP" altLang="en-US" sz="2800" b="0" dirty="0"/>
                    </a:p>
                  </a:txBody>
                  <a:tcPr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②「障害」を通して他者を認識する機会がほぼない</a:t>
                      </a:r>
                      <a:endParaRPr kumimoji="1" lang="ja-JP" altLang="en-US" sz="2800" b="0" dirty="0"/>
                    </a:p>
                  </a:txBody>
                  <a:tcP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③活動の目的や理念が明確である</a:t>
                      </a:r>
                      <a:endParaRPr kumimoji="1" lang="ja-JP" altLang="en-US" sz="2800" b="0" dirty="0"/>
                    </a:p>
                  </a:txBody>
                  <a:tcP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④各々が主体的に行動する</a:t>
                      </a:r>
                      <a:endParaRPr kumimoji="1" lang="ja-JP" altLang="en-US" sz="2800" b="0" dirty="0"/>
                    </a:p>
                  </a:txBody>
                  <a:tcP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⑤他者の言動を否定しない</a:t>
                      </a:r>
                      <a:endParaRPr kumimoji="1" lang="ja-JP" altLang="en-US" sz="2800" b="0" dirty="0"/>
                    </a:p>
                  </a:txBody>
                  <a:tcP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⑥配慮を期待する必要性が低い</a:t>
                      </a:r>
                      <a:endParaRPr kumimoji="1" lang="ja-JP" altLang="en-US" sz="2800" b="0" dirty="0"/>
                    </a:p>
                  </a:txBody>
                  <a:tcP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3923928" y="4869160"/>
            <a:ext cx="1152128" cy="489204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683568" y="5358364"/>
            <a:ext cx="7776864" cy="1238988"/>
          </a:xfrm>
          <a:prstGeom prst="flowChartAlternateProcess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まず、具体的にどのような方法で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実現可能か</a:t>
            </a:r>
            <a:r>
              <a:rPr lang="ja-JP" altLang="en-US" sz="3200" dirty="0">
                <a:solidFill>
                  <a:schemeClr val="tx1"/>
                </a:solidFill>
              </a:rPr>
              <a:t>？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意見交換の機会を持つこと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4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私</a:t>
            </a:r>
            <a:r>
              <a:rPr lang="ja-JP" altLang="en-US" dirty="0" smtClean="0"/>
              <a:t>の立場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/>
          <a:lstStyle/>
          <a:p>
            <a:r>
              <a:rPr lang="ja-JP" altLang="en-US" dirty="0"/>
              <a:t>最近</a:t>
            </a:r>
            <a:r>
              <a:rPr kumimoji="1" lang="ja-JP" altLang="en-US" dirty="0" smtClean="0"/>
              <a:t>数年は熊本でも当事者活動を</a:t>
            </a:r>
            <a:r>
              <a:rPr lang="ja-JP" altLang="en-US" dirty="0"/>
              <a:t>行っている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昨年（</a:t>
            </a:r>
            <a:r>
              <a:rPr lang="en-US" altLang="ja-JP" dirty="0" smtClean="0"/>
              <a:t>2015</a:t>
            </a:r>
            <a:r>
              <a:rPr lang="ja-JP" altLang="en-US" dirty="0" smtClean="0"/>
              <a:t>）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月に熊本で</a:t>
            </a:r>
            <a:r>
              <a:rPr lang="en-US" altLang="ja-JP" dirty="0" smtClean="0"/>
              <a:t>NPO</a:t>
            </a:r>
            <a:r>
              <a:rPr lang="ja-JP" altLang="en-US" dirty="0" smtClean="0"/>
              <a:t>法人としても活動開始</a:t>
            </a:r>
            <a:endParaRPr kumimoji="1" lang="en-US" altLang="ja-JP" dirty="0" smtClean="0"/>
          </a:p>
          <a:p>
            <a:r>
              <a:rPr kumimoji="1" lang="ja-JP" altLang="en-US" dirty="0" smtClean="0"/>
              <a:t>熊本地震（前震・本震）時は宮崎</a:t>
            </a:r>
            <a:endParaRPr kumimoji="1" lang="en-US" altLang="ja-JP" dirty="0" smtClean="0"/>
          </a:p>
          <a:p>
            <a:r>
              <a:rPr kumimoji="1" lang="ja-JP" altLang="en-US" dirty="0" smtClean="0"/>
              <a:t>本震翌日に熊本へ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以降４：１の割合で熊本にいる</a:t>
            </a:r>
            <a:endParaRPr kumimoji="1" lang="en-US" altLang="ja-JP" dirty="0" smtClean="0"/>
          </a:p>
          <a:p>
            <a:r>
              <a:rPr lang="ja-JP" altLang="en-US" dirty="0" smtClean="0"/>
              <a:t>助成金を基に被災地支援事業を</a:t>
            </a:r>
            <a:r>
              <a:rPr lang="ja-JP" altLang="en-US" dirty="0"/>
              <a:t>継続中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24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ありがとうございました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653136"/>
            <a:ext cx="3054872" cy="188494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498270" y="2858160"/>
            <a:ext cx="69621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特定非営利活動法人凸凹ライフデザイン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lang="en-US" altLang="ja-JP" sz="2400" dirty="0" smtClean="0"/>
              <a:t>mail</a:t>
            </a:r>
            <a:r>
              <a:rPr lang="ja-JP" altLang="en-US" sz="2400" dirty="0"/>
              <a:t>：</a:t>
            </a:r>
            <a:r>
              <a:rPr kumimoji="1" lang="en-US" altLang="ja-JP" sz="2400" dirty="0" smtClean="0">
                <a:hlinkClick r:id="rId4"/>
              </a:rPr>
              <a:t>uneven.npo@gmail.com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HP</a:t>
            </a:r>
            <a:r>
              <a:rPr lang="ja-JP" altLang="en-US" sz="2400" dirty="0" smtClean="0"/>
              <a:t>：</a:t>
            </a:r>
            <a:r>
              <a:rPr lang="en-US" altLang="ja-JP" sz="2400" dirty="0" smtClean="0">
                <a:hlinkClick r:id="rId5"/>
              </a:rPr>
              <a:t>http</a:t>
            </a:r>
            <a:r>
              <a:rPr lang="en-US" altLang="ja-JP" sz="2400" dirty="0">
                <a:hlinkClick r:id="rId5"/>
              </a:rPr>
              <a:t>://</a:t>
            </a:r>
            <a:r>
              <a:rPr lang="en-US" altLang="ja-JP" sz="2400" dirty="0" smtClean="0">
                <a:hlinkClick r:id="rId5"/>
              </a:rPr>
              <a:t>unevennpo.wixsite.com/decoboco</a:t>
            </a:r>
            <a:endParaRPr lang="en-US" altLang="ja-JP" sz="2400" dirty="0" smtClean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8109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7051579" cy="2880320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298129"/>
            <a:ext cx="5760640" cy="324162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812360" y="2420888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避難所</a:t>
            </a:r>
            <a:endParaRPr kumimoji="1" lang="en-US" altLang="ja-JP" sz="2000" dirty="0" smtClean="0"/>
          </a:p>
          <a:p>
            <a:r>
              <a:rPr lang="ja-JP" altLang="en-US" sz="2000" dirty="0"/>
              <a:t>駐車場</a:t>
            </a:r>
            <a:endParaRPr kumimoji="1"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92280" y="60932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炊き出し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273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864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熊本地震から１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4595018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前震：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14</a:t>
            </a:r>
            <a:r>
              <a:rPr kumimoji="1" lang="ja-JP" altLang="en-US" dirty="0" smtClean="0"/>
              <a:t>日、本震</a:t>
            </a:r>
            <a:r>
              <a:rPr kumimoji="1" lang="en-US" altLang="ja-JP" dirty="0" smtClean="0"/>
              <a:t>:4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16</a:t>
            </a:r>
            <a:r>
              <a:rPr lang="ja-JP" altLang="en-US" dirty="0" smtClean="0"/>
              <a:t>日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14270" y="1052736"/>
            <a:ext cx="8136904" cy="142630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807654" y="2479044"/>
            <a:ext cx="8136904" cy="14263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03847" y="3908401"/>
            <a:ext cx="8136904" cy="142630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779054" y="5336862"/>
            <a:ext cx="8136904" cy="14263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231590" y="1052736"/>
            <a:ext cx="1624322" cy="14263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kumimoji="1" lang="ja-JP" altLang="en-US" sz="3600" dirty="0" smtClean="0">
                <a:solidFill>
                  <a:schemeClr val="accent3">
                    <a:lumMod val="50000"/>
                  </a:schemeClr>
                </a:solidFill>
              </a:rPr>
              <a:t>月</a:t>
            </a:r>
            <a:endParaRPr kumimoji="1" lang="ja-JP" alt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91201" y="3905352"/>
            <a:ext cx="1624322" cy="14263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accent3">
                    <a:lumMod val="50000"/>
                  </a:schemeClr>
                </a:solidFill>
              </a:rPr>
              <a:t>6</a:t>
            </a:r>
            <a:r>
              <a:rPr lang="ja-JP" altLang="en-US" sz="3600" dirty="0">
                <a:solidFill>
                  <a:schemeClr val="accent3">
                    <a:lumMod val="50000"/>
                  </a:schemeClr>
                </a:solidFill>
              </a:rPr>
              <a:t>月</a:t>
            </a:r>
            <a:endParaRPr kumimoji="1" lang="ja-JP" alt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10891" y="2482093"/>
            <a:ext cx="1624322" cy="14263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kumimoji="1" lang="ja-JP" altLang="en-US" sz="3600" dirty="0" smtClean="0">
                <a:solidFill>
                  <a:schemeClr val="accent5">
                    <a:lumMod val="50000"/>
                  </a:schemeClr>
                </a:solidFill>
              </a:rPr>
              <a:t>月</a:t>
            </a:r>
            <a:endParaRPr kumimoji="1" lang="ja-JP" alt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79054" y="5334709"/>
            <a:ext cx="1624322" cy="14263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accent5">
                    <a:lumMod val="50000"/>
                  </a:schemeClr>
                </a:solidFill>
              </a:rPr>
              <a:t>7</a:t>
            </a:r>
            <a:r>
              <a:rPr kumimoji="1" lang="ja-JP" altLang="en-US" sz="3600" dirty="0" smtClean="0">
                <a:solidFill>
                  <a:schemeClr val="accent5">
                    <a:lumMod val="50000"/>
                  </a:schemeClr>
                </a:solidFill>
              </a:rPr>
              <a:t>月</a:t>
            </a:r>
            <a:endParaRPr kumimoji="1" lang="ja-JP" alt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66142" y="1165725"/>
            <a:ext cx="57022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14</a:t>
            </a:r>
            <a:r>
              <a:rPr kumimoji="1" lang="ja-JP" altLang="en-US" sz="2400" dirty="0" smtClean="0"/>
              <a:t>日前震　</a:t>
            </a:r>
            <a:r>
              <a:rPr kumimoji="1" lang="en-US" altLang="ja-JP" sz="2400" dirty="0" smtClean="0"/>
              <a:t>16</a:t>
            </a:r>
            <a:r>
              <a:rPr kumimoji="1" lang="ja-JP" altLang="en-US" sz="2400" dirty="0" smtClean="0"/>
              <a:t>日本震</a:t>
            </a:r>
            <a:endParaRPr kumimoji="1" lang="en-US" altLang="ja-JP" sz="2400" dirty="0" smtClean="0"/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Line</a:t>
            </a:r>
            <a:r>
              <a:rPr lang="ja-JP" altLang="en-US" sz="2400" dirty="0" err="1" smtClean="0">
                <a:solidFill>
                  <a:srgbClr val="0070C0"/>
                </a:solidFill>
              </a:rPr>
              <a:t>での</a:t>
            </a:r>
            <a:r>
              <a:rPr lang="ja-JP" altLang="en-US" sz="2400" dirty="0" smtClean="0">
                <a:solidFill>
                  <a:srgbClr val="0070C0"/>
                </a:solidFill>
              </a:rPr>
              <a:t>情報共有</a:t>
            </a:r>
            <a:r>
              <a:rPr lang="ja-JP" altLang="en-US" sz="2400" dirty="0" smtClean="0"/>
              <a:t>　物資運搬　避難所巡回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ネットワーク参加　</a:t>
            </a:r>
            <a:r>
              <a:rPr kumimoji="1" lang="ja-JP" altLang="en-US" sz="2400" dirty="0" smtClean="0">
                <a:solidFill>
                  <a:srgbClr val="0070C0"/>
                </a:solidFill>
              </a:rPr>
              <a:t>取材対応</a:t>
            </a:r>
            <a:r>
              <a:rPr kumimoji="1" lang="ja-JP" altLang="en-US" sz="2400" dirty="0" smtClean="0"/>
              <a:t>　</a:t>
            </a:r>
            <a:r>
              <a:rPr lang="ja-JP" altLang="en-US" sz="2400" dirty="0" smtClean="0">
                <a:solidFill>
                  <a:srgbClr val="00B050"/>
                </a:solidFill>
              </a:rPr>
              <a:t>アルバイト休止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00019" y="2592033"/>
            <a:ext cx="6032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助成金</a:t>
            </a:r>
            <a:r>
              <a:rPr lang="ja-JP" altLang="en-US" sz="2400" dirty="0" smtClean="0"/>
              <a:t>申請　</a:t>
            </a:r>
            <a:r>
              <a:rPr lang="ja-JP" altLang="en-US" sz="2400" dirty="0" smtClean="0">
                <a:solidFill>
                  <a:srgbClr val="0070C0"/>
                </a:solidFill>
              </a:rPr>
              <a:t>スタッフ調子を崩す</a:t>
            </a:r>
            <a:endParaRPr kumimoji="1" lang="en-US" altLang="ja-JP" sz="2400" dirty="0" smtClean="0">
              <a:solidFill>
                <a:srgbClr val="0070C0"/>
              </a:solidFill>
            </a:endParaRPr>
          </a:p>
          <a:p>
            <a:r>
              <a:rPr lang="ja-JP" altLang="en-US" sz="2400" dirty="0">
                <a:solidFill>
                  <a:srgbClr val="0070C0"/>
                </a:solidFill>
              </a:rPr>
              <a:t>取材</a:t>
            </a:r>
            <a:r>
              <a:rPr lang="ja-JP" altLang="en-US" sz="2400" dirty="0" smtClean="0">
                <a:solidFill>
                  <a:srgbClr val="0070C0"/>
                </a:solidFill>
              </a:rPr>
              <a:t>対応</a:t>
            </a:r>
            <a:r>
              <a:rPr lang="ja-JP" altLang="en-US" sz="2400" dirty="0" smtClean="0"/>
              <a:t>　事務所賃貸契約　夜間巡回活動</a:t>
            </a:r>
            <a:endParaRPr lang="en-US" altLang="ja-JP" sz="2400" dirty="0" smtClean="0"/>
          </a:p>
          <a:p>
            <a:r>
              <a:rPr lang="ja-JP" altLang="en-US" sz="2400" dirty="0" smtClean="0"/>
              <a:t>参加（～</a:t>
            </a:r>
            <a:r>
              <a:rPr lang="en-US" altLang="ja-JP" sz="2400" dirty="0" smtClean="0"/>
              <a:t>9</a:t>
            </a:r>
            <a:r>
              <a:rPr lang="ja-JP" altLang="en-US" sz="2400" dirty="0" smtClean="0"/>
              <a:t>月）</a:t>
            </a:r>
            <a:r>
              <a:rPr kumimoji="1" lang="ja-JP" altLang="en-US" sz="2400" dirty="0" smtClean="0"/>
              <a:t>　定例会開催　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79712" y="4021390"/>
            <a:ext cx="43204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物件見学・選定　ボックス展示会</a:t>
            </a:r>
            <a:endParaRPr kumimoji="1" lang="en-US" altLang="ja-JP" sz="2400" dirty="0" smtClean="0"/>
          </a:p>
          <a:p>
            <a:r>
              <a:rPr lang="ja-JP" altLang="en-US" sz="2400" dirty="0"/>
              <a:t>助成金</a:t>
            </a:r>
            <a:r>
              <a:rPr lang="ja-JP" altLang="en-US" sz="2400" dirty="0" smtClean="0"/>
              <a:t>申請　ネットワーク参加</a:t>
            </a:r>
            <a:endParaRPr lang="en-US" altLang="ja-JP" sz="2400" dirty="0" smtClean="0"/>
          </a:p>
          <a:p>
            <a:r>
              <a:rPr lang="ja-JP" altLang="en-US" sz="2400" dirty="0" smtClean="0">
                <a:solidFill>
                  <a:srgbClr val="00B050"/>
                </a:solidFill>
              </a:rPr>
              <a:t>友人が亡くなる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35213" y="5469031"/>
            <a:ext cx="6647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片付け（助成金事業）　車の寄付を受ける</a:t>
            </a:r>
            <a:endParaRPr kumimoji="1" lang="en-US" altLang="ja-JP" sz="2400" dirty="0" smtClean="0"/>
          </a:p>
          <a:p>
            <a:r>
              <a:rPr lang="ja-JP" altLang="en-US" sz="2400" dirty="0"/>
              <a:t>パソコン</a:t>
            </a:r>
            <a:r>
              <a:rPr lang="ja-JP" altLang="en-US" sz="2400" dirty="0" smtClean="0"/>
              <a:t>の寄付を受ける　夜間巡回活動参加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理事調子を崩す　物件賃貸契約　スタッフ依頼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810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熊本地震から２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83568" y="1625873"/>
            <a:ext cx="8136904" cy="14161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683568" y="1625873"/>
            <a:ext cx="1624322" cy="141617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accent3">
                    <a:lumMod val="50000"/>
                  </a:schemeClr>
                </a:solidFill>
              </a:rPr>
              <a:t>8</a:t>
            </a:r>
            <a:r>
              <a:rPr kumimoji="1" lang="ja-JP" altLang="en-US" sz="3600" dirty="0" smtClean="0">
                <a:solidFill>
                  <a:schemeClr val="accent3">
                    <a:lumMod val="50000"/>
                  </a:schemeClr>
                </a:solidFill>
              </a:rPr>
              <a:t>月</a:t>
            </a:r>
            <a:endParaRPr kumimoji="1" lang="ja-JP" alt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95536" y="3042047"/>
            <a:ext cx="8136904" cy="14161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827584" y="4458221"/>
            <a:ext cx="8136904" cy="14161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827584" y="4461098"/>
            <a:ext cx="1624322" cy="141617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accent3">
                    <a:lumMod val="50000"/>
                  </a:schemeClr>
                </a:solidFill>
              </a:rPr>
              <a:t>10</a:t>
            </a:r>
            <a:r>
              <a:rPr kumimoji="1" lang="ja-JP" altLang="en-US" sz="3600" dirty="0" smtClean="0">
                <a:solidFill>
                  <a:schemeClr val="accent3">
                    <a:lumMod val="50000"/>
                  </a:schemeClr>
                </a:solidFill>
              </a:rPr>
              <a:t>月</a:t>
            </a:r>
            <a:endParaRPr kumimoji="1" lang="ja-JP" alt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95536" y="3042047"/>
            <a:ext cx="1624322" cy="14161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accent5">
                    <a:lumMod val="50000"/>
                  </a:schemeClr>
                </a:solidFill>
              </a:rPr>
              <a:t>9</a:t>
            </a:r>
            <a:r>
              <a:rPr kumimoji="1" lang="ja-JP" altLang="en-US" sz="3600" dirty="0" smtClean="0">
                <a:solidFill>
                  <a:schemeClr val="accent5">
                    <a:lumMod val="50000"/>
                  </a:schemeClr>
                </a:solidFill>
              </a:rPr>
              <a:t>月</a:t>
            </a:r>
            <a:endParaRPr kumimoji="1" lang="ja-JP" alt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49275" y="1733795"/>
            <a:ext cx="48750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アルバイト・スタッフを雇う　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助成事業報告１　</a:t>
            </a:r>
            <a:r>
              <a:rPr kumimoji="1" lang="ja-JP" altLang="en-US" sz="2400" dirty="0" smtClean="0">
                <a:solidFill>
                  <a:srgbClr val="00B050"/>
                </a:solidFill>
              </a:rPr>
              <a:t>受診をキャンセル</a:t>
            </a: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ネットワーク参加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33003" y="3149969"/>
            <a:ext cx="5003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助成</a:t>
            </a:r>
            <a:r>
              <a:rPr lang="ja-JP" altLang="en-US" sz="2400" dirty="0" smtClean="0"/>
              <a:t>事業報告２　駐車場を借りる</a:t>
            </a:r>
            <a:endParaRPr lang="en-US" altLang="ja-JP" sz="2400" dirty="0"/>
          </a:p>
          <a:p>
            <a:r>
              <a:rPr lang="ja-JP" altLang="en-US" sz="2400" dirty="0" smtClean="0"/>
              <a:t>スタッフとの調整　備品の購入　</a:t>
            </a:r>
            <a:endParaRPr lang="en-US" altLang="ja-JP" sz="2400" dirty="0" smtClean="0"/>
          </a:p>
          <a:p>
            <a:r>
              <a:rPr lang="ja-JP" altLang="en-US" sz="2400" dirty="0" smtClean="0"/>
              <a:t>助成先とのやりとり</a:t>
            </a:r>
            <a:r>
              <a:rPr kumimoji="1" lang="ja-JP" altLang="en-US" sz="2400" dirty="0" smtClean="0"/>
              <a:t>　</a:t>
            </a:r>
            <a:r>
              <a:rPr lang="ja-JP" altLang="en-US" sz="2400" dirty="0">
                <a:solidFill>
                  <a:srgbClr val="00B050"/>
                </a:solidFill>
              </a:rPr>
              <a:t>み</a:t>
            </a:r>
            <a:r>
              <a:rPr kumimoji="1" lang="ja-JP" altLang="en-US" sz="2400" dirty="0" smtClean="0">
                <a:solidFill>
                  <a:srgbClr val="00B050"/>
                </a:solidFill>
              </a:rPr>
              <a:t>なし仮設相談員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43808" y="4566143"/>
            <a:ext cx="5200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70C0"/>
                </a:solidFill>
              </a:rPr>
              <a:t>講演会イベント開催</a:t>
            </a:r>
            <a:r>
              <a:rPr lang="ja-JP" altLang="en-US" sz="2400" dirty="0" smtClean="0"/>
              <a:t>　</a:t>
            </a:r>
            <a:r>
              <a:rPr lang="ja-JP" altLang="en-US" sz="2400" dirty="0" smtClean="0">
                <a:solidFill>
                  <a:srgbClr val="00B050"/>
                </a:solidFill>
              </a:rPr>
              <a:t>益城町見なし仮設</a:t>
            </a:r>
            <a:endParaRPr lang="en-US" altLang="ja-JP" sz="2400" dirty="0" smtClean="0">
              <a:solidFill>
                <a:srgbClr val="00B050"/>
              </a:solidFill>
            </a:endParaRPr>
          </a:p>
          <a:p>
            <a:r>
              <a:rPr kumimoji="1" lang="ja-JP" altLang="en-US" sz="2400" dirty="0" smtClean="0">
                <a:solidFill>
                  <a:srgbClr val="00B050"/>
                </a:solidFill>
              </a:rPr>
              <a:t>相談員研修</a:t>
            </a:r>
            <a:r>
              <a:rPr kumimoji="1" lang="ja-JP" altLang="en-US" sz="2400" dirty="0" smtClean="0">
                <a:solidFill>
                  <a:schemeClr val="accent3">
                    <a:lumMod val="50000"/>
                  </a:schemeClr>
                </a:solidFill>
              </a:rPr>
              <a:t>　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3</a:t>
            </a:r>
            <a:r>
              <a:rPr kumimoji="1" lang="ja-JP" altLang="en-US" sz="2400" dirty="0" smtClean="0">
                <a:solidFill>
                  <a:srgbClr val="00B050"/>
                </a:solidFill>
              </a:rPr>
              <a:t>カ月ぶり受診</a:t>
            </a:r>
            <a:endParaRPr lang="en-US" altLang="ja-JP" sz="2400" dirty="0">
              <a:solidFill>
                <a:srgbClr val="00B050"/>
              </a:solidFill>
            </a:endParaRPr>
          </a:p>
          <a:p>
            <a:r>
              <a:rPr kumimoji="1" lang="ja-JP" altLang="en-US" sz="2400" dirty="0" smtClean="0"/>
              <a:t>助成事業の充実を図る</a:t>
            </a:r>
            <a:endParaRPr kumimoji="1" lang="en-US" altLang="ja-JP" sz="24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0406" y="6352867"/>
            <a:ext cx="413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NPO</a:t>
            </a:r>
            <a:r>
              <a:rPr kumimoji="1" lang="ja-JP" altLang="en-US" sz="2400" dirty="0" smtClean="0"/>
              <a:t>　　</a:t>
            </a:r>
            <a:r>
              <a:rPr kumimoji="1" lang="ja-JP" altLang="en-US" sz="2400" dirty="0" smtClean="0">
                <a:solidFill>
                  <a:srgbClr val="0070C0"/>
                </a:solidFill>
              </a:rPr>
              <a:t>連携団体</a:t>
            </a:r>
            <a:r>
              <a:rPr kumimoji="1" lang="ja-JP" altLang="en-US" sz="2400" dirty="0" smtClean="0"/>
              <a:t>　　</a:t>
            </a:r>
            <a:r>
              <a:rPr kumimoji="1" lang="ja-JP" altLang="en-US" sz="2400" dirty="0" smtClean="0">
                <a:solidFill>
                  <a:srgbClr val="00B050"/>
                </a:solidFill>
              </a:rPr>
              <a:t>自身のこと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当事者団体だからこそできたこと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55576" y="1484784"/>
            <a:ext cx="3672408" cy="23042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支援機関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者</a:t>
            </a:r>
            <a:r>
              <a:rPr lang="en-US" altLang="ja-JP" sz="2800" dirty="0">
                <a:solidFill>
                  <a:schemeClr val="tx1"/>
                </a:solidFill>
              </a:rPr>
              <a:t>)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が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できない動き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just"/>
            <a:r>
              <a:rPr lang="ja-JP" altLang="en-US" sz="2800" dirty="0" smtClean="0">
                <a:solidFill>
                  <a:schemeClr val="tx1"/>
                </a:solidFill>
              </a:rPr>
              <a:t>　</a:t>
            </a: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ja-JP" altLang="en-US" sz="2800" dirty="0" smtClean="0">
                <a:solidFill>
                  <a:schemeClr val="tx1"/>
                </a:solidFill>
              </a:rPr>
              <a:t>密な／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just"/>
            <a:r>
              <a:rPr lang="ja-JP" altLang="en-US" sz="2800" dirty="0" smtClean="0">
                <a:solidFill>
                  <a:schemeClr val="tx1"/>
                </a:solidFill>
              </a:rPr>
              <a:t>　</a:t>
            </a:r>
            <a:r>
              <a:rPr lang="en-US" altLang="ja-JP" sz="2800" dirty="0" smtClean="0">
                <a:solidFill>
                  <a:schemeClr val="tx1"/>
                </a:solidFill>
              </a:rPr>
              <a:t>〈</a:t>
            </a:r>
            <a:r>
              <a:rPr lang="ja-JP" altLang="en-US" sz="2800" dirty="0" smtClean="0">
                <a:solidFill>
                  <a:schemeClr val="tx1"/>
                </a:solidFill>
              </a:rPr>
              <a:t>平等</a:t>
            </a:r>
            <a:r>
              <a:rPr lang="en-US" altLang="ja-JP" sz="2800" dirty="0">
                <a:solidFill>
                  <a:schemeClr val="tx1"/>
                </a:solidFill>
              </a:rPr>
              <a:t>〉</a:t>
            </a:r>
            <a:r>
              <a:rPr lang="ja-JP" altLang="en-US" sz="2800" dirty="0" smtClean="0">
                <a:solidFill>
                  <a:schemeClr val="tx1"/>
                </a:solidFill>
              </a:rPr>
              <a:t>でない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716016" y="1484403"/>
            <a:ext cx="3672408" cy="23042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当事者の発想を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当事者で形</a:t>
            </a:r>
            <a:r>
              <a:rPr kumimoji="1" lang="ja-JP" altLang="en-US" sz="2800" dirty="0">
                <a:solidFill>
                  <a:schemeClr val="tx1"/>
                </a:solidFill>
              </a:rPr>
              <a:t>に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する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ja-JP" altLang="en-US" sz="2800" dirty="0" smtClean="0">
                <a:solidFill>
                  <a:schemeClr val="tx1"/>
                </a:solidFill>
              </a:rPr>
              <a:t>冊子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endParaRPr kumimoji="1"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57391" y="4077072"/>
            <a:ext cx="3672408" cy="23042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経験</a:t>
            </a:r>
            <a:r>
              <a:rPr lang="ja-JP" altLang="en-US" sz="2800" dirty="0" smtClean="0">
                <a:solidFill>
                  <a:schemeClr val="tx1"/>
                </a:solidFill>
              </a:rPr>
              <a:t>を活かす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活動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ja-JP" altLang="en-US" sz="2800" dirty="0" smtClean="0">
                <a:solidFill>
                  <a:schemeClr val="tx1"/>
                </a:solidFill>
              </a:rPr>
              <a:t>ネットワーク参加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endParaRPr kumimoji="1"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716016" y="4077072"/>
            <a:ext cx="3672408" cy="23042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自分</a:t>
            </a:r>
            <a:r>
              <a:rPr lang="ja-JP" altLang="en-US" sz="2800" dirty="0" smtClean="0">
                <a:solidFill>
                  <a:schemeClr val="tx1"/>
                </a:solidFill>
              </a:rPr>
              <a:t>の意思と責任で選んで動く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助成金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802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発達障害当事者の困難とは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525963"/>
          </a:xfrm>
        </p:spPr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/>
              <a:t>本人</a:t>
            </a:r>
            <a:r>
              <a:rPr lang="ja-JP" altLang="en-US" dirty="0" smtClean="0"/>
              <a:t>がストレスに気付きにくいことがある</a:t>
            </a:r>
            <a:endParaRPr lang="en-US" altLang="ja-JP" dirty="0" smtClean="0"/>
          </a:p>
          <a:p>
            <a:r>
              <a:rPr kumimoji="1" lang="ja-JP" altLang="en-US" dirty="0"/>
              <a:t>どこ</a:t>
            </a:r>
            <a:r>
              <a:rPr kumimoji="1" lang="ja-JP" altLang="en-US" dirty="0" smtClean="0"/>
              <a:t>まで本人が我慢すべきかわかりにくい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みんな</a:t>
            </a:r>
            <a:r>
              <a:rPr lang="ja-JP" altLang="en-US" dirty="0" smtClean="0"/>
              <a:t>も我慢している状況</a:t>
            </a:r>
            <a:endParaRPr lang="en-US" altLang="ja-JP" dirty="0" smtClean="0"/>
          </a:p>
          <a:p>
            <a:r>
              <a:rPr kumimoji="1" lang="ja-JP" altLang="en-US" dirty="0" smtClean="0"/>
              <a:t>障害があると周囲に伝えられないこ</a:t>
            </a:r>
            <a:r>
              <a:rPr lang="ja-JP" altLang="en-US" dirty="0"/>
              <a:t>とが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lvl="1"/>
            <a:r>
              <a:rPr lang="ja-JP" altLang="en-US" dirty="0"/>
              <a:t>見た目で</a:t>
            </a:r>
            <a:r>
              <a:rPr lang="ja-JP" altLang="en-US" dirty="0" smtClean="0"/>
              <a:t>はわかりにくい</a:t>
            </a:r>
            <a:endParaRPr lang="en-US" altLang="ja-JP" dirty="0" smtClean="0"/>
          </a:p>
          <a:p>
            <a:r>
              <a:rPr kumimoji="1" lang="ja-JP" altLang="en-US" dirty="0" smtClean="0"/>
              <a:t>障害</a:t>
            </a:r>
            <a:r>
              <a:rPr lang="ja-JP" altLang="en-US" dirty="0"/>
              <a:t>のこと</a:t>
            </a:r>
            <a:r>
              <a:rPr lang="ja-JP" altLang="en-US" dirty="0" smtClean="0"/>
              <a:t>を伝えても必要な配慮を受けにくい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32040" y="623731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（参考：山田</a:t>
            </a:r>
            <a:r>
              <a:rPr kumimoji="1" lang="en-US" altLang="ja-JP" sz="2000" dirty="0" smtClean="0"/>
              <a:t>,NHK</a:t>
            </a:r>
            <a:r>
              <a:rPr kumimoji="1" lang="ja-JP" altLang="en-US" sz="2000" dirty="0" smtClean="0"/>
              <a:t>ニュース</a:t>
            </a:r>
            <a:r>
              <a:rPr kumimoji="1" lang="en-US" altLang="ja-JP" sz="2000" dirty="0" smtClean="0"/>
              <a:t>2016.6.6</a:t>
            </a:r>
            <a:r>
              <a:rPr kumimoji="1" lang="ja-JP" altLang="en-US" sz="2000" dirty="0" smtClean="0"/>
              <a:t>）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887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避難所に入れなくなった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さん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536624"/>
              </p:ext>
            </p:extLst>
          </p:nvPr>
        </p:nvGraphicFramePr>
        <p:xfrm>
          <a:off x="457200" y="1600200"/>
          <a:ext cx="8229600" cy="24993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環境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周囲との関係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におい　音　光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警報　人の動き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健常者を演じ続けなくてはならない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体操の時間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寝床が定まらない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ルールがたくさんある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頼りにされている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下矢印 8"/>
          <p:cNvSpPr/>
          <p:nvPr/>
        </p:nvSpPr>
        <p:spPr>
          <a:xfrm>
            <a:off x="1907704" y="4221088"/>
            <a:ext cx="936104" cy="48920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6084168" y="4221088"/>
            <a:ext cx="936104" cy="48920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9503" y="4941168"/>
            <a:ext cx="4278481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みんなも我慢していること・</a:t>
            </a:r>
            <a:endParaRPr kumimoji="1" lang="en-US" altLang="ja-JP" sz="2800" dirty="0" smtClean="0"/>
          </a:p>
          <a:p>
            <a:r>
              <a:rPr lang="ja-JP" altLang="en-US" sz="2800" dirty="0"/>
              <a:t>みんな</a:t>
            </a:r>
            <a:r>
              <a:rPr lang="ja-JP" altLang="en-US" sz="2800" dirty="0" smtClean="0"/>
              <a:t>にとって良いこと</a:t>
            </a:r>
            <a:endParaRPr lang="en-US" altLang="ja-JP" sz="2800" dirty="0"/>
          </a:p>
          <a:p>
            <a:r>
              <a:rPr lang="ja-JP" altLang="en-US" sz="2800" dirty="0" smtClean="0"/>
              <a:t>⇒我慢すべきと感じる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94276" y="4941168"/>
            <a:ext cx="3982180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障害</a:t>
            </a:r>
            <a:r>
              <a:rPr lang="ja-JP" altLang="en-US" sz="2800" dirty="0" smtClean="0"/>
              <a:t>のことを伝えられない</a:t>
            </a:r>
            <a:endParaRPr lang="en-US" altLang="ja-JP" sz="2800" dirty="0" smtClean="0"/>
          </a:p>
          <a:p>
            <a:r>
              <a:rPr lang="ja-JP" altLang="en-US" sz="2800" dirty="0" smtClean="0"/>
              <a:t>伝えても理解されるとは</a:t>
            </a:r>
            <a:endParaRPr lang="en-US" altLang="ja-JP" sz="2800" dirty="0" smtClean="0"/>
          </a:p>
          <a:p>
            <a:r>
              <a:rPr lang="ja-JP" altLang="en-US" sz="2800" dirty="0" smtClean="0"/>
              <a:t>期待</a:t>
            </a:r>
            <a:r>
              <a:rPr lang="ja-JP" altLang="en-US" sz="2800" dirty="0"/>
              <a:t>できない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201329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2267744" y="5661248"/>
            <a:ext cx="5184576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当事者会内での評価に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影響している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さん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27584" y="1844824"/>
            <a:ext cx="7632848" cy="321916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丁寧な受け答え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綺麗な身なり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合理的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な考え方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2699792" y="1412776"/>
            <a:ext cx="2448272" cy="120243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遅刻</a:t>
            </a:r>
            <a:r>
              <a:rPr lang="ja-JP" altLang="en-US" sz="2400" dirty="0" smtClean="0">
                <a:solidFill>
                  <a:schemeClr val="tx1"/>
                </a:solidFill>
              </a:rPr>
              <a:t>が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増える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74913" y="3212976"/>
            <a:ext cx="2448272" cy="120243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自己正当化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2267744" y="4293096"/>
            <a:ext cx="2376264" cy="120243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不利な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部分だけ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認めない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643660" y="2953318"/>
            <a:ext cx="2320828" cy="120243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主体性</a:t>
            </a:r>
            <a:r>
              <a:rPr lang="ja-JP" altLang="en-US" sz="2400" dirty="0" smtClean="0">
                <a:solidFill>
                  <a:schemeClr val="tx1"/>
                </a:solidFill>
              </a:rPr>
              <a:t>がない質問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5652120" y="1544608"/>
            <a:ext cx="2376264" cy="120243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言った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ことを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守らない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5203500" y="4149080"/>
            <a:ext cx="2448272" cy="120243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他人</a:t>
            </a:r>
            <a:r>
              <a:rPr lang="ja-JP" altLang="en-US" sz="2400" dirty="0" smtClean="0">
                <a:solidFill>
                  <a:schemeClr val="tx1"/>
                </a:solidFill>
              </a:rPr>
              <a:t>のせいにする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曲折矢印 10"/>
          <p:cNvSpPr/>
          <p:nvPr/>
        </p:nvSpPr>
        <p:spPr>
          <a:xfrm rot="10800000" flipH="1">
            <a:off x="683568" y="5495528"/>
            <a:ext cx="1296144" cy="885800"/>
          </a:xfrm>
          <a:prstGeom prst="bentArrow">
            <a:avLst>
              <a:gd name="adj1" fmla="val 29109"/>
              <a:gd name="adj2" fmla="val 34245"/>
              <a:gd name="adj3" fmla="val 31164"/>
              <a:gd name="adj4" fmla="val 4375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17060" y="5877272"/>
            <a:ext cx="4519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「</a:t>
            </a:r>
            <a:r>
              <a:rPr kumimoji="1" lang="en-US" altLang="ja-JP" sz="2800" dirty="0" smtClean="0"/>
              <a:t>B</a:t>
            </a:r>
            <a:r>
              <a:rPr kumimoji="1" lang="ja-JP" altLang="en-US" sz="2800" dirty="0" err="1" smtClean="0"/>
              <a:t>さんには</a:t>
            </a:r>
            <a:r>
              <a:rPr kumimoji="1" lang="ja-JP" altLang="en-US" sz="2800" dirty="0" smtClean="0"/>
              <a:t>困る」という</a:t>
            </a:r>
            <a:r>
              <a:rPr lang="ja-JP" altLang="en-US" sz="2800" dirty="0"/>
              <a:t>雰囲気</a:t>
            </a:r>
            <a:endParaRPr kumimoji="1" lang="ja-JP" altLang="en-US" sz="2800" dirty="0"/>
          </a:p>
        </p:txBody>
      </p:sp>
      <p:sp>
        <p:nvSpPr>
          <p:cNvPr id="3" name="円形吹き出し 2"/>
          <p:cNvSpPr/>
          <p:nvPr/>
        </p:nvSpPr>
        <p:spPr>
          <a:xfrm>
            <a:off x="144016" y="1374656"/>
            <a:ext cx="2267744" cy="1550288"/>
          </a:xfrm>
          <a:prstGeom prst="wedgeEllipseCallout">
            <a:avLst>
              <a:gd name="adj1" fmla="val 39980"/>
              <a:gd name="adj2" fmla="val 53798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しっかりした人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HGPｺﾞｼｯｸM"/>
        <a:cs typeface=""/>
      </a:majorFont>
      <a:minorFont>
        <a:latin typeface="Calibri"/>
        <a:ea typeface="HGPｺﾞｼｯ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1155</Words>
  <Application>Microsoft Office PowerPoint</Application>
  <PresentationFormat>画面に合わせる (4:3)</PresentationFormat>
  <Paragraphs>250</Paragraphs>
  <Slides>20</Slides>
  <Notes>20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​​テーマ</vt:lpstr>
      <vt:lpstr>熊本地震後の 被災地発達障害当事者活動 －課題と展望－</vt:lpstr>
      <vt:lpstr>私の立場</vt:lpstr>
      <vt:lpstr>PowerPoint プレゼンテーション</vt:lpstr>
      <vt:lpstr>熊本地震から１</vt:lpstr>
      <vt:lpstr>熊本地震から２</vt:lpstr>
      <vt:lpstr>当事者団体だからこそできたこと</vt:lpstr>
      <vt:lpstr>発達障害当事者の困難とは</vt:lpstr>
      <vt:lpstr>避難所に入れなくなったAさん</vt:lpstr>
      <vt:lpstr>当事者会内での評価に 影響しているBさん</vt:lpstr>
      <vt:lpstr>対話の入口が見つからないCさん</vt:lpstr>
      <vt:lpstr>頑張りと求められる結果が 一致しないDさん</vt:lpstr>
      <vt:lpstr>自分との照合</vt:lpstr>
      <vt:lpstr>照合してみて・１</vt:lpstr>
      <vt:lpstr>照合してみて・２</vt:lpstr>
      <vt:lpstr>地震後の当事者に対する周囲の目</vt:lpstr>
      <vt:lpstr>今後に備える・当事者</vt:lpstr>
      <vt:lpstr>今後に備える・周囲の人</vt:lpstr>
      <vt:lpstr>ネットワーク組織参加で学ぶ 活動仲間の関係性</vt:lpstr>
      <vt:lpstr>今後の当事者活動に活かすべき点</vt:lpstr>
      <vt:lpstr>ありがとうございました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相良真央</dc:creator>
  <cp:lastModifiedBy>emiko</cp:lastModifiedBy>
  <cp:revision>69</cp:revision>
  <dcterms:created xsi:type="dcterms:W3CDTF">2016-10-10T00:32:45Z</dcterms:created>
  <dcterms:modified xsi:type="dcterms:W3CDTF">2016-10-21T11:31:49Z</dcterms:modified>
</cp:coreProperties>
</file>