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6" r:id="rId2"/>
    <p:sldId id="267" r:id="rId3"/>
    <p:sldId id="270" r:id="rId4"/>
    <p:sldId id="268" r:id="rId5"/>
    <p:sldId id="269" r:id="rId6"/>
    <p:sldId id="277" r:id="rId7"/>
    <p:sldId id="271" r:id="rId8"/>
    <p:sldId id="259" r:id="rId9"/>
    <p:sldId id="260" r:id="rId10"/>
    <p:sldId id="258" r:id="rId11"/>
    <p:sldId id="261" r:id="rId12"/>
    <p:sldId id="265" r:id="rId13"/>
    <p:sldId id="280" r:id="rId14"/>
    <p:sldId id="281" r:id="rId15"/>
    <p:sldId id="262" r:id="rId16"/>
    <p:sldId id="263" r:id="rId17"/>
    <p:sldId id="264" r:id="rId18"/>
    <p:sldId id="275" r:id="rId19"/>
    <p:sldId id="279" r:id="rId20"/>
    <p:sldId id="276" r:id="rId21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B2E8"/>
    <a:srgbClr val="BD92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淡色スタイル 1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9" d="100"/>
          <a:sy n="69" d="100"/>
        </p:scale>
        <p:origin x="-1112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5F83F5-3A7D-4434-99B7-CE4B1C46AABE}" type="datetimeFigureOut">
              <a:rPr kumimoji="1" lang="ja-JP" altLang="en-US" smtClean="0"/>
              <a:t>2016/10/21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5A5531-2212-450B-A92E-8045E329FE9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438549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A5531-2212-450B-A92E-8045E329FE9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467937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A5531-2212-450B-A92E-8045E329FE99}" type="slidenum">
              <a:rPr kumimoji="1" lang="ja-JP" altLang="en-US" smtClean="0"/>
              <a:t>10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170067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A5531-2212-450B-A92E-8045E329FE99}" type="slidenum">
              <a:rPr kumimoji="1" lang="ja-JP" altLang="en-US" smtClean="0"/>
              <a:t>11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68374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A5531-2212-450B-A92E-8045E329FE99}" type="slidenum">
              <a:rPr kumimoji="1" lang="ja-JP" altLang="en-US" smtClean="0"/>
              <a:t>12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2853382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A5531-2212-450B-A92E-8045E329FE99}" type="slidenum">
              <a:rPr kumimoji="1" lang="ja-JP" altLang="en-US" smtClean="0"/>
              <a:t>13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78089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A5531-2212-450B-A92E-8045E329FE99}" type="slidenum">
              <a:rPr kumimoji="1" lang="ja-JP" altLang="en-US" smtClean="0"/>
              <a:t>14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73024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A5531-2212-450B-A92E-8045E329FE99}" type="slidenum">
              <a:rPr kumimoji="1" lang="ja-JP" altLang="en-US" smtClean="0"/>
              <a:t>15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953165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A5531-2212-450B-A92E-8045E329FE99}" type="slidenum">
              <a:rPr kumimoji="1" lang="ja-JP" altLang="en-US" smtClean="0"/>
              <a:t>16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099139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A5531-2212-450B-A92E-8045E329FE99}" type="slidenum">
              <a:rPr kumimoji="1" lang="ja-JP" altLang="en-US" smtClean="0"/>
              <a:t>17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087822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A5531-2212-450B-A92E-8045E329FE99}" type="slidenum">
              <a:rPr kumimoji="1" lang="ja-JP" altLang="en-US" smtClean="0"/>
              <a:t>18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55282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A5531-2212-450B-A92E-8045E329FE99}" type="slidenum">
              <a:rPr kumimoji="1" lang="ja-JP" altLang="en-US" smtClean="0"/>
              <a:t>19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41663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A5531-2212-450B-A92E-8045E329FE9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91510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A5531-2212-450B-A92E-8045E329FE99}" type="slidenum">
              <a:rPr kumimoji="1" lang="ja-JP" altLang="en-US" smtClean="0"/>
              <a:t>20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366545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A5531-2212-450B-A92E-8045E329FE99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92865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A5531-2212-450B-A92E-8045E329FE99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3712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A5531-2212-450B-A92E-8045E329FE99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940887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冊子</a:t>
            </a:r>
            <a:r>
              <a:rPr kumimoji="1" lang="en-US" altLang="ja-JP" dirty="0" smtClean="0"/>
              <a:t>…</a:t>
            </a:r>
            <a:r>
              <a:rPr kumimoji="1" lang="ja-JP" altLang="en-US" dirty="0" smtClean="0"/>
              <a:t>家族や専門家がつくったものではない、地震に関する発想</a:t>
            </a:r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A5531-2212-450B-A92E-8045E329FE99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96265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A5531-2212-450B-A92E-8045E329FE99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949605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A5531-2212-450B-A92E-8045E329FE99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33125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5A5531-2212-450B-A92E-8045E329FE99}" type="slidenum">
              <a:rPr kumimoji="1" lang="ja-JP" altLang="en-US" smtClean="0"/>
              <a:t>9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50555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3FD40-9F1F-49E3-8C5C-D97BB4580B0B}" type="datetimeFigureOut">
              <a:rPr kumimoji="1" lang="ja-JP" altLang="en-US" smtClean="0"/>
              <a:t>2016/10/21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6CC7-9FD4-4617-B96D-2BD859EDC9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8776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3FD40-9F1F-49E3-8C5C-D97BB4580B0B}" type="datetimeFigureOut">
              <a:rPr kumimoji="1" lang="ja-JP" altLang="en-US" smtClean="0"/>
              <a:t>2016/10/21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6CC7-9FD4-4617-B96D-2BD859EDC9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85970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3FD40-9F1F-49E3-8C5C-D97BB4580B0B}" type="datetimeFigureOut">
              <a:rPr kumimoji="1" lang="ja-JP" altLang="en-US" smtClean="0"/>
              <a:t>2016/10/21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6CC7-9FD4-4617-B96D-2BD859EDC9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2064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3FD40-9F1F-49E3-8C5C-D97BB4580B0B}" type="datetimeFigureOut">
              <a:rPr kumimoji="1" lang="ja-JP" altLang="en-US" smtClean="0"/>
              <a:t>2016/10/21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6CC7-9FD4-4617-B96D-2BD859EDC9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74115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3FD40-9F1F-49E3-8C5C-D97BB4580B0B}" type="datetimeFigureOut">
              <a:rPr kumimoji="1" lang="ja-JP" altLang="en-US" smtClean="0"/>
              <a:t>2016/10/21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6CC7-9FD4-4617-B96D-2BD859EDC9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18148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3FD40-9F1F-49E3-8C5C-D97BB4580B0B}" type="datetimeFigureOut">
              <a:rPr kumimoji="1" lang="ja-JP" altLang="en-US" smtClean="0"/>
              <a:t>2016/10/21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6CC7-9FD4-4617-B96D-2BD859EDC9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2149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3FD40-9F1F-49E3-8C5C-D97BB4580B0B}" type="datetimeFigureOut">
              <a:rPr kumimoji="1" lang="ja-JP" altLang="en-US" smtClean="0"/>
              <a:t>2016/10/21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6CC7-9FD4-4617-B96D-2BD859EDC9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1397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3FD40-9F1F-49E3-8C5C-D97BB4580B0B}" type="datetimeFigureOut">
              <a:rPr kumimoji="1" lang="ja-JP" altLang="en-US" smtClean="0"/>
              <a:t>2016/10/21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6CC7-9FD4-4617-B96D-2BD859EDC9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099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3FD40-9F1F-49E3-8C5C-D97BB4580B0B}" type="datetimeFigureOut">
              <a:rPr kumimoji="1" lang="ja-JP" altLang="en-US" smtClean="0"/>
              <a:t>2016/10/21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6CC7-9FD4-4617-B96D-2BD859EDC9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0940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3FD40-9F1F-49E3-8C5C-D97BB4580B0B}" type="datetimeFigureOut">
              <a:rPr kumimoji="1" lang="ja-JP" altLang="en-US" smtClean="0"/>
              <a:t>2016/10/21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6CC7-9FD4-4617-B96D-2BD859EDC9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36370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23FD40-9F1F-49E3-8C5C-D97BB4580B0B}" type="datetimeFigureOut">
              <a:rPr kumimoji="1" lang="ja-JP" altLang="en-US" smtClean="0"/>
              <a:t>2016/10/21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16CC7-9FD4-4617-B96D-2BD859EDC9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5182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23FD40-9F1F-49E3-8C5C-D97BB4580B0B}" type="datetimeFigureOut">
              <a:rPr kumimoji="1" lang="ja-JP" altLang="en-US" smtClean="0"/>
              <a:t>2016/10/21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716CC7-9FD4-4617-B96D-2BD859EDC9B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6865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unevennpo.wixsite.com/decoboco" TargetMode="External"/><Relationship Id="rId4" Type="http://schemas.openxmlformats.org/officeDocument/2006/relationships/hyperlink" Target="mailto:uneven.npo@gmail.com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403648" y="1556792"/>
            <a:ext cx="6404248" cy="1470025"/>
          </a:xfrm>
        </p:spPr>
        <p:txBody>
          <a:bodyPr>
            <a:normAutofit fontScale="90000"/>
          </a:bodyPr>
          <a:lstStyle/>
          <a:p>
            <a:r>
              <a:rPr lang="ja-JP" altLang="ja-JP" dirty="0"/>
              <a:t>熊本地震後</a:t>
            </a:r>
            <a:r>
              <a:rPr lang="ja-JP" altLang="ja-JP" dirty="0" smtClean="0"/>
              <a:t>の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ja-JP" dirty="0" smtClean="0"/>
              <a:t>被災地</a:t>
            </a:r>
            <a:r>
              <a:rPr lang="ja-JP" altLang="ja-JP" dirty="0"/>
              <a:t>発達障害当事者</a:t>
            </a:r>
            <a:r>
              <a:rPr lang="ja-JP" altLang="ja-JP" dirty="0" smtClean="0"/>
              <a:t>活動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ja-JP" sz="4000" dirty="0" smtClean="0"/>
              <a:t>－</a:t>
            </a:r>
            <a:r>
              <a:rPr lang="ja-JP" altLang="ja-JP" sz="4000" dirty="0"/>
              <a:t>課題と展望－</a:t>
            </a:r>
            <a:endParaRPr kumimoji="1" lang="ja-JP" altLang="en-US" sz="40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4365104"/>
            <a:ext cx="6400800" cy="1656184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z="2400" dirty="0" smtClean="0"/>
              <a:t>宮崎青年・成人発達障害当事者会</a:t>
            </a:r>
            <a:r>
              <a:rPr kumimoji="1" lang="en-US" altLang="ja-JP" sz="2400" dirty="0" err="1" smtClean="0"/>
              <a:t>ShiKiBu</a:t>
            </a:r>
            <a:endParaRPr kumimoji="1" lang="en-US" altLang="ja-JP" sz="2400" dirty="0" smtClean="0"/>
          </a:p>
          <a:p>
            <a:pPr algn="r"/>
            <a:r>
              <a:rPr kumimoji="1" lang="ja-JP" altLang="en-US" sz="2400" dirty="0" smtClean="0"/>
              <a:t>特定非営利活動法人凸凹ライフデザイン</a:t>
            </a:r>
            <a:endParaRPr kumimoji="1" lang="en-US" altLang="ja-JP" sz="2400" dirty="0" smtClean="0"/>
          </a:p>
          <a:p>
            <a:pPr algn="r"/>
            <a:r>
              <a:rPr lang="ja-JP" altLang="en-US" sz="2800" dirty="0"/>
              <a:t>相良真央</a:t>
            </a:r>
            <a:endParaRPr kumimoji="1" lang="ja-JP" altLang="en-US" sz="2800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549" y="4858532"/>
            <a:ext cx="1717179" cy="16664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9811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角丸四角形 12"/>
          <p:cNvSpPr/>
          <p:nvPr/>
        </p:nvSpPr>
        <p:spPr>
          <a:xfrm>
            <a:off x="7323876" y="2529482"/>
            <a:ext cx="1640612" cy="2931349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</a:rPr>
              <a:t>糸口</a:t>
            </a:r>
            <a:r>
              <a:rPr lang="ja-JP" altLang="en-US" sz="2800" dirty="0" smtClean="0">
                <a:solidFill>
                  <a:schemeClr val="tx1"/>
                </a:solidFill>
              </a:rPr>
              <a:t>が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800" dirty="0">
                <a:solidFill>
                  <a:schemeClr val="tx1"/>
                </a:solidFill>
              </a:rPr>
              <a:t>見つからない</a:t>
            </a:r>
            <a:endParaRPr kumimoji="1" lang="en-US" altLang="ja-JP" sz="2800" dirty="0" smtClean="0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対話の入口が見つからない</a:t>
            </a:r>
            <a:r>
              <a:rPr kumimoji="1" lang="en-US" altLang="ja-JP" dirty="0" smtClean="0"/>
              <a:t>C</a:t>
            </a:r>
            <a:r>
              <a:rPr kumimoji="1" lang="ja-JP" altLang="en-US" dirty="0" smtClean="0"/>
              <a:t>さん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1187624" y="1484784"/>
            <a:ext cx="2880320" cy="2304256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200" dirty="0" smtClean="0">
                <a:solidFill>
                  <a:schemeClr val="tx1"/>
                </a:solidFill>
              </a:rPr>
              <a:t>心配、質問</a:t>
            </a:r>
            <a:endParaRPr lang="en-US" altLang="ja-JP" sz="3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「</a:t>
            </a:r>
            <a:r>
              <a:rPr lang="ja-JP" altLang="en-US" sz="2400" dirty="0" smtClean="0">
                <a:solidFill>
                  <a:schemeClr val="tx1"/>
                </a:solidFill>
              </a:rPr>
              <a:t>地震のストレスは関係していない？」</a:t>
            </a:r>
            <a:endParaRPr kumimoji="1"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211960" y="1496616"/>
            <a:ext cx="2880320" cy="2304256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否定</a:t>
            </a:r>
            <a:endParaRPr kumimoji="1" lang="en-US" altLang="ja-JP" sz="3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「そんなことない！私は仕事を頑張らないと」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4211960" y="3933056"/>
            <a:ext cx="2880320" cy="2304256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開き直り</a:t>
            </a:r>
            <a:endParaRPr kumimoji="1" lang="en-US" altLang="ja-JP" sz="3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「わざとではない。うっかりだから仕方ないでしょう」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1187624" y="3933056"/>
            <a:ext cx="2880320" cy="2304256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40000"/>
                  <a:lumOff val="60000"/>
                </a:schemeClr>
              </a:gs>
              <a:gs pos="50000">
                <a:schemeClr val="accent6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困惑</a:t>
            </a:r>
            <a:endParaRPr kumimoji="1" lang="en-US" altLang="ja-JP" sz="32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「それは少し困るのだけど</a:t>
            </a:r>
            <a:r>
              <a:rPr lang="en-US" altLang="ja-JP" sz="2400" dirty="0" smtClean="0">
                <a:solidFill>
                  <a:schemeClr val="tx1"/>
                </a:solidFill>
              </a:rPr>
              <a:t>…</a:t>
            </a:r>
            <a:r>
              <a:rPr lang="ja-JP" altLang="en-US" sz="2400" dirty="0" smtClean="0">
                <a:solidFill>
                  <a:schemeClr val="tx1"/>
                </a:solidFill>
              </a:rPr>
              <a:t>」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8" name="右矢印 7"/>
          <p:cNvSpPr/>
          <p:nvPr/>
        </p:nvSpPr>
        <p:spPr>
          <a:xfrm rot="1469180">
            <a:off x="6834672" y="2710452"/>
            <a:ext cx="978408" cy="484632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右矢印 8"/>
          <p:cNvSpPr/>
          <p:nvPr/>
        </p:nvSpPr>
        <p:spPr>
          <a:xfrm rot="20364454">
            <a:off x="6837138" y="4698852"/>
            <a:ext cx="978408" cy="484632"/>
          </a:xfrm>
          <a:prstGeom prst="rightArrow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51520" y="2206316"/>
            <a:ext cx="90281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体調</a:t>
            </a:r>
            <a:endParaRPr kumimoji="1" lang="en-US" altLang="ja-JP" sz="2800" dirty="0" smtClean="0"/>
          </a:p>
          <a:p>
            <a:r>
              <a:rPr lang="ja-JP" altLang="en-US" sz="2800" dirty="0"/>
              <a:t>悪化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51520" y="4629834"/>
            <a:ext cx="902811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役割</a:t>
            </a:r>
            <a:endParaRPr kumimoji="1" lang="en-US" altLang="ja-JP" sz="2800" dirty="0" smtClean="0"/>
          </a:p>
          <a:p>
            <a:r>
              <a:rPr lang="ja-JP" altLang="en-US" sz="2800" dirty="0"/>
              <a:t>放棄</a:t>
            </a:r>
            <a:endParaRPr kumimoji="1" lang="ja-JP" altLang="en-US" sz="2800" dirty="0"/>
          </a:p>
        </p:txBody>
      </p:sp>
      <p:sp>
        <p:nvSpPr>
          <p:cNvPr id="3" name="星 8 2"/>
          <p:cNvSpPr/>
          <p:nvPr/>
        </p:nvSpPr>
        <p:spPr>
          <a:xfrm>
            <a:off x="3759515" y="2328519"/>
            <a:ext cx="760874" cy="709700"/>
          </a:xfrm>
          <a:prstGeom prst="star8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星 8 13"/>
          <p:cNvSpPr/>
          <p:nvPr/>
        </p:nvSpPr>
        <p:spPr>
          <a:xfrm>
            <a:off x="3749690" y="4752037"/>
            <a:ext cx="760874" cy="709700"/>
          </a:xfrm>
          <a:prstGeom prst="star8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3141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頑張りと求められる結果が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/>
              <a:t>一致</a:t>
            </a:r>
            <a:r>
              <a:rPr lang="ja-JP" altLang="en-US" dirty="0" smtClean="0"/>
              <a:t>しない</a:t>
            </a:r>
            <a:r>
              <a:rPr lang="en-US" altLang="ja-JP" dirty="0" smtClean="0"/>
              <a:t>D</a:t>
            </a:r>
            <a:r>
              <a:rPr lang="ja-JP" altLang="en-US" dirty="0" smtClean="0"/>
              <a:t>さん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323528" y="1484784"/>
            <a:ext cx="3528392" cy="115212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地震後、躁鬱の波が大きくなっていた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2614072" y="2636912"/>
            <a:ext cx="4032448" cy="914400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他人のものを無断で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開封・移動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7" name="角丸四角形吹き出し 6"/>
          <p:cNvSpPr/>
          <p:nvPr/>
        </p:nvSpPr>
        <p:spPr>
          <a:xfrm>
            <a:off x="539552" y="3570566"/>
            <a:ext cx="3312368" cy="1082570"/>
          </a:xfrm>
          <a:prstGeom prst="wedgeRoundRectCallout">
            <a:avLst>
              <a:gd name="adj1" fmla="val -57767"/>
              <a:gd name="adj2" fmla="val 32134"/>
              <a:gd name="adj3" fmla="val 16667"/>
            </a:avLst>
          </a:prstGeom>
          <a:noFill/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どうして、確認せずに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動かしてしまったの？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9" name="角丸四角形吹き出し 8"/>
          <p:cNvSpPr/>
          <p:nvPr/>
        </p:nvSpPr>
        <p:spPr>
          <a:xfrm>
            <a:off x="4139952" y="3789040"/>
            <a:ext cx="2952074" cy="1656184"/>
          </a:xfrm>
          <a:prstGeom prst="wedgeRoundRectCallout">
            <a:avLst>
              <a:gd name="adj1" fmla="val 46780"/>
              <a:gd name="adj2" fmla="val 107581"/>
              <a:gd name="adj3" fmla="val 16667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頑張って</a:t>
            </a:r>
            <a:r>
              <a:rPr lang="ja-JP" altLang="en-US" sz="2800" dirty="0">
                <a:solidFill>
                  <a:schemeClr val="tx1"/>
                </a:solidFill>
              </a:rPr>
              <a:t>やった</a:t>
            </a:r>
            <a:r>
              <a:rPr lang="ja-JP" altLang="en-US" sz="2800" dirty="0" smtClean="0">
                <a:solidFill>
                  <a:schemeClr val="tx1"/>
                </a:solidFill>
              </a:rPr>
              <a:t>と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いうことは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認めてほしい</a:t>
            </a:r>
            <a:endParaRPr kumimoji="1" lang="en-US" altLang="ja-JP" sz="2800" dirty="0" smtClean="0">
              <a:solidFill>
                <a:schemeClr val="tx1"/>
              </a:solidFill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673304" y="5229200"/>
            <a:ext cx="3178616" cy="579738"/>
          </a:xfrm>
          <a:prstGeom prst="wedgeRoundRectCallout">
            <a:avLst>
              <a:gd name="adj1" fmla="val -57767"/>
              <a:gd name="adj2" fmla="val 32134"/>
              <a:gd name="adj3" fmla="val 16667"/>
            </a:avLst>
          </a:prstGeom>
          <a:noFill/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・・・</a:t>
            </a:r>
            <a:endParaRPr kumimoji="1"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5" name="下矢印 4"/>
          <p:cNvSpPr/>
          <p:nvPr/>
        </p:nvSpPr>
        <p:spPr>
          <a:xfrm rot="20328109">
            <a:off x="3563022" y="2064736"/>
            <a:ext cx="540060" cy="642747"/>
          </a:xfrm>
          <a:prstGeom prst="downArrow">
            <a:avLst/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円/楕円 2"/>
          <p:cNvSpPr/>
          <p:nvPr/>
        </p:nvSpPr>
        <p:spPr>
          <a:xfrm>
            <a:off x="6948264" y="4171084"/>
            <a:ext cx="2087724" cy="914400"/>
          </a:xfrm>
          <a:prstGeom prst="ellipse">
            <a:avLst/>
          </a:prstGeom>
          <a:noFill/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200" dirty="0">
                <a:solidFill>
                  <a:schemeClr val="accent3">
                    <a:lumMod val="50000"/>
                  </a:schemeClr>
                </a:solidFill>
              </a:rPr>
              <a:t>自信喪失</a:t>
            </a:r>
            <a:endParaRPr kumimoji="1" lang="ja-JP" altLang="en-US" sz="2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円/楕円 10"/>
          <p:cNvSpPr/>
          <p:nvPr/>
        </p:nvSpPr>
        <p:spPr>
          <a:xfrm>
            <a:off x="6948264" y="3306688"/>
            <a:ext cx="2087724" cy="914400"/>
          </a:xfrm>
          <a:prstGeom prst="ellipse">
            <a:avLst/>
          </a:prstGeom>
          <a:noFill/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200" dirty="0" smtClean="0">
                <a:solidFill>
                  <a:schemeClr val="accent3">
                    <a:lumMod val="50000"/>
                  </a:schemeClr>
                </a:solidFill>
              </a:rPr>
              <a:t>否定された経験</a:t>
            </a:r>
            <a:endParaRPr kumimoji="1" lang="ja-JP" altLang="en-US" sz="2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2" name="円/楕円 11"/>
          <p:cNvSpPr/>
          <p:nvPr/>
        </p:nvSpPr>
        <p:spPr>
          <a:xfrm>
            <a:off x="6444207" y="5112568"/>
            <a:ext cx="2880321" cy="1196752"/>
          </a:xfrm>
          <a:prstGeom prst="ellipse">
            <a:avLst/>
          </a:prstGeom>
          <a:noFill/>
          <a:ln>
            <a:solidFill>
              <a:schemeClr val="accent2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200" dirty="0" smtClean="0">
                <a:solidFill>
                  <a:schemeClr val="accent3">
                    <a:lumMod val="50000"/>
                  </a:schemeClr>
                </a:solidFill>
              </a:rPr>
              <a:t>せめて、</a:t>
            </a:r>
            <a:r>
              <a:rPr kumimoji="1" lang="ja-JP" altLang="en-US" sz="2200" dirty="0" smtClean="0">
                <a:solidFill>
                  <a:schemeClr val="accent3">
                    <a:lumMod val="50000"/>
                  </a:schemeClr>
                </a:solidFill>
              </a:rPr>
              <a:t>当事者仲間には</a:t>
            </a:r>
            <a:r>
              <a:rPr lang="ja-JP" altLang="en-US" sz="2200" dirty="0" smtClean="0">
                <a:solidFill>
                  <a:schemeClr val="accent3">
                    <a:lumMod val="50000"/>
                  </a:schemeClr>
                </a:solidFill>
              </a:rPr>
              <a:t>誤解</a:t>
            </a:r>
            <a:endParaRPr lang="en-US" altLang="ja-JP" sz="2200" dirty="0" smtClean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ja-JP" altLang="en-US" sz="2200" dirty="0" smtClean="0">
                <a:solidFill>
                  <a:schemeClr val="accent3">
                    <a:lumMod val="50000"/>
                  </a:schemeClr>
                </a:solidFill>
              </a:rPr>
              <a:t>されたくない</a:t>
            </a:r>
            <a:r>
              <a:rPr lang="en-US" altLang="ja-JP" sz="2200" dirty="0" smtClean="0">
                <a:solidFill>
                  <a:schemeClr val="accent3">
                    <a:lumMod val="50000"/>
                  </a:schemeClr>
                </a:solidFill>
              </a:rPr>
              <a:t>…</a:t>
            </a:r>
            <a:endParaRPr kumimoji="1" lang="ja-JP" altLang="en-US" sz="2200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7550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ja-JP" altLang="en-US" dirty="0"/>
              <a:t>自分</a:t>
            </a:r>
            <a:r>
              <a:rPr lang="ja-JP" altLang="en-US" dirty="0" smtClean="0"/>
              <a:t>との照合</a:t>
            </a:r>
            <a:endParaRPr kumimoji="1" lang="ja-JP" altLang="en-US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5702566"/>
              </p:ext>
            </p:extLst>
          </p:nvPr>
        </p:nvGraphicFramePr>
        <p:xfrm>
          <a:off x="467544" y="1196752"/>
          <a:ext cx="8280920" cy="521208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008112"/>
                <a:gridCol w="2880320"/>
                <a:gridCol w="4392488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400" b="0" dirty="0" smtClean="0"/>
                        <a:t>対象</a:t>
                      </a:r>
                      <a:endParaRPr kumimoji="1" lang="en-US" altLang="ja-JP" sz="2400" b="0" dirty="0" smtClean="0"/>
                    </a:p>
                  </a:txBody>
                  <a:tcPr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 smtClean="0"/>
                        <a:t>相違点</a:t>
                      </a:r>
                      <a:endParaRPr kumimoji="1" lang="ja-JP" altLang="en-US" sz="2400" b="0" dirty="0"/>
                    </a:p>
                  </a:txBody>
                  <a:tcPr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 smtClean="0"/>
                        <a:t>類似点・学び</a:t>
                      </a:r>
                      <a:endParaRPr kumimoji="1" lang="ja-JP" altLang="en-US" sz="2400" b="0" dirty="0"/>
                    </a:p>
                  </a:txBody>
                  <a:tcPr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b="0" dirty="0" smtClean="0"/>
                        <a:t>A</a:t>
                      </a:r>
                      <a:r>
                        <a:rPr kumimoji="1" lang="ja-JP" altLang="en-US" sz="2400" b="0" dirty="0" smtClean="0"/>
                        <a:t>さん</a:t>
                      </a:r>
                      <a:endParaRPr kumimoji="1" lang="ja-JP" altLang="en-US" sz="2400" b="0" dirty="0"/>
                    </a:p>
                  </a:txBody>
                  <a:tcP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 smtClean="0"/>
                        <a:t>気遣い</a:t>
                      </a:r>
                      <a:endParaRPr kumimoji="1" lang="en-US" altLang="ja-JP" sz="2400" b="0" dirty="0" smtClean="0"/>
                    </a:p>
                    <a:p>
                      <a:r>
                        <a:rPr kumimoji="1" lang="ja-JP" altLang="en-US" sz="2400" b="0" dirty="0" smtClean="0"/>
                        <a:t>音に対する</a:t>
                      </a:r>
                      <a:endParaRPr kumimoji="1" lang="en-US" altLang="ja-JP" sz="2400" b="0" dirty="0" smtClean="0"/>
                    </a:p>
                    <a:p>
                      <a:r>
                        <a:rPr kumimoji="1" lang="ja-JP" altLang="en-US" sz="2400" b="0" dirty="0" smtClean="0"/>
                        <a:t>過敏さ</a:t>
                      </a:r>
                      <a:endParaRPr kumimoji="1" lang="ja-JP" altLang="en-US" sz="2400" b="0" dirty="0"/>
                    </a:p>
                  </a:txBody>
                  <a:tcP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 smtClean="0"/>
                        <a:t>他者から怒られないよう、人の顔色をうかがい過ぎる</a:t>
                      </a:r>
                      <a:endParaRPr kumimoji="1" lang="en-US" altLang="ja-JP" sz="2400" b="0" dirty="0" smtClean="0"/>
                    </a:p>
                    <a:p>
                      <a:r>
                        <a:rPr kumimoji="1" lang="ja-JP" altLang="en-US" sz="2400" b="0" dirty="0" smtClean="0"/>
                        <a:t>感覚過敏</a:t>
                      </a:r>
                      <a:endParaRPr kumimoji="1" lang="ja-JP" altLang="en-US" sz="2400" b="0" dirty="0"/>
                    </a:p>
                  </a:txBody>
                  <a:tcP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kumimoji="1" lang="en-US" altLang="ja-JP" sz="2400" b="0" dirty="0" smtClean="0"/>
                        <a:t>B</a:t>
                      </a:r>
                      <a:r>
                        <a:rPr kumimoji="1" lang="ja-JP" altLang="en-US" sz="2400" b="0" dirty="0" smtClean="0"/>
                        <a:t>さん</a:t>
                      </a:r>
                      <a:endParaRPr kumimoji="1" lang="ja-JP" altLang="en-US" sz="2400" b="0" dirty="0"/>
                    </a:p>
                  </a:txBody>
                  <a:tcPr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 smtClean="0"/>
                        <a:t>周囲の評価</a:t>
                      </a:r>
                      <a:endParaRPr kumimoji="1" lang="en-US" altLang="ja-JP" sz="2400" b="0" dirty="0" smtClean="0"/>
                    </a:p>
                    <a:p>
                      <a:r>
                        <a:rPr kumimoji="1" lang="ja-JP" altLang="en-US" sz="2400" b="0" dirty="0" smtClean="0"/>
                        <a:t>混乱の表現</a:t>
                      </a:r>
                      <a:endParaRPr kumimoji="1" lang="en-US" altLang="ja-JP" sz="2400" b="0" dirty="0" smtClean="0"/>
                    </a:p>
                    <a:p>
                      <a:r>
                        <a:rPr kumimoji="1" lang="ja-JP" altLang="en-US" sz="2400" b="0" dirty="0" smtClean="0"/>
                        <a:t>方法</a:t>
                      </a:r>
                      <a:endParaRPr kumimoji="1" lang="ja-JP" altLang="en-US" sz="2400" b="0" dirty="0"/>
                    </a:p>
                  </a:txBody>
                  <a:tcPr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 smtClean="0"/>
                        <a:t>余裕のなさを認めない</a:t>
                      </a:r>
                      <a:endParaRPr kumimoji="1" lang="en-US" altLang="ja-JP" sz="2400" b="0" dirty="0" smtClean="0"/>
                    </a:p>
                    <a:p>
                      <a:r>
                        <a:rPr kumimoji="1" lang="ja-JP" altLang="en-US" sz="2400" b="0" dirty="0" smtClean="0"/>
                        <a:t>自分の弱点を認めないことで、他者からの評価が下がる</a:t>
                      </a:r>
                      <a:endParaRPr kumimoji="1" lang="ja-JP" altLang="en-US" sz="2400" b="0" dirty="0"/>
                    </a:p>
                  </a:txBody>
                  <a:tcPr>
                    <a:lnB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5420">
                <a:tc>
                  <a:txBody>
                    <a:bodyPr/>
                    <a:lstStyle/>
                    <a:p>
                      <a:r>
                        <a:rPr kumimoji="1" lang="en-US" altLang="ja-JP" sz="2400" b="0" dirty="0" smtClean="0"/>
                        <a:t>C</a:t>
                      </a:r>
                      <a:r>
                        <a:rPr kumimoji="1" lang="ja-JP" altLang="en-US" sz="2400" b="0" dirty="0" smtClean="0"/>
                        <a:t>さん</a:t>
                      </a:r>
                      <a:endParaRPr kumimoji="1" lang="ja-JP" altLang="en-US" sz="2400" b="0" dirty="0"/>
                    </a:p>
                  </a:txBody>
                  <a:tcP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 smtClean="0"/>
                        <a:t>仕事や社会活</a:t>
                      </a:r>
                      <a:endParaRPr kumimoji="1" lang="en-US" altLang="ja-JP" sz="2400" b="0" dirty="0" smtClean="0"/>
                    </a:p>
                    <a:p>
                      <a:r>
                        <a:rPr kumimoji="1" lang="ja-JP" altLang="en-US" sz="2400" b="0" dirty="0" smtClean="0"/>
                        <a:t>動に対する認識</a:t>
                      </a:r>
                      <a:endParaRPr kumimoji="1" lang="en-US" altLang="ja-JP" sz="2400" b="0" dirty="0" smtClean="0"/>
                    </a:p>
                    <a:p>
                      <a:r>
                        <a:rPr kumimoji="1" lang="ja-JP" altLang="en-US" sz="2400" b="0" dirty="0" smtClean="0"/>
                        <a:t>調子の崩し方</a:t>
                      </a:r>
                      <a:endParaRPr kumimoji="1" lang="ja-JP" altLang="en-US" sz="2400" b="0" dirty="0"/>
                    </a:p>
                  </a:txBody>
                  <a:tcP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 smtClean="0"/>
                        <a:t>他人の意見を聞き入れ（たく）ない</a:t>
                      </a:r>
                      <a:endParaRPr kumimoji="1" lang="en-US" altLang="ja-JP" sz="2400" b="0" dirty="0" smtClean="0"/>
                    </a:p>
                    <a:p>
                      <a:r>
                        <a:rPr kumimoji="1" lang="ja-JP" altLang="en-US" sz="2400" b="0" dirty="0" smtClean="0"/>
                        <a:t>自分の視点を増やす機会を失う</a:t>
                      </a:r>
                      <a:endParaRPr kumimoji="1" lang="ja-JP" altLang="en-US" sz="2400" b="0" dirty="0"/>
                    </a:p>
                  </a:txBody>
                  <a:tcPr>
                    <a:lnT w="12700" cap="flat" cmpd="sng" algn="ctr">
                      <a:solidFill>
                        <a:srgbClr val="7030A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400" b="0" dirty="0" smtClean="0"/>
                        <a:t>D</a:t>
                      </a:r>
                      <a:r>
                        <a:rPr kumimoji="1" lang="ja-JP" altLang="en-US" sz="2400" b="0" dirty="0" smtClean="0"/>
                        <a:t>さん</a:t>
                      </a:r>
                      <a:endParaRPr kumimoji="1" lang="ja-JP" altLang="en-US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 smtClean="0"/>
                        <a:t>ずれのポイント</a:t>
                      </a:r>
                      <a:endParaRPr kumimoji="1" lang="en-US" altLang="ja-JP" sz="2400" b="0" dirty="0" smtClean="0"/>
                    </a:p>
                    <a:p>
                      <a:r>
                        <a:rPr kumimoji="1" lang="ja-JP" altLang="en-US" sz="2400" b="0" dirty="0" smtClean="0"/>
                        <a:t>素直さ</a:t>
                      </a:r>
                      <a:endParaRPr kumimoji="1" lang="en-US" altLang="ja-JP" sz="24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0" dirty="0" smtClean="0"/>
                        <a:t>求められていないことにエネルギーを使う</a:t>
                      </a:r>
                      <a:endParaRPr kumimoji="1" lang="en-US" altLang="ja-JP" sz="2400" b="0" dirty="0" smtClean="0"/>
                    </a:p>
                    <a:p>
                      <a:r>
                        <a:rPr kumimoji="1" lang="ja-JP" altLang="en-US" sz="2400" b="0" dirty="0" smtClean="0"/>
                        <a:t>自分の困難をうまく説明できない</a:t>
                      </a:r>
                      <a:endParaRPr kumimoji="1" lang="en-US" altLang="ja-JP" sz="2400" b="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右矢印 5"/>
          <p:cNvSpPr/>
          <p:nvPr/>
        </p:nvSpPr>
        <p:spPr>
          <a:xfrm>
            <a:off x="3635896" y="2060848"/>
            <a:ext cx="792088" cy="3960440"/>
          </a:xfrm>
          <a:prstGeom prst="rightArrow">
            <a:avLst/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40000"/>
                  <a:lumOff val="60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  <a:lin ang="81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3820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照合してみて・１</a:t>
            </a:r>
            <a:endParaRPr kumimoji="1" lang="ja-JP" altLang="en-US" dirty="0"/>
          </a:p>
        </p:txBody>
      </p:sp>
      <p:grpSp>
        <p:nvGrpSpPr>
          <p:cNvPr id="5" name="グループ化 4"/>
          <p:cNvGrpSpPr/>
          <p:nvPr/>
        </p:nvGrpSpPr>
        <p:grpSpPr>
          <a:xfrm>
            <a:off x="434803" y="2745448"/>
            <a:ext cx="864096" cy="1345586"/>
            <a:chOff x="898448" y="2564904"/>
            <a:chExt cx="1060704" cy="1634480"/>
          </a:xfrm>
          <a:solidFill>
            <a:schemeClr val="accent2">
              <a:lumMod val="40000"/>
              <a:lumOff val="60000"/>
            </a:schemeClr>
          </a:solidFill>
        </p:grpSpPr>
        <p:sp>
          <p:nvSpPr>
            <p:cNvPr id="6" name="二等辺三角形 5"/>
            <p:cNvSpPr/>
            <p:nvPr/>
          </p:nvSpPr>
          <p:spPr>
            <a:xfrm>
              <a:off x="898448" y="3284984"/>
              <a:ext cx="1060704" cy="91440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" name="円/楕円 6"/>
            <p:cNvSpPr/>
            <p:nvPr/>
          </p:nvSpPr>
          <p:spPr>
            <a:xfrm>
              <a:off x="971600" y="2564904"/>
              <a:ext cx="914400" cy="9144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8" name="グループ化 7"/>
          <p:cNvGrpSpPr/>
          <p:nvPr/>
        </p:nvGrpSpPr>
        <p:grpSpPr>
          <a:xfrm>
            <a:off x="7884368" y="2745448"/>
            <a:ext cx="864096" cy="1345586"/>
            <a:chOff x="898448" y="2564904"/>
            <a:chExt cx="1060704" cy="1634480"/>
          </a:xfrm>
          <a:solidFill>
            <a:schemeClr val="accent3">
              <a:lumMod val="60000"/>
              <a:lumOff val="40000"/>
            </a:schemeClr>
          </a:solidFill>
        </p:grpSpPr>
        <p:sp>
          <p:nvSpPr>
            <p:cNvPr id="9" name="二等辺三角形 8"/>
            <p:cNvSpPr/>
            <p:nvPr/>
          </p:nvSpPr>
          <p:spPr>
            <a:xfrm>
              <a:off x="898448" y="3284984"/>
              <a:ext cx="1060704" cy="91440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円/楕円 9"/>
            <p:cNvSpPr/>
            <p:nvPr/>
          </p:nvSpPr>
          <p:spPr>
            <a:xfrm>
              <a:off x="971600" y="2564904"/>
              <a:ext cx="914400" cy="9144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1" name="左カーブ矢印 10"/>
          <p:cNvSpPr/>
          <p:nvPr/>
        </p:nvSpPr>
        <p:spPr>
          <a:xfrm>
            <a:off x="1592079" y="2002802"/>
            <a:ext cx="5932250" cy="3240360"/>
          </a:xfrm>
          <a:prstGeom prst="curvedLeftArrow">
            <a:avLst>
              <a:gd name="adj1" fmla="val 32370"/>
              <a:gd name="adj2" fmla="val 49477"/>
              <a:gd name="adj3" fmla="val 34889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339752" y="1695606"/>
            <a:ext cx="312136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どうしてそうなるの？</a:t>
            </a:r>
            <a:endParaRPr lang="en-US" altLang="ja-JP" sz="2800" dirty="0" smtClean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259632" y="2118834"/>
            <a:ext cx="118974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困る</a:t>
            </a:r>
            <a:r>
              <a:rPr lang="ja-JP" altLang="en-US" sz="2800" dirty="0"/>
              <a:t>！</a:t>
            </a:r>
            <a:endParaRPr lang="en-US" altLang="ja-JP" sz="2800" dirty="0" smtClean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267744" y="2428180"/>
            <a:ext cx="228780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大丈夫</a:t>
            </a:r>
            <a:r>
              <a:rPr lang="ja-JP" altLang="en-US" sz="2800" dirty="0" smtClean="0"/>
              <a:t>かな</a:t>
            </a:r>
            <a:r>
              <a:rPr lang="ja-JP" altLang="en-US" sz="2800" dirty="0"/>
              <a:t>？</a:t>
            </a:r>
            <a:endParaRPr lang="en-US" altLang="ja-JP" sz="2800" dirty="0" smtClean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716016" y="2775726"/>
            <a:ext cx="171874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私と</a:t>
            </a:r>
            <a:r>
              <a:rPr lang="ja-JP" altLang="en-US" sz="2800" dirty="0" smtClean="0"/>
              <a:t>は違う</a:t>
            </a:r>
            <a:endParaRPr lang="en-US" altLang="ja-JP" sz="2800" dirty="0" smtClean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644008" y="3586978"/>
            <a:ext cx="240963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視点を変えると</a:t>
            </a:r>
            <a:endParaRPr lang="en-US" altLang="ja-JP" sz="2800" dirty="0" smtClean="0"/>
          </a:p>
          <a:p>
            <a:r>
              <a:rPr lang="ja-JP" altLang="en-US" sz="2800" dirty="0" smtClean="0"/>
              <a:t>共通点がある</a:t>
            </a:r>
            <a:endParaRPr lang="en-US" altLang="ja-JP" sz="2800" dirty="0" smtClean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723558" y="2165362"/>
            <a:ext cx="32175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こうすればいいのに</a:t>
            </a:r>
            <a:r>
              <a:rPr lang="en-US" altLang="ja-JP" sz="2800" dirty="0" smtClean="0"/>
              <a:t>…</a:t>
            </a: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523845" y="4523082"/>
            <a:ext cx="39837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私</a:t>
            </a:r>
            <a:r>
              <a:rPr lang="ja-JP" altLang="en-US" sz="2800" dirty="0" smtClean="0"/>
              <a:t>もこうすればいいのか！</a:t>
            </a:r>
            <a:endParaRPr lang="en-US" altLang="ja-JP" sz="2800" dirty="0" smtClean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880160" y="3855846"/>
            <a:ext cx="18277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/>
              <a:t>参考になる</a:t>
            </a:r>
            <a:endParaRPr lang="en-US" altLang="ja-JP" sz="2800" dirty="0" smtClean="0"/>
          </a:p>
        </p:txBody>
      </p:sp>
      <p:sp>
        <p:nvSpPr>
          <p:cNvPr id="21" name="テキスト ボックス 20"/>
          <p:cNvSpPr txBox="1"/>
          <p:nvPr/>
        </p:nvSpPr>
        <p:spPr>
          <a:xfrm rot="845628">
            <a:off x="5518936" y="4722543"/>
            <a:ext cx="288572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 smtClean="0">
                <a:solidFill>
                  <a:schemeClr val="accent6">
                    <a:lumMod val="50000"/>
                  </a:schemeClr>
                </a:solidFill>
              </a:rPr>
              <a:t>見たくないけれど</a:t>
            </a:r>
            <a:r>
              <a:rPr lang="en-US" altLang="ja-JP" sz="2800" dirty="0" smtClean="0">
                <a:solidFill>
                  <a:schemeClr val="accent6">
                    <a:lumMod val="50000"/>
                  </a:schemeClr>
                </a:solidFill>
              </a:rPr>
              <a:t>…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59413" y="3989409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自分</a:t>
            </a:r>
            <a:endParaRPr kumimoji="1" lang="ja-JP" altLang="en-US" sz="2400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7916306" y="3989409"/>
            <a:ext cx="8002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/>
              <a:t>仲間</a:t>
            </a:r>
            <a:endParaRPr kumimoji="1" lang="ja-JP" altLang="en-US" sz="2400" dirty="0"/>
          </a:p>
        </p:txBody>
      </p:sp>
      <p:sp>
        <p:nvSpPr>
          <p:cNvPr id="25" name="角丸四角形 24"/>
          <p:cNvSpPr/>
          <p:nvPr/>
        </p:nvSpPr>
        <p:spPr>
          <a:xfrm>
            <a:off x="462277" y="5661248"/>
            <a:ext cx="8191853" cy="91440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 smtClean="0">
                <a:solidFill>
                  <a:srgbClr val="002060"/>
                </a:solidFill>
              </a:rPr>
              <a:t>当事者仲間を通すと、自分を見ることができる</a:t>
            </a:r>
            <a:endParaRPr kumimoji="1" lang="ja-JP" altLang="en-US" sz="28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60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上矢印 8"/>
          <p:cNvSpPr/>
          <p:nvPr/>
        </p:nvSpPr>
        <p:spPr>
          <a:xfrm>
            <a:off x="1326583" y="4869160"/>
            <a:ext cx="7692439" cy="1443059"/>
          </a:xfrm>
          <a:prstGeom prst="upArrow">
            <a:avLst>
              <a:gd name="adj1" fmla="val 74711"/>
              <a:gd name="adj2" fmla="val 58614"/>
            </a:avLst>
          </a:prstGeom>
          <a:gradFill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rgbClr val="002060"/>
                </a:solidFill>
              </a:rPr>
              <a:t>当事者同士の関係を継続している</a:t>
            </a:r>
            <a:endParaRPr kumimoji="1" lang="en-US" altLang="ja-JP" sz="2800" dirty="0" smtClean="0">
              <a:solidFill>
                <a:srgbClr val="002060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照合</a:t>
            </a:r>
            <a:r>
              <a:rPr lang="ja-JP" altLang="en-US" dirty="0" smtClean="0"/>
              <a:t>してみて・２</a:t>
            </a:r>
            <a:endParaRPr kumimoji="1" lang="ja-JP" altLang="en-US" dirty="0"/>
          </a:p>
        </p:txBody>
      </p:sp>
      <p:sp>
        <p:nvSpPr>
          <p:cNvPr id="8" name="上矢印 7"/>
          <p:cNvSpPr/>
          <p:nvPr/>
        </p:nvSpPr>
        <p:spPr>
          <a:xfrm>
            <a:off x="1335455" y="3420615"/>
            <a:ext cx="7692439" cy="1736577"/>
          </a:xfrm>
          <a:prstGeom prst="upArrow">
            <a:avLst>
              <a:gd name="adj1" fmla="val 74711"/>
              <a:gd name="adj2" fmla="val 58614"/>
            </a:avLst>
          </a:prstGeom>
          <a:gradFill flip="none" rotWithShape="1">
            <a:gsLst>
              <a:gs pos="0">
                <a:schemeClr val="accent4">
                  <a:lumMod val="60000"/>
                  <a:lumOff val="40000"/>
                </a:schemeClr>
              </a:gs>
              <a:gs pos="50000">
                <a:schemeClr val="accent4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rgbClr val="002060"/>
                </a:solidFill>
              </a:rPr>
              <a:t>違いや個性によって起こる</a:t>
            </a:r>
            <a:endParaRPr kumimoji="1" lang="en-US" altLang="ja-JP" sz="2800" dirty="0" smtClean="0">
              <a:solidFill>
                <a:srgbClr val="002060"/>
              </a:solidFill>
            </a:endParaRPr>
          </a:p>
          <a:p>
            <a:pPr algn="ctr"/>
            <a:r>
              <a:rPr kumimoji="1" lang="ja-JP" altLang="en-US" sz="2800" dirty="0" smtClean="0">
                <a:solidFill>
                  <a:srgbClr val="002060"/>
                </a:solidFill>
              </a:rPr>
              <a:t>様々な困難に向き合い続けている</a:t>
            </a:r>
            <a:endParaRPr kumimoji="1" lang="ja-JP" altLang="en-US" sz="2800" dirty="0">
              <a:solidFill>
                <a:srgbClr val="002060"/>
              </a:solidFill>
            </a:endParaRPr>
          </a:p>
        </p:txBody>
      </p:sp>
      <p:sp>
        <p:nvSpPr>
          <p:cNvPr id="10" name="台形 9"/>
          <p:cNvSpPr/>
          <p:nvPr/>
        </p:nvSpPr>
        <p:spPr>
          <a:xfrm rot="15603674">
            <a:off x="3585664" y="-863710"/>
            <a:ext cx="2404722" cy="7147039"/>
          </a:xfrm>
          <a:prstGeom prst="trapezoid">
            <a:avLst>
              <a:gd name="adj" fmla="val 39147"/>
            </a:avLst>
          </a:prstGeom>
          <a:gradFill>
            <a:gsLst>
              <a:gs pos="0">
                <a:schemeClr val="accent5">
                  <a:lumMod val="40000"/>
                  <a:lumOff val="60000"/>
                </a:schemeClr>
              </a:gs>
              <a:gs pos="99167">
                <a:schemeClr val="bg1"/>
              </a:gs>
              <a:gs pos="50000">
                <a:schemeClr val="accent5">
                  <a:lumMod val="20000"/>
                  <a:lumOff val="80000"/>
                </a:scheme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075879" y="2402885"/>
            <a:ext cx="524053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ひとりひとり</a:t>
            </a:r>
            <a:endParaRPr kumimoji="1" lang="en-US" altLang="ja-JP" sz="2800" dirty="0" smtClean="0"/>
          </a:p>
          <a:p>
            <a:r>
              <a:rPr kumimoji="1" lang="ja-JP" altLang="en-US" sz="2800" dirty="0" smtClean="0"/>
              <a:t>違いや個性があることが素晴らしい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7116668" y="1556792"/>
            <a:ext cx="1415772" cy="461665"/>
          </a:xfrm>
          <a:prstGeom prst="rect">
            <a:avLst/>
          </a:prstGeom>
          <a:noFill/>
          <a:ln w="28575">
            <a:solidFill>
              <a:schemeClr val="accent5">
                <a:lumMod val="75000"/>
              </a:schemeClr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発信（外）</a:t>
            </a:r>
            <a:endParaRPr kumimoji="1" lang="ja-JP" altLang="en-US" sz="24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64161" y="5067477"/>
            <a:ext cx="1683474" cy="461665"/>
          </a:xfrm>
          <a:prstGeom prst="rect">
            <a:avLst/>
          </a:prstGeom>
          <a:noFill/>
          <a:ln w="28575"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ja-JP" altLang="en-US" sz="2400" dirty="0"/>
              <a:t>裏付け</a:t>
            </a:r>
            <a:r>
              <a:rPr kumimoji="1" lang="ja-JP" altLang="en-US" sz="2400" dirty="0" smtClean="0"/>
              <a:t>（内）</a:t>
            </a:r>
            <a:endParaRPr kumimoji="1" lang="ja-JP" altLang="en-US" sz="2400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611560" y="2559183"/>
            <a:ext cx="864096" cy="1345586"/>
            <a:chOff x="898448" y="2564904"/>
            <a:chExt cx="1060704" cy="1634480"/>
          </a:xfrm>
          <a:solidFill>
            <a:schemeClr val="accent5">
              <a:lumMod val="60000"/>
              <a:lumOff val="40000"/>
            </a:schemeClr>
          </a:solidFill>
        </p:grpSpPr>
        <p:sp>
          <p:nvSpPr>
            <p:cNvPr id="5" name="二等辺三角形 4"/>
            <p:cNvSpPr/>
            <p:nvPr/>
          </p:nvSpPr>
          <p:spPr>
            <a:xfrm>
              <a:off x="898448" y="3284984"/>
              <a:ext cx="1060704" cy="91440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971600" y="2564904"/>
              <a:ext cx="914400" cy="9144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7" name="直線コネクタ 6"/>
          <p:cNvCxnSpPr/>
          <p:nvPr/>
        </p:nvCxnSpPr>
        <p:spPr>
          <a:xfrm flipV="1">
            <a:off x="1475656" y="1340768"/>
            <a:ext cx="4680520" cy="159480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 flipV="1">
            <a:off x="1475656" y="3356992"/>
            <a:ext cx="4896544" cy="2464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616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四角形吹き出し 9"/>
          <p:cNvSpPr/>
          <p:nvPr/>
        </p:nvSpPr>
        <p:spPr>
          <a:xfrm>
            <a:off x="2483768" y="4256512"/>
            <a:ext cx="5760640" cy="612648"/>
          </a:xfrm>
          <a:prstGeom prst="wedgeRectCallout">
            <a:avLst>
              <a:gd name="adj1" fmla="val -61262"/>
              <a:gd name="adj2" fmla="val -158741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</a:rPr>
              <a:t>それ</a:t>
            </a:r>
            <a:r>
              <a:rPr lang="ja-JP" altLang="en-US" sz="2800" dirty="0" smtClean="0">
                <a:solidFill>
                  <a:schemeClr val="tx1"/>
                </a:solidFill>
              </a:rPr>
              <a:t>は大変ですね！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39991" y="153144"/>
            <a:ext cx="8408473" cy="1259632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地震後の当事者に対する周囲の目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899592" y="2083414"/>
            <a:ext cx="864096" cy="1345586"/>
            <a:chOff x="898448" y="2564904"/>
            <a:chExt cx="1060704" cy="1634480"/>
          </a:xfrm>
          <a:solidFill>
            <a:schemeClr val="tx2">
              <a:lumMod val="40000"/>
              <a:lumOff val="60000"/>
            </a:schemeClr>
          </a:solidFill>
        </p:grpSpPr>
        <p:sp>
          <p:nvSpPr>
            <p:cNvPr id="5" name="二等辺三角形 4"/>
            <p:cNvSpPr/>
            <p:nvPr/>
          </p:nvSpPr>
          <p:spPr>
            <a:xfrm>
              <a:off x="898448" y="3284984"/>
              <a:ext cx="1060704" cy="91440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971600" y="2564904"/>
              <a:ext cx="914400" cy="9144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四角形吹き出し 6"/>
          <p:cNvSpPr/>
          <p:nvPr/>
        </p:nvSpPr>
        <p:spPr>
          <a:xfrm>
            <a:off x="2483768" y="1340768"/>
            <a:ext cx="5760640" cy="612648"/>
          </a:xfrm>
          <a:prstGeom prst="wedgeRectCallout">
            <a:avLst>
              <a:gd name="adj1" fmla="val -57342"/>
              <a:gd name="adj2" fmla="val 47574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どういうところが大変ですか？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8" name="四角形吹き出し 7"/>
          <p:cNvSpPr/>
          <p:nvPr/>
        </p:nvSpPr>
        <p:spPr>
          <a:xfrm>
            <a:off x="2483768" y="2060848"/>
            <a:ext cx="5760640" cy="612648"/>
          </a:xfrm>
          <a:prstGeom prst="wedgeRectCallout">
            <a:avLst>
              <a:gd name="adj1" fmla="val -57342"/>
              <a:gd name="adj2" fmla="val 40111"/>
            </a:avLst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ほしい配慮は何ですか？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9" name="四角形吹き出し 8"/>
          <p:cNvSpPr/>
          <p:nvPr/>
        </p:nvSpPr>
        <p:spPr>
          <a:xfrm>
            <a:off x="2771800" y="3536432"/>
            <a:ext cx="5760640" cy="612648"/>
          </a:xfrm>
          <a:prstGeom prst="wedgeRectCallout">
            <a:avLst>
              <a:gd name="adj1" fmla="val 57210"/>
              <a:gd name="adj2" fmla="val 42599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家族の理解</a:t>
            </a:r>
            <a:r>
              <a:rPr lang="ja-JP" altLang="en-US" sz="2400" dirty="0" smtClean="0">
                <a:solidFill>
                  <a:schemeClr val="tx1"/>
                </a:solidFill>
              </a:rPr>
              <a:t>が得られず、</a:t>
            </a:r>
            <a:r>
              <a:rPr lang="ja-JP" altLang="en-US" sz="3200" dirty="0" smtClean="0">
                <a:solidFill>
                  <a:schemeClr val="tx1"/>
                </a:solidFill>
              </a:rPr>
              <a:t>自傷行為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  <p:pic>
        <p:nvPicPr>
          <p:cNvPr id="11" name="図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8327" y="4077072"/>
            <a:ext cx="1845401" cy="2599900"/>
          </a:xfrm>
          <a:prstGeom prst="rect">
            <a:avLst/>
          </a:prstGeom>
        </p:spPr>
      </p:pic>
      <p:sp>
        <p:nvSpPr>
          <p:cNvPr id="12" name="四角形吹き出し 11"/>
          <p:cNvSpPr/>
          <p:nvPr/>
        </p:nvSpPr>
        <p:spPr>
          <a:xfrm>
            <a:off x="2477148" y="5624664"/>
            <a:ext cx="5760640" cy="612648"/>
          </a:xfrm>
          <a:prstGeom prst="wedgeRectCallout">
            <a:avLst>
              <a:gd name="adj1" fmla="val -55754"/>
              <a:gd name="adj2" fmla="val -46953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</a:rPr>
              <a:t>なるほど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cxnSp>
        <p:nvCxnSpPr>
          <p:cNvPr id="14" name="直線コネクタ 13"/>
          <p:cNvCxnSpPr/>
          <p:nvPr/>
        </p:nvCxnSpPr>
        <p:spPr>
          <a:xfrm>
            <a:off x="2339752" y="3052610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2339752" y="5085184"/>
            <a:ext cx="619268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/>
        </p:nvSpPr>
        <p:spPr>
          <a:xfrm>
            <a:off x="538584" y="3060889"/>
            <a:ext cx="161935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取材の方など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3839875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今後に備える・当事者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28458421"/>
              </p:ext>
            </p:extLst>
          </p:nvPr>
        </p:nvGraphicFramePr>
        <p:xfrm>
          <a:off x="323528" y="1568544"/>
          <a:ext cx="8568952" cy="423672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3423304"/>
                <a:gridCol w="5145648"/>
              </a:tblGrid>
              <a:tr h="683812">
                <a:tc>
                  <a:txBody>
                    <a:bodyPr/>
                    <a:lstStyle/>
                    <a:p>
                      <a:r>
                        <a:rPr kumimoji="1" lang="ja-JP" altLang="en-US" sz="2600" b="0" dirty="0" smtClean="0"/>
                        <a:t>自分の意思で決定・行動する経験を積んでおく</a:t>
                      </a:r>
                      <a:endParaRPr kumimoji="1" lang="ja-JP" altLang="en-US" sz="2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600" b="0" dirty="0" smtClean="0"/>
                        <a:t>自分の責任で決定する意識は、疲弊して気持ちが弱る時にも生きる</a:t>
                      </a:r>
                      <a:endParaRPr kumimoji="1" lang="ja-JP" altLang="en-US" sz="2600" b="0" dirty="0"/>
                    </a:p>
                  </a:txBody>
                  <a:tcPr/>
                </a:tc>
              </a:tr>
              <a:tr h="976875">
                <a:tc>
                  <a:txBody>
                    <a:bodyPr/>
                    <a:lstStyle/>
                    <a:p>
                      <a:r>
                        <a:rPr kumimoji="1" lang="ja-JP" altLang="en-US" sz="2600" b="0" dirty="0" smtClean="0"/>
                        <a:t>自分の弱さを認識することの意義を考える</a:t>
                      </a:r>
                      <a:endParaRPr kumimoji="1" lang="ja-JP" altLang="en-US" sz="2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600" b="0" dirty="0" smtClean="0"/>
                        <a:t>自分を過大・過少評価しない。できないことは積極的に助けてもらう。</a:t>
                      </a:r>
                      <a:endParaRPr kumimoji="1" lang="en-US" altLang="ja-JP" sz="2600" b="0" dirty="0" smtClean="0"/>
                    </a:p>
                    <a:p>
                      <a:r>
                        <a:rPr kumimoji="1" lang="ja-JP" altLang="en-US" sz="2600" b="0" dirty="0" smtClean="0"/>
                        <a:t>災害時は悩む余裕がないかもしれない</a:t>
                      </a:r>
                      <a:endParaRPr kumimoji="1" lang="ja-JP" altLang="en-US" sz="2600" b="0" dirty="0"/>
                    </a:p>
                  </a:txBody>
                  <a:tcPr/>
                </a:tc>
              </a:tr>
              <a:tr h="1269937">
                <a:tc>
                  <a:txBody>
                    <a:bodyPr/>
                    <a:lstStyle/>
                    <a:p>
                      <a:r>
                        <a:rPr kumimoji="1" lang="ja-JP" altLang="en-US" sz="2600" b="0" dirty="0" smtClean="0"/>
                        <a:t>周囲に自分のことを</a:t>
                      </a:r>
                      <a:endParaRPr kumimoji="1" lang="en-US" altLang="ja-JP" sz="2600" b="0" dirty="0" smtClean="0"/>
                    </a:p>
                    <a:p>
                      <a:r>
                        <a:rPr kumimoji="1" lang="ja-JP" altLang="en-US" sz="2600" b="0" dirty="0" smtClean="0"/>
                        <a:t>尋ねる</a:t>
                      </a:r>
                      <a:endParaRPr kumimoji="1" lang="en-US" altLang="ja-JP" sz="2600" b="0" dirty="0" smtClean="0"/>
                    </a:p>
                    <a:p>
                      <a:r>
                        <a:rPr kumimoji="1" lang="ja-JP" altLang="en-US" sz="2600" b="0" dirty="0" smtClean="0"/>
                        <a:t>評価してもらう</a:t>
                      </a:r>
                      <a:endParaRPr kumimoji="1" lang="ja-JP" altLang="en-US" sz="26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600" b="0" dirty="0" smtClean="0"/>
                        <a:t>自分はどういうところで困っている／できるように見えるか、複数の人から意見をきいておく。困るポイントを判断しやすくなる</a:t>
                      </a:r>
                      <a:endParaRPr kumimoji="1" lang="ja-JP" altLang="en-US" sz="2600" b="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2394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台形 4"/>
          <p:cNvSpPr/>
          <p:nvPr/>
        </p:nvSpPr>
        <p:spPr>
          <a:xfrm>
            <a:off x="971600" y="5301207"/>
            <a:ext cx="7200800" cy="1384995"/>
          </a:xfrm>
          <a:prstGeom prst="trapezoid">
            <a:avLst>
              <a:gd name="adj" fmla="val 66635"/>
            </a:avLst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今後に備える・周囲の人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30560070"/>
              </p:ext>
            </p:extLst>
          </p:nvPr>
        </p:nvGraphicFramePr>
        <p:xfrm>
          <a:off x="457200" y="1516360"/>
          <a:ext cx="8291264" cy="3352800"/>
        </p:xfrm>
        <a:graphic>
          <a:graphicData uri="http://schemas.openxmlformats.org/drawingml/2006/table">
            <a:tbl>
              <a:tblPr firstRow="1" bandRow="1">
                <a:tableStyleId>{22838BEF-8BB2-4498-84A7-C5851F593DF1}</a:tableStyleId>
              </a:tblPr>
              <a:tblGrid>
                <a:gridCol w="4145632"/>
                <a:gridCol w="4145632"/>
              </a:tblGrid>
              <a:tr h="683812">
                <a:tc>
                  <a:txBody>
                    <a:bodyPr/>
                    <a:lstStyle/>
                    <a:p>
                      <a:r>
                        <a:rPr kumimoji="1" lang="ja-JP" altLang="en-US" sz="2600" b="0" dirty="0" smtClean="0"/>
                        <a:t>周囲と比較して不利な立場・少数派になる意識をしておく</a:t>
                      </a:r>
                      <a:endParaRPr kumimoji="1" lang="en-US" altLang="ja-JP" sz="2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600" b="0" dirty="0" smtClean="0"/>
                        <a:t>災害時、他の人をうらやむ気持ちが自分の生活を阻害するかもしれない</a:t>
                      </a:r>
                      <a:endParaRPr kumimoji="1" lang="ja-JP" altLang="en-US" sz="2600" b="0" dirty="0"/>
                    </a:p>
                  </a:txBody>
                  <a:tcPr/>
                </a:tc>
              </a:tr>
              <a:tr h="976875">
                <a:tc>
                  <a:txBody>
                    <a:bodyPr/>
                    <a:lstStyle/>
                    <a:p>
                      <a:r>
                        <a:rPr kumimoji="1" lang="ja-JP" altLang="en-US" sz="2600" b="0" dirty="0" smtClean="0"/>
                        <a:t>自分の関心事、感覚、考え方と異なる人々のコミュニティに関わっておく</a:t>
                      </a:r>
                      <a:endParaRPr kumimoji="1" lang="en-US" altLang="ja-JP" sz="2600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600" b="0" dirty="0" smtClean="0"/>
                        <a:t>協力しにくい人とも協力しなくてはならないかもしれない。</a:t>
                      </a:r>
                      <a:endParaRPr kumimoji="1" lang="en-US" altLang="ja-JP" sz="2600" b="0" dirty="0" smtClean="0"/>
                    </a:p>
                    <a:p>
                      <a:r>
                        <a:rPr kumimoji="1" lang="ja-JP" altLang="en-US" sz="2600" b="0" dirty="0" smtClean="0"/>
                        <a:t>意見の違う人を助けたり、反対に助けられたりするかもしれない</a:t>
                      </a:r>
                      <a:endParaRPr kumimoji="1" lang="en-US" altLang="ja-JP" sz="2600" b="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1187624" y="5301208"/>
            <a:ext cx="664797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800" dirty="0"/>
              <a:t>自分</a:t>
            </a:r>
            <a:r>
              <a:rPr lang="ja-JP" altLang="en-US" sz="2800" dirty="0" smtClean="0"/>
              <a:t>や自分の周りの人とは</a:t>
            </a:r>
            <a:endParaRPr lang="en-US" altLang="ja-JP" sz="2800" dirty="0" smtClean="0"/>
          </a:p>
          <a:p>
            <a:pPr algn="ctr"/>
            <a:r>
              <a:rPr lang="ja-JP" altLang="en-US" sz="2800" dirty="0" smtClean="0"/>
              <a:t>全く違う人を</a:t>
            </a:r>
            <a:endParaRPr lang="en-US" altLang="ja-JP" sz="2800" dirty="0" smtClean="0"/>
          </a:p>
          <a:p>
            <a:pPr algn="ctr"/>
            <a:r>
              <a:rPr kumimoji="1" lang="ja-JP" altLang="en-US" sz="2800" dirty="0" smtClean="0"/>
              <a:t>認められる土台をつくっておいてほしい</a:t>
            </a:r>
            <a:endParaRPr kumimoji="1" lang="ja-JP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3036025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ネットワーク組織参加で学ぶ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lang="ja-JP" altLang="en-US" dirty="0"/>
              <a:t>活動仲間</a:t>
            </a:r>
            <a:r>
              <a:rPr lang="ja-JP" altLang="en-US" dirty="0" smtClean="0"/>
              <a:t>の関係性</a:t>
            </a:r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4139952" y="2996952"/>
            <a:ext cx="864096" cy="1345586"/>
            <a:chOff x="898448" y="2564904"/>
            <a:chExt cx="1060704" cy="1634480"/>
          </a:xfrm>
          <a:solidFill>
            <a:srgbClr val="92D050"/>
          </a:solidFill>
        </p:grpSpPr>
        <p:sp>
          <p:nvSpPr>
            <p:cNvPr id="5" name="二等辺三角形 4"/>
            <p:cNvSpPr/>
            <p:nvPr/>
          </p:nvSpPr>
          <p:spPr>
            <a:xfrm>
              <a:off x="898448" y="3284984"/>
              <a:ext cx="1060704" cy="914400"/>
            </a:xfrm>
            <a:prstGeom prst="triangl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971600" y="2564904"/>
              <a:ext cx="914400" cy="91440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角丸四角形吹き出し 6"/>
          <p:cNvSpPr/>
          <p:nvPr/>
        </p:nvSpPr>
        <p:spPr>
          <a:xfrm>
            <a:off x="1331640" y="1628800"/>
            <a:ext cx="2880320" cy="1152128"/>
          </a:xfrm>
          <a:prstGeom prst="wedgeRoundRectCallout">
            <a:avLst>
              <a:gd name="adj1" fmla="val 48962"/>
              <a:gd name="adj2" fmla="val 79359"/>
              <a:gd name="adj3" fmla="val 16667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①障害を隠さなくて良い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8" name="角丸四角形吹き出し 7"/>
          <p:cNvSpPr/>
          <p:nvPr/>
        </p:nvSpPr>
        <p:spPr>
          <a:xfrm>
            <a:off x="4932040" y="1789166"/>
            <a:ext cx="3528392" cy="1279794"/>
          </a:xfrm>
          <a:prstGeom prst="wedgeRoundRectCallout">
            <a:avLst>
              <a:gd name="adj1" fmla="val 37745"/>
              <a:gd name="adj2" fmla="val 66162"/>
              <a:gd name="adj3" fmla="val 16667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②特別視しない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800" dirty="0">
                <a:solidFill>
                  <a:schemeClr val="tx1"/>
                </a:solidFill>
              </a:rPr>
              <a:t>注意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する（</a:t>
            </a:r>
            <a:r>
              <a:rPr lang="ja-JP" altLang="en-US" sz="2800" dirty="0" smtClean="0">
                <a:solidFill>
                  <a:schemeClr val="tx1"/>
                </a:solidFill>
              </a:rPr>
              <a:t>が、ひきずらない）</a:t>
            </a:r>
            <a:endParaRPr kumimoji="1" lang="en-US" altLang="ja-JP" sz="2800" dirty="0" smtClean="0">
              <a:solidFill>
                <a:schemeClr val="tx1"/>
              </a:solidFill>
            </a:endParaRPr>
          </a:p>
        </p:txBody>
      </p:sp>
      <p:sp>
        <p:nvSpPr>
          <p:cNvPr id="9" name="角丸四角形吹き出し 8"/>
          <p:cNvSpPr/>
          <p:nvPr/>
        </p:nvSpPr>
        <p:spPr>
          <a:xfrm>
            <a:off x="1076145" y="4470204"/>
            <a:ext cx="3927903" cy="734546"/>
          </a:xfrm>
          <a:prstGeom prst="wedgeRoundRectCallout">
            <a:avLst>
              <a:gd name="adj1" fmla="val -51292"/>
              <a:gd name="adj2" fmla="val 84301"/>
              <a:gd name="adj3" fmla="val 16667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⑤休憩を咎められない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0" name="角丸四角形吹き出し 9"/>
          <p:cNvSpPr/>
          <p:nvPr/>
        </p:nvSpPr>
        <p:spPr>
          <a:xfrm>
            <a:off x="5364088" y="3457589"/>
            <a:ext cx="3600400" cy="1272449"/>
          </a:xfrm>
          <a:prstGeom prst="wedgeRoundRectCallout">
            <a:avLst>
              <a:gd name="adj1" fmla="val 44515"/>
              <a:gd name="adj2" fmla="val 70842"/>
              <a:gd name="adj3" fmla="val 16667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③目的や理念が明確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1" name="角丸四角形吹き出し 10"/>
          <p:cNvSpPr/>
          <p:nvPr/>
        </p:nvSpPr>
        <p:spPr>
          <a:xfrm>
            <a:off x="104770" y="3068960"/>
            <a:ext cx="3675142" cy="1094586"/>
          </a:xfrm>
          <a:prstGeom prst="wedgeRoundRectCallout">
            <a:avLst>
              <a:gd name="adj1" fmla="val -38483"/>
              <a:gd name="adj2" fmla="val 72998"/>
              <a:gd name="adj3" fmla="val 16667"/>
            </a:avLst>
          </a:prstGeom>
          <a:noFill/>
          <a:ln>
            <a:solidFill>
              <a:srgbClr val="92D050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⑥必要な配慮が</a:t>
            </a:r>
            <a:r>
              <a:rPr lang="ja-JP" altLang="en-US" sz="2800" dirty="0" smtClean="0">
                <a:solidFill>
                  <a:schemeClr val="tx1"/>
                </a:solidFill>
              </a:rPr>
              <a:t>揃って</a:t>
            </a:r>
            <a:r>
              <a:rPr lang="ja-JP" altLang="en-US" sz="2800" dirty="0">
                <a:solidFill>
                  <a:schemeClr val="tx1"/>
                </a:solidFill>
              </a:rPr>
              <a:t>いる訳で</a:t>
            </a:r>
            <a:r>
              <a:rPr lang="ja-JP" altLang="en-US" sz="2800" dirty="0" smtClean="0">
                <a:solidFill>
                  <a:schemeClr val="tx1"/>
                </a:solidFill>
              </a:rPr>
              <a:t>はない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12" name="角丸四角形吹き出し 11"/>
          <p:cNvSpPr/>
          <p:nvPr/>
        </p:nvSpPr>
        <p:spPr>
          <a:xfrm>
            <a:off x="5076056" y="5142726"/>
            <a:ext cx="3483380" cy="1094586"/>
          </a:xfrm>
          <a:prstGeom prst="wedgeRoundRectCallout">
            <a:avLst>
              <a:gd name="adj1" fmla="val -44108"/>
              <a:gd name="adj2" fmla="val 80457"/>
              <a:gd name="adj3" fmla="val 16667"/>
            </a:avLst>
          </a:prstGeom>
          <a:noFill/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</a:rPr>
              <a:t>④</a:t>
            </a:r>
            <a:r>
              <a:rPr lang="ja-JP" altLang="en-US" sz="2800" dirty="0" smtClean="0">
                <a:solidFill>
                  <a:schemeClr val="tx1"/>
                </a:solidFill>
              </a:rPr>
              <a:t>各々が自分の意思で動いている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815" y="5661248"/>
            <a:ext cx="1950913" cy="1011902"/>
          </a:xfrm>
          <a:prstGeom prst="rect">
            <a:avLst/>
          </a:prstGeom>
        </p:spPr>
      </p:pic>
      <p:sp>
        <p:nvSpPr>
          <p:cNvPr id="13" name="テキスト ボックス 12"/>
          <p:cNvSpPr txBox="1"/>
          <p:nvPr/>
        </p:nvSpPr>
        <p:spPr>
          <a:xfrm>
            <a:off x="2051720" y="5733256"/>
            <a:ext cx="2749471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000" dirty="0" smtClean="0"/>
              <a:t>紹介・連携</a:t>
            </a:r>
            <a:r>
              <a:rPr kumimoji="1" lang="ja-JP" altLang="en-US" sz="2000" dirty="0" smtClean="0"/>
              <a:t>：山田裕一氏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事業主任：高木聡史氏</a:t>
            </a:r>
            <a:endParaRPr lang="en-US" altLang="ja-JP" sz="2000" dirty="0" smtClean="0"/>
          </a:p>
          <a:p>
            <a:r>
              <a:rPr kumimoji="1" lang="ja-JP" altLang="en-US" sz="2000" dirty="0"/>
              <a:t>事務</a:t>
            </a:r>
            <a:r>
              <a:rPr kumimoji="1" lang="ja-JP" altLang="en-US" sz="2000" dirty="0" smtClean="0"/>
              <a:t>局長：江﨑太郎氏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418673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/>
              <a:t>今後</a:t>
            </a:r>
            <a:r>
              <a:rPr lang="ja-JP" altLang="en-US" dirty="0" smtClean="0"/>
              <a:t>の当事者活動に活かすべき点</a:t>
            </a:r>
            <a:endParaRPr kumimoji="1" lang="ja-JP" altLang="en-US" dirty="0"/>
          </a:p>
        </p:txBody>
      </p:sp>
      <p:graphicFrame>
        <p:nvGraphicFramePr>
          <p:cNvPr id="4" name="コンテンツ プレースホルダー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7284322"/>
              </p:ext>
            </p:extLst>
          </p:nvPr>
        </p:nvGraphicFramePr>
        <p:xfrm>
          <a:off x="395536" y="1600200"/>
          <a:ext cx="8435280" cy="310896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843528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①障害をオープンにするリスクが極めて低い</a:t>
                      </a:r>
                      <a:endParaRPr kumimoji="1" lang="ja-JP" altLang="en-US" sz="2800" b="0" dirty="0"/>
                    </a:p>
                  </a:txBody>
                  <a:tcPr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②「障害」を通して他者を認識する機会がほぼない</a:t>
                      </a:r>
                      <a:endParaRPr kumimoji="1" lang="ja-JP" altLang="en-US" sz="2800" b="0" dirty="0"/>
                    </a:p>
                  </a:txBody>
                  <a:tcP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③活動の目的や理念が明確である</a:t>
                      </a:r>
                      <a:endParaRPr kumimoji="1" lang="ja-JP" altLang="en-US" sz="2800" b="0" dirty="0"/>
                    </a:p>
                  </a:txBody>
                  <a:tcP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④各々が主体的に行動する</a:t>
                      </a:r>
                      <a:endParaRPr kumimoji="1" lang="ja-JP" altLang="en-US" sz="2800" b="0" dirty="0"/>
                    </a:p>
                  </a:txBody>
                  <a:tcP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⑤他者の言動を否定しない</a:t>
                      </a:r>
                      <a:endParaRPr kumimoji="1" lang="ja-JP" altLang="en-US" sz="2800" b="0" dirty="0"/>
                    </a:p>
                  </a:txBody>
                  <a:tcP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b="0" dirty="0" smtClean="0"/>
                        <a:t>⑥配慮を期待する必要性が低い</a:t>
                      </a:r>
                      <a:endParaRPr kumimoji="1" lang="ja-JP" altLang="en-US" sz="2800" b="0" dirty="0"/>
                    </a:p>
                  </a:txBody>
                  <a:tcPr>
                    <a:lnT w="12700" cap="flat" cmpd="sng" algn="ctr">
                      <a:solidFill>
                        <a:schemeClr val="accent5">
                          <a:lumMod val="60000"/>
                          <a:lumOff val="4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下矢印 4"/>
          <p:cNvSpPr/>
          <p:nvPr/>
        </p:nvSpPr>
        <p:spPr>
          <a:xfrm>
            <a:off x="3923928" y="4869160"/>
            <a:ext cx="1152128" cy="489204"/>
          </a:xfrm>
          <a:prstGeom prst="downArrow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フローチャート : 代替処理 5"/>
          <p:cNvSpPr/>
          <p:nvPr/>
        </p:nvSpPr>
        <p:spPr>
          <a:xfrm>
            <a:off x="683568" y="5358364"/>
            <a:ext cx="7776864" cy="1238988"/>
          </a:xfrm>
          <a:prstGeom prst="flowChartAlternateProcess">
            <a:avLst/>
          </a:prstGeom>
          <a:noFill/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まず、具体的にどのような方法で</a:t>
            </a:r>
            <a:endParaRPr kumimoji="1" lang="en-US" altLang="ja-JP" sz="32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3200" dirty="0" smtClean="0">
                <a:solidFill>
                  <a:schemeClr val="tx1"/>
                </a:solidFill>
              </a:rPr>
              <a:t>実現可能か</a:t>
            </a:r>
            <a:r>
              <a:rPr lang="ja-JP" altLang="en-US" sz="3200" dirty="0">
                <a:solidFill>
                  <a:schemeClr val="tx1"/>
                </a:solidFill>
              </a:rPr>
              <a:t>？</a:t>
            </a:r>
            <a:r>
              <a:rPr kumimoji="1" lang="ja-JP" altLang="en-US" sz="3200" dirty="0" smtClean="0">
                <a:solidFill>
                  <a:schemeClr val="tx1"/>
                </a:solidFill>
              </a:rPr>
              <a:t>意見交換の機会を持つこと</a:t>
            </a:r>
            <a:endParaRPr kumimoji="1" lang="ja-JP" altLang="en-US" sz="3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1463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私</a:t>
            </a:r>
            <a:r>
              <a:rPr lang="ja-JP" altLang="en-US" dirty="0" smtClean="0"/>
              <a:t>の立場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23528" y="1600200"/>
            <a:ext cx="8640960" cy="4525963"/>
          </a:xfrm>
        </p:spPr>
        <p:txBody>
          <a:bodyPr/>
          <a:lstStyle/>
          <a:p>
            <a:r>
              <a:rPr lang="ja-JP" altLang="en-US" dirty="0"/>
              <a:t>最近</a:t>
            </a:r>
            <a:r>
              <a:rPr kumimoji="1" lang="ja-JP" altLang="en-US" dirty="0" smtClean="0"/>
              <a:t>数年は熊本でも当事者活動を</a:t>
            </a:r>
            <a:r>
              <a:rPr lang="ja-JP" altLang="en-US" dirty="0"/>
              <a:t>行っている</a:t>
            </a:r>
            <a:endParaRPr kumimoji="1" lang="en-US" altLang="ja-JP" dirty="0" smtClean="0"/>
          </a:p>
          <a:p>
            <a:pPr lvl="1"/>
            <a:r>
              <a:rPr lang="ja-JP" altLang="en-US" dirty="0" smtClean="0"/>
              <a:t>昨年（</a:t>
            </a:r>
            <a:r>
              <a:rPr lang="en-US" altLang="ja-JP" dirty="0" smtClean="0"/>
              <a:t>2015</a:t>
            </a:r>
            <a:r>
              <a:rPr lang="ja-JP" altLang="en-US" dirty="0" smtClean="0"/>
              <a:t>）</a:t>
            </a:r>
            <a:r>
              <a:rPr lang="en-US" altLang="ja-JP" dirty="0" smtClean="0"/>
              <a:t>10</a:t>
            </a:r>
            <a:r>
              <a:rPr lang="ja-JP" altLang="en-US" dirty="0" smtClean="0"/>
              <a:t>月に熊本で</a:t>
            </a:r>
            <a:r>
              <a:rPr lang="en-US" altLang="ja-JP" dirty="0" smtClean="0"/>
              <a:t>NPO</a:t>
            </a:r>
            <a:r>
              <a:rPr lang="ja-JP" altLang="en-US" dirty="0" smtClean="0"/>
              <a:t>法人としても活動開始</a:t>
            </a:r>
            <a:endParaRPr kumimoji="1" lang="en-US" altLang="ja-JP" dirty="0" smtClean="0"/>
          </a:p>
          <a:p>
            <a:r>
              <a:rPr kumimoji="1" lang="ja-JP" altLang="en-US" dirty="0" smtClean="0"/>
              <a:t>熊本地震（前震・本震）時は宮崎</a:t>
            </a:r>
            <a:endParaRPr kumimoji="1" lang="en-US" altLang="ja-JP" dirty="0" smtClean="0"/>
          </a:p>
          <a:p>
            <a:r>
              <a:rPr kumimoji="1" lang="ja-JP" altLang="en-US" dirty="0" smtClean="0"/>
              <a:t>本震翌日に熊本へ</a:t>
            </a:r>
            <a:endParaRPr kumimoji="1" lang="en-US" altLang="ja-JP" dirty="0" smtClean="0"/>
          </a:p>
          <a:p>
            <a:pPr lvl="1"/>
            <a:r>
              <a:rPr kumimoji="1" lang="ja-JP" altLang="en-US" dirty="0" smtClean="0"/>
              <a:t>以降４：１の割合で熊本にいる</a:t>
            </a:r>
            <a:endParaRPr kumimoji="1" lang="en-US" altLang="ja-JP" dirty="0" smtClean="0"/>
          </a:p>
          <a:p>
            <a:r>
              <a:rPr lang="ja-JP" altLang="en-US" dirty="0" smtClean="0"/>
              <a:t>助成金を基に被災地支援事業を</a:t>
            </a:r>
            <a:r>
              <a:rPr lang="ja-JP" altLang="en-US" dirty="0"/>
              <a:t>継続中</a:t>
            </a:r>
            <a:endParaRPr kumimoji="1" lang="en-US" altLang="ja-JP" dirty="0" smtClean="0"/>
          </a:p>
          <a:p>
            <a:endParaRPr kumimoji="1" lang="en-US" altLang="ja-JP" dirty="0" smtClean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9247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5536" y="1484784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ありがとうございました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87824" y="4653136"/>
            <a:ext cx="3054872" cy="1884945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498270" y="2858160"/>
            <a:ext cx="6962162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特定非営利活動法人凸凹ライフデザイン</a:t>
            </a:r>
            <a:endParaRPr kumimoji="1" lang="en-US" altLang="ja-JP" sz="2400" dirty="0" smtClean="0"/>
          </a:p>
          <a:p>
            <a:endParaRPr lang="en-US" altLang="ja-JP" sz="2400" dirty="0"/>
          </a:p>
          <a:p>
            <a:r>
              <a:rPr lang="en-US" altLang="ja-JP" sz="2400" dirty="0" smtClean="0"/>
              <a:t>mail</a:t>
            </a:r>
            <a:r>
              <a:rPr lang="ja-JP" altLang="en-US" sz="2400" dirty="0"/>
              <a:t>：</a:t>
            </a:r>
            <a:r>
              <a:rPr kumimoji="1" lang="en-US" altLang="ja-JP" sz="2400" dirty="0" smtClean="0">
                <a:hlinkClick r:id="rId4"/>
              </a:rPr>
              <a:t>uneven.npo@gmail.com</a:t>
            </a:r>
            <a:endParaRPr kumimoji="1" lang="en-US" altLang="ja-JP" sz="2400" dirty="0" smtClean="0"/>
          </a:p>
          <a:p>
            <a:r>
              <a:rPr lang="en-US" altLang="ja-JP" sz="2400" dirty="0" smtClean="0"/>
              <a:t>HP</a:t>
            </a:r>
            <a:r>
              <a:rPr lang="ja-JP" altLang="en-US" sz="2400" dirty="0" smtClean="0"/>
              <a:t>：</a:t>
            </a:r>
            <a:r>
              <a:rPr lang="en-US" altLang="ja-JP" sz="2400" dirty="0" smtClean="0">
                <a:hlinkClick r:id="rId5"/>
              </a:rPr>
              <a:t>http</a:t>
            </a:r>
            <a:r>
              <a:rPr lang="en-US" altLang="ja-JP" sz="2400" dirty="0">
                <a:hlinkClick r:id="rId5"/>
              </a:rPr>
              <a:t>://</a:t>
            </a:r>
            <a:r>
              <a:rPr lang="en-US" altLang="ja-JP" sz="2400" dirty="0" smtClean="0">
                <a:hlinkClick r:id="rId5"/>
              </a:rPr>
              <a:t>unevennpo.wixsite.com/decoboco</a:t>
            </a:r>
            <a:endParaRPr lang="en-US" altLang="ja-JP" sz="2400" dirty="0" smtClean="0"/>
          </a:p>
          <a:p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881090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260648"/>
            <a:ext cx="7051579" cy="2880320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3298129"/>
            <a:ext cx="5760640" cy="3241626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7812360" y="2420888"/>
            <a:ext cx="95410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避難所</a:t>
            </a:r>
            <a:endParaRPr kumimoji="1" lang="en-US" altLang="ja-JP" sz="2000" dirty="0" smtClean="0"/>
          </a:p>
          <a:p>
            <a:r>
              <a:rPr lang="ja-JP" altLang="en-US" sz="2000" dirty="0"/>
              <a:t>駐車場</a:t>
            </a:r>
            <a:endParaRPr kumimoji="1" lang="en-US" altLang="ja-JP" sz="2000" dirty="0" smtClean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7092280" y="6093296"/>
            <a:ext cx="12105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炊き出し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727336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18864" y="0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熊本地震から１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51520" y="4595018"/>
            <a:ext cx="8229600" cy="4525963"/>
          </a:xfrm>
        </p:spPr>
        <p:txBody>
          <a:bodyPr/>
          <a:lstStyle/>
          <a:p>
            <a:r>
              <a:rPr kumimoji="1" lang="ja-JP" altLang="en-US" dirty="0" smtClean="0"/>
              <a:t>前震：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14</a:t>
            </a:r>
            <a:r>
              <a:rPr kumimoji="1" lang="ja-JP" altLang="en-US" dirty="0" smtClean="0"/>
              <a:t>日、本震</a:t>
            </a:r>
            <a:r>
              <a:rPr kumimoji="1" lang="en-US" altLang="ja-JP" dirty="0" smtClean="0"/>
              <a:t>:4</a:t>
            </a:r>
            <a:r>
              <a:rPr kumimoji="1" lang="ja-JP" altLang="en-US" dirty="0" smtClean="0"/>
              <a:t>月</a:t>
            </a:r>
            <a:r>
              <a:rPr kumimoji="1" lang="en-US" altLang="ja-JP" dirty="0" smtClean="0"/>
              <a:t>16</a:t>
            </a:r>
            <a:r>
              <a:rPr lang="ja-JP" altLang="en-US" dirty="0" smtClean="0"/>
              <a:t>日</a:t>
            </a:r>
            <a:endParaRPr lang="en-US" altLang="ja-JP" dirty="0" smtClean="0"/>
          </a:p>
          <a:p>
            <a:endParaRPr kumimoji="1" lang="ja-JP" altLang="en-US" dirty="0"/>
          </a:p>
        </p:txBody>
      </p:sp>
      <p:sp>
        <p:nvSpPr>
          <p:cNvPr id="5" name="角丸四角形 4"/>
          <p:cNvSpPr/>
          <p:nvPr/>
        </p:nvSpPr>
        <p:spPr>
          <a:xfrm>
            <a:off x="214270" y="1052736"/>
            <a:ext cx="8136904" cy="142630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角丸四角形 5"/>
          <p:cNvSpPr/>
          <p:nvPr/>
        </p:nvSpPr>
        <p:spPr>
          <a:xfrm>
            <a:off x="807654" y="2479044"/>
            <a:ext cx="8136904" cy="142630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203847" y="3908401"/>
            <a:ext cx="8136904" cy="1426308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779054" y="5336862"/>
            <a:ext cx="8136904" cy="1426308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角丸四角形 9"/>
          <p:cNvSpPr/>
          <p:nvPr/>
        </p:nvSpPr>
        <p:spPr>
          <a:xfrm>
            <a:off x="231590" y="1052736"/>
            <a:ext cx="1624322" cy="142630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3">
                    <a:lumMod val="50000"/>
                  </a:schemeClr>
                </a:solidFill>
              </a:rPr>
              <a:t>4</a:t>
            </a:r>
            <a:r>
              <a:rPr kumimoji="1" lang="ja-JP" altLang="en-US" sz="3600" dirty="0" smtClean="0">
                <a:solidFill>
                  <a:schemeClr val="accent3">
                    <a:lumMod val="50000"/>
                  </a:schemeClr>
                </a:solidFill>
              </a:rPr>
              <a:t>月</a:t>
            </a:r>
            <a:endParaRPr kumimoji="1" lang="ja-JP" altLang="en-US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1" name="角丸四角形 10"/>
          <p:cNvSpPr/>
          <p:nvPr/>
        </p:nvSpPr>
        <p:spPr>
          <a:xfrm>
            <a:off x="191201" y="3905352"/>
            <a:ext cx="1624322" cy="1426308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dirty="0">
                <a:solidFill>
                  <a:schemeClr val="accent3">
                    <a:lumMod val="50000"/>
                  </a:schemeClr>
                </a:solidFill>
              </a:rPr>
              <a:t>6</a:t>
            </a:r>
            <a:r>
              <a:rPr lang="ja-JP" altLang="en-US" sz="3600" dirty="0">
                <a:solidFill>
                  <a:schemeClr val="accent3">
                    <a:lumMod val="50000"/>
                  </a:schemeClr>
                </a:solidFill>
              </a:rPr>
              <a:t>月</a:t>
            </a:r>
            <a:endParaRPr kumimoji="1" lang="ja-JP" altLang="en-US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13" name="角丸四角形 12"/>
          <p:cNvSpPr/>
          <p:nvPr/>
        </p:nvSpPr>
        <p:spPr>
          <a:xfrm>
            <a:off x="810891" y="2482093"/>
            <a:ext cx="1624322" cy="142630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3600" dirty="0" smtClean="0">
                <a:solidFill>
                  <a:schemeClr val="accent5">
                    <a:lumMod val="50000"/>
                  </a:schemeClr>
                </a:solidFill>
              </a:rPr>
              <a:t>5</a:t>
            </a:r>
            <a:r>
              <a:rPr kumimoji="1" lang="ja-JP" altLang="en-US" sz="3600" dirty="0" smtClean="0">
                <a:solidFill>
                  <a:schemeClr val="accent5">
                    <a:lumMod val="50000"/>
                  </a:schemeClr>
                </a:solidFill>
              </a:rPr>
              <a:t>月</a:t>
            </a:r>
            <a:endParaRPr kumimoji="1" lang="ja-JP" altLang="en-US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4" name="角丸四角形 13"/>
          <p:cNvSpPr/>
          <p:nvPr/>
        </p:nvSpPr>
        <p:spPr>
          <a:xfrm>
            <a:off x="779054" y="5334709"/>
            <a:ext cx="1624322" cy="1426308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dirty="0">
                <a:solidFill>
                  <a:schemeClr val="accent5">
                    <a:lumMod val="50000"/>
                  </a:schemeClr>
                </a:solidFill>
              </a:rPr>
              <a:t>7</a:t>
            </a:r>
            <a:r>
              <a:rPr kumimoji="1" lang="ja-JP" altLang="en-US" sz="3600" dirty="0" smtClean="0">
                <a:solidFill>
                  <a:schemeClr val="accent5">
                    <a:lumMod val="50000"/>
                  </a:schemeClr>
                </a:solidFill>
              </a:rPr>
              <a:t>月</a:t>
            </a:r>
            <a:endParaRPr kumimoji="1" lang="ja-JP" altLang="en-US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966142" y="1165725"/>
            <a:ext cx="57022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14</a:t>
            </a:r>
            <a:r>
              <a:rPr kumimoji="1" lang="ja-JP" altLang="en-US" sz="2400" dirty="0" smtClean="0"/>
              <a:t>日前震　</a:t>
            </a:r>
            <a:r>
              <a:rPr kumimoji="1" lang="en-US" altLang="ja-JP" sz="2400" dirty="0" smtClean="0"/>
              <a:t>16</a:t>
            </a:r>
            <a:r>
              <a:rPr kumimoji="1" lang="ja-JP" altLang="en-US" sz="2400" dirty="0" smtClean="0"/>
              <a:t>日本震</a:t>
            </a:r>
            <a:endParaRPr kumimoji="1" lang="en-US" altLang="ja-JP" sz="2400" dirty="0" smtClean="0"/>
          </a:p>
          <a:p>
            <a:r>
              <a:rPr lang="en-US" altLang="ja-JP" sz="2400" dirty="0" smtClean="0">
                <a:solidFill>
                  <a:srgbClr val="0070C0"/>
                </a:solidFill>
              </a:rPr>
              <a:t>Line</a:t>
            </a:r>
            <a:r>
              <a:rPr lang="ja-JP" altLang="en-US" sz="2400" dirty="0" err="1" smtClean="0">
                <a:solidFill>
                  <a:srgbClr val="0070C0"/>
                </a:solidFill>
              </a:rPr>
              <a:t>での</a:t>
            </a:r>
            <a:r>
              <a:rPr lang="ja-JP" altLang="en-US" sz="2400" dirty="0" smtClean="0">
                <a:solidFill>
                  <a:srgbClr val="0070C0"/>
                </a:solidFill>
              </a:rPr>
              <a:t>情報共有</a:t>
            </a:r>
            <a:r>
              <a:rPr lang="ja-JP" altLang="en-US" sz="2400" dirty="0" smtClean="0"/>
              <a:t>　物資運搬　避難所巡回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ネットワーク参加　</a:t>
            </a:r>
            <a:r>
              <a:rPr kumimoji="1" lang="ja-JP" altLang="en-US" sz="2400" dirty="0" smtClean="0">
                <a:solidFill>
                  <a:srgbClr val="0070C0"/>
                </a:solidFill>
              </a:rPr>
              <a:t>取材対応</a:t>
            </a:r>
            <a:r>
              <a:rPr kumimoji="1" lang="ja-JP" altLang="en-US" sz="2400" dirty="0" smtClean="0"/>
              <a:t>　</a:t>
            </a:r>
            <a:r>
              <a:rPr lang="ja-JP" altLang="en-US" sz="2400" dirty="0" smtClean="0">
                <a:solidFill>
                  <a:srgbClr val="00B050"/>
                </a:solidFill>
              </a:rPr>
              <a:t>アルバイト休止</a:t>
            </a:r>
            <a:endParaRPr kumimoji="1" lang="ja-JP" altLang="en-US" sz="2400" dirty="0">
              <a:solidFill>
                <a:srgbClr val="00B050"/>
              </a:solidFill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500019" y="2592033"/>
            <a:ext cx="60324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/>
              <a:t>助成金</a:t>
            </a:r>
            <a:r>
              <a:rPr lang="ja-JP" altLang="en-US" sz="2400" dirty="0" smtClean="0"/>
              <a:t>申請　</a:t>
            </a:r>
            <a:r>
              <a:rPr lang="ja-JP" altLang="en-US" sz="2400" dirty="0" smtClean="0">
                <a:solidFill>
                  <a:srgbClr val="0070C0"/>
                </a:solidFill>
              </a:rPr>
              <a:t>スタッフ調子を崩す</a:t>
            </a:r>
            <a:endParaRPr kumimoji="1" lang="en-US" altLang="ja-JP" sz="2400" dirty="0" smtClean="0">
              <a:solidFill>
                <a:srgbClr val="0070C0"/>
              </a:solidFill>
            </a:endParaRPr>
          </a:p>
          <a:p>
            <a:r>
              <a:rPr lang="ja-JP" altLang="en-US" sz="2400" dirty="0">
                <a:solidFill>
                  <a:srgbClr val="0070C0"/>
                </a:solidFill>
              </a:rPr>
              <a:t>取材</a:t>
            </a:r>
            <a:r>
              <a:rPr lang="ja-JP" altLang="en-US" sz="2400" dirty="0" smtClean="0">
                <a:solidFill>
                  <a:srgbClr val="0070C0"/>
                </a:solidFill>
              </a:rPr>
              <a:t>対応</a:t>
            </a:r>
            <a:r>
              <a:rPr lang="ja-JP" altLang="en-US" sz="2400" dirty="0" smtClean="0"/>
              <a:t>　事務所賃貸契約　夜間巡回活動</a:t>
            </a:r>
            <a:endParaRPr lang="en-US" altLang="ja-JP" sz="2400" dirty="0" smtClean="0"/>
          </a:p>
          <a:p>
            <a:r>
              <a:rPr lang="ja-JP" altLang="en-US" sz="2400" dirty="0" smtClean="0"/>
              <a:t>参加（～</a:t>
            </a:r>
            <a:r>
              <a:rPr lang="en-US" altLang="ja-JP" sz="2400" dirty="0" smtClean="0"/>
              <a:t>9</a:t>
            </a:r>
            <a:r>
              <a:rPr lang="ja-JP" altLang="en-US" sz="2400" dirty="0" smtClean="0"/>
              <a:t>月）</a:t>
            </a:r>
            <a:r>
              <a:rPr kumimoji="1" lang="ja-JP" altLang="en-US" sz="2400" dirty="0" smtClean="0"/>
              <a:t>　定例会開催　</a:t>
            </a:r>
            <a:endParaRPr kumimoji="1" lang="ja-JP" altLang="en-US" sz="2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979712" y="4021390"/>
            <a:ext cx="432041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物件見学・選定　ボックス展示会</a:t>
            </a:r>
            <a:endParaRPr kumimoji="1" lang="en-US" altLang="ja-JP" sz="2400" dirty="0" smtClean="0"/>
          </a:p>
          <a:p>
            <a:r>
              <a:rPr lang="ja-JP" altLang="en-US" sz="2400" dirty="0"/>
              <a:t>助成金</a:t>
            </a:r>
            <a:r>
              <a:rPr lang="ja-JP" altLang="en-US" sz="2400" dirty="0" smtClean="0"/>
              <a:t>申請　ネットワーク参加</a:t>
            </a:r>
            <a:endParaRPr lang="en-US" altLang="ja-JP" sz="2400" dirty="0" smtClean="0"/>
          </a:p>
          <a:p>
            <a:r>
              <a:rPr lang="ja-JP" altLang="en-US" sz="2400" dirty="0" smtClean="0">
                <a:solidFill>
                  <a:srgbClr val="00B050"/>
                </a:solidFill>
              </a:rPr>
              <a:t>友人が亡くなる</a:t>
            </a:r>
            <a:endParaRPr kumimoji="1" lang="ja-JP" altLang="en-US" sz="2400" dirty="0">
              <a:solidFill>
                <a:srgbClr val="00B050"/>
              </a:solidFill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2435213" y="5469031"/>
            <a:ext cx="664797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/>
              <a:t>片付け（助成金事業）　車の寄付を受ける</a:t>
            </a:r>
            <a:endParaRPr kumimoji="1" lang="en-US" altLang="ja-JP" sz="2400" dirty="0" smtClean="0"/>
          </a:p>
          <a:p>
            <a:r>
              <a:rPr lang="ja-JP" altLang="en-US" sz="2400" dirty="0"/>
              <a:t>パソコン</a:t>
            </a:r>
            <a:r>
              <a:rPr lang="ja-JP" altLang="en-US" sz="2400" dirty="0" smtClean="0"/>
              <a:t>の寄付を受ける　夜間巡回活動参加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理事調子を崩す　物件賃貸契約　スタッフ依頼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78100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/>
          <a:lstStyle/>
          <a:p>
            <a:r>
              <a:rPr kumimoji="1" lang="ja-JP" altLang="en-US" dirty="0" smtClean="0"/>
              <a:t>熊本地震から２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683568" y="1625873"/>
            <a:ext cx="8136904" cy="141617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角丸四角形 4"/>
          <p:cNvSpPr/>
          <p:nvPr/>
        </p:nvSpPr>
        <p:spPr>
          <a:xfrm>
            <a:off x="683568" y="1625873"/>
            <a:ext cx="1624322" cy="141617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dirty="0" smtClean="0">
                <a:solidFill>
                  <a:schemeClr val="accent3">
                    <a:lumMod val="50000"/>
                  </a:schemeClr>
                </a:solidFill>
              </a:rPr>
              <a:t>8</a:t>
            </a:r>
            <a:r>
              <a:rPr kumimoji="1" lang="ja-JP" altLang="en-US" sz="3600" dirty="0" smtClean="0">
                <a:solidFill>
                  <a:schemeClr val="accent3">
                    <a:lumMod val="50000"/>
                  </a:schemeClr>
                </a:solidFill>
              </a:rPr>
              <a:t>月</a:t>
            </a:r>
            <a:endParaRPr kumimoji="1" lang="ja-JP" altLang="en-US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395536" y="3042047"/>
            <a:ext cx="8136904" cy="141617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角丸四角形 6"/>
          <p:cNvSpPr/>
          <p:nvPr/>
        </p:nvSpPr>
        <p:spPr>
          <a:xfrm>
            <a:off x="827584" y="4458221"/>
            <a:ext cx="8136904" cy="1416174"/>
          </a:xfrm>
          <a:prstGeom prst="roundRect">
            <a:avLst/>
          </a:prstGeom>
          <a:solidFill>
            <a:schemeClr val="accent3">
              <a:lumMod val="20000"/>
              <a:lumOff val="8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角丸四角形 7"/>
          <p:cNvSpPr/>
          <p:nvPr/>
        </p:nvSpPr>
        <p:spPr>
          <a:xfrm>
            <a:off x="827584" y="4461098"/>
            <a:ext cx="1624322" cy="1416174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dirty="0">
                <a:solidFill>
                  <a:schemeClr val="accent3">
                    <a:lumMod val="50000"/>
                  </a:schemeClr>
                </a:solidFill>
              </a:rPr>
              <a:t>10</a:t>
            </a:r>
            <a:r>
              <a:rPr kumimoji="1" lang="ja-JP" altLang="en-US" sz="3600" dirty="0" smtClean="0">
                <a:solidFill>
                  <a:schemeClr val="accent3">
                    <a:lumMod val="50000"/>
                  </a:schemeClr>
                </a:solidFill>
              </a:rPr>
              <a:t>月</a:t>
            </a:r>
            <a:endParaRPr kumimoji="1" lang="ja-JP" altLang="en-US" sz="36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9" name="角丸四角形 8"/>
          <p:cNvSpPr/>
          <p:nvPr/>
        </p:nvSpPr>
        <p:spPr>
          <a:xfrm>
            <a:off x="395536" y="3042047"/>
            <a:ext cx="1624322" cy="1416174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3600" dirty="0">
                <a:solidFill>
                  <a:schemeClr val="accent5">
                    <a:lumMod val="50000"/>
                  </a:schemeClr>
                </a:solidFill>
              </a:rPr>
              <a:t>9</a:t>
            </a:r>
            <a:r>
              <a:rPr kumimoji="1" lang="ja-JP" altLang="en-US" sz="3600" dirty="0" smtClean="0">
                <a:solidFill>
                  <a:schemeClr val="accent5">
                    <a:lumMod val="50000"/>
                  </a:schemeClr>
                </a:solidFill>
              </a:rPr>
              <a:t>月</a:t>
            </a:r>
            <a:endParaRPr kumimoji="1" lang="ja-JP" altLang="en-US" sz="36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649275" y="1733795"/>
            <a:ext cx="487505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dirty="0" smtClean="0"/>
              <a:t>アルバイト・スタッフを雇う　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助成事業報告１　</a:t>
            </a:r>
            <a:r>
              <a:rPr kumimoji="1" lang="ja-JP" altLang="en-US" sz="2400" dirty="0" smtClean="0">
                <a:solidFill>
                  <a:srgbClr val="00B050"/>
                </a:solidFill>
              </a:rPr>
              <a:t>受診をキャンセル</a:t>
            </a:r>
            <a:r>
              <a:rPr lang="ja-JP" altLang="en-US" sz="2400" dirty="0" smtClean="0"/>
              <a:t>　</a:t>
            </a:r>
            <a:endParaRPr lang="en-US" altLang="ja-JP" sz="2400" dirty="0" smtClean="0"/>
          </a:p>
          <a:p>
            <a:r>
              <a:rPr kumimoji="1" lang="ja-JP" altLang="en-US" sz="2400" dirty="0" smtClean="0"/>
              <a:t>ネットワーク参加</a:t>
            </a:r>
            <a:endParaRPr kumimoji="1" lang="ja-JP" altLang="en-US" sz="24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233003" y="3149969"/>
            <a:ext cx="500329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/>
              <a:t>助成</a:t>
            </a:r>
            <a:r>
              <a:rPr lang="ja-JP" altLang="en-US" sz="2400" dirty="0" smtClean="0"/>
              <a:t>事業報告２　駐車場を借りる</a:t>
            </a:r>
            <a:endParaRPr lang="en-US" altLang="ja-JP" sz="2400" dirty="0"/>
          </a:p>
          <a:p>
            <a:r>
              <a:rPr lang="ja-JP" altLang="en-US" sz="2400" dirty="0" smtClean="0"/>
              <a:t>スタッフとの調整　備品の購入　</a:t>
            </a:r>
            <a:endParaRPr lang="en-US" altLang="ja-JP" sz="2400" dirty="0" smtClean="0"/>
          </a:p>
          <a:p>
            <a:r>
              <a:rPr lang="ja-JP" altLang="en-US" sz="2400" dirty="0" smtClean="0"/>
              <a:t>助成先とのやりとり</a:t>
            </a:r>
            <a:r>
              <a:rPr kumimoji="1" lang="ja-JP" altLang="en-US" sz="2400" dirty="0" smtClean="0"/>
              <a:t>　</a:t>
            </a:r>
            <a:r>
              <a:rPr lang="ja-JP" altLang="en-US" sz="2400" dirty="0">
                <a:solidFill>
                  <a:srgbClr val="00B050"/>
                </a:solidFill>
              </a:rPr>
              <a:t>み</a:t>
            </a:r>
            <a:r>
              <a:rPr kumimoji="1" lang="ja-JP" altLang="en-US" sz="2400" dirty="0" smtClean="0">
                <a:solidFill>
                  <a:srgbClr val="00B050"/>
                </a:solidFill>
              </a:rPr>
              <a:t>なし仮設相談員</a:t>
            </a:r>
            <a:endParaRPr kumimoji="1" lang="ja-JP" altLang="en-US" sz="2400" dirty="0">
              <a:solidFill>
                <a:srgbClr val="00B050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843808" y="4566143"/>
            <a:ext cx="5200463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400" dirty="0" smtClean="0">
                <a:solidFill>
                  <a:srgbClr val="0070C0"/>
                </a:solidFill>
              </a:rPr>
              <a:t>講演会イベント開催</a:t>
            </a:r>
            <a:r>
              <a:rPr lang="ja-JP" altLang="en-US" sz="2400" dirty="0" smtClean="0"/>
              <a:t>　</a:t>
            </a:r>
            <a:r>
              <a:rPr lang="ja-JP" altLang="en-US" sz="2400" dirty="0" smtClean="0">
                <a:solidFill>
                  <a:srgbClr val="00B050"/>
                </a:solidFill>
              </a:rPr>
              <a:t>益城町見なし仮設</a:t>
            </a:r>
            <a:endParaRPr lang="en-US" altLang="ja-JP" sz="2400" dirty="0" smtClean="0">
              <a:solidFill>
                <a:srgbClr val="00B050"/>
              </a:solidFill>
            </a:endParaRPr>
          </a:p>
          <a:p>
            <a:r>
              <a:rPr kumimoji="1" lang="ja-JP" altLang="en-US" sz="2400" dirty="0" smtClean="0">
                <a:solidFill>
                  <a:srgbClr val="00B050"/>
                </a:solidFill>
              </a:rPr>
              <a:t>相談員研修</a:t>
            </a:r>
            <a:r>
              <a:rPr kumimoji="1" lang="ja-JP" altLang="en-US" sz="2400" dirty="0" smtClean="0">
                <a:solidFill>
                  <a:schemeClr val="accent3">
                    <a:lumMod val="50000"/>
                  </a:schemeClr>
                </a:solidFill>
              </a:rPr>
              <a:t>　</a:t>
            </a:r>
            <a:r>
              <a:rPr kumimoji="1" lang="en-US" altLang="ja-JP" sz="2400" dirty="0" smtClean="0">
                <a:solidFill>
                  <a:srgbClr val="00B050"/>
                </a:solidFill>
              </a:rPr>
              <a:t>3</a:t>
            </a:r>
            <a:r>
              <a:rPr kumimoji="1" lang="ja-JP" altLang="en-US" sz="2400" dirty="0" smtClean="0">
                <a:solidFill>
                  <a:srgbClr val="00B050"/>
                </a:solidFill>
              </a:rPr>
              <a:t>カ月ぶり受診</a:t>
            </a:r>
            <a:endParaRPr lang="en-US" altLang="ja-JP" sz="2400" dirty="0">
              <a:solidFill>
                <a:srgbClr val="00B050"/>
              </a:solidFill>
            </a:endParaRPr>
          </a:p>
          <a:p>
            <a:r>
              <a:rPr kumimoji="1" lang="ja-JP" altLang="en-US" sz="2400" dirty="0" smtClean="0"/>
              <a:t>助成事業の充実を図る</a:t>
            </a:r>
            <a:endParaRPr kumimoji="1" lang="en-US" altLang="ja-JP" sz="2400" dirty="0" smtClean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10406" y="6352867"/>
            <a:ext cx="4134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/>
              <a:t>NPO</a:t>
            </a:r>
            <a:r>
              <a:rPr kumimoji="1" lang="ja-JP" altLang="en-US" sz="2400" dirty="0" smtClean="0"/>
              <a:t>　　</a:t>
            </a:r>
            <a:r>
              <a:rPr kumimoji="1" lang="ja-JP" altLang="en-US" sz="2400" dirty="0" smtClean="0">
                <a:solidFill>
                  <a:srgbClr val="0070C0"/>
                </a:solidFill>
              </a:rPr>
              <a:t>連携団体</a:t>
            </a:r>
            <a:r>
              <a:rPr kumimoji="1" lang="ja-JP" altLang="en-US" sz="2400" dirty="0" smtClean="0"/>
              <a:t>　　</a:t>
            </a:r>
            <a:r>
              <a:rPr kumimoji="1" lang="ja-JP" altLang="en-US" sz="2400" dirty="0" smtClean="0">
                <a:solidFill>
                  <a:srgbClr val="00B050"/>
                </a:solidFill>
              </a:rPr>
              <a:t>自身のこと</a:t>
            </a:r>
            <a:endParaRPr kumimoji="1" lang="ja-JP" altLang="en-US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2551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kumimoji="1" lang="ja-JP" altLang="en-US" dirty="0" smtClean="0"/>
              <a:t>当事者団体だからこそできたこと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755576" y="1484784"/>
            <a:ext cx="3672408" cy="230425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支援機関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(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者</a:t>
            </a:r>
            <a:r>
              <a:rPr lang="en-US" altLang="ja-JP" sz="2800" dirty="0">
                <a:solidFill>
                  <a:schemeClr val="tx1"/>
                </a:solidFill>
              </a:rPr>
              <a:t>)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が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できない動き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pPr algn="just"/>
            <a:r>
              <a:rPr lang="ja-JP" altLang="en-US" sz="2800" dirty="0" smtClean="0">
                <a:solidFill>
                  <a:schemeClr val="tx1"/>
                </a:solidFill>
              </a:rPr>
              <a:t>　</a:t>
            </a:r>
            <a:r>
              <a:rPr lang="en-US" altLang="ja-JP" sz="2800" dirty="0" smtClean="0">
                <a:solidFill>
                  <a:schemeClr val="tx1"/>
                </a:solidFill>
              </a:rPr>
              <a:t>(</a:t>
            </a:r>
            <a:r>
              <a:rPr lang="ja-JP" altLang="en-US" sz="2800" dirty="0" smtClean="0">
                <a:solidFill>
                  <a:schemeClr val="tx1"/>
                </a:solidFill>
              </a:rPr>
              <a:t>密な／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algn="just"/>
            <a:r>
              <a:rPr lang="ja-JP" altLang="en-US" sz="2800" dirty="0" smtClean="0">
                <a:solidFill>
                  <a:schemeClr val="tx1"/>
                </a:solidFill>
              </a:rPr>
              <a:t>　</a:t>
            </a:r>
            <a:r>
              <a:rPr lang="en-US" altLang="ja-JP" sz="2800" dirty="0" smtClean="0">
                <a:solidFill>
                  <a:schemeClr val="tx1"/>
                </a:solidFill>
              </a:rPr>
              <a:t>〈</a:t>
            </a:r>
            <a:r>
              <a:rPr lang="ja-JP" altLang="en-US" sz="2800" dirty="0" smtClean="0">
                <a:solidFill>
                  <a:schemeClr val="tx1"/>
                </a:solidFill>
              </a:rPr>
              <a:t>平等</a:t>
            </a:r>
            <a:r>
              <a:rPr lang="en-US" altLang="ja-JP" sz="2800" dirty="0">
                <a:solidFill>
                  <a:schemeClr val="tx1"/>
                </a:solidFill>
              </a:rPr>
              <a:t>〉</a:t>
            </a:r>
            <a:r>
              <a:rPr lang="ja-JP" altLang="en-US" sz="2800" dirty="0" smtClean="0">
                <a:solidFill>
                  <a:schemeClr val="tx1"/>
                </a:solidFill>
              </a:rPr>
              <a:t>でない</a:t>
            </a:r>
            <a:r>
              <a:rPr lang="en-US" altLang="ja-JP" sz="2800" dirty="0" smtClean="0">
                <a:solidFill>
                  <a:schemeClr val="tx1"/>
                </a:solidFill>
              </a:rPr>
              <a:t>)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角丸四角形 4"/>
          <p:cNvSpPr/>
          <p:nvPr/>
        </p:nvSpPr>
        <p:spPr>
          <a:xfrm>
            <a:off x="4716016" y="1484403"/>
            <a:ext cx="3672408" cy="230425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当事者の発想を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当事者で形</a:t>
            </a:r>
            <a:r>
              <a:rPr kumimoji="1" lang="ja-JP" altLang="en-US" sz="2800" dirty="0">
                <a:solidFill>
                  <a:schemeClr val="tx1"/>
                </a:solidFill>
              </a:rPr>
              <a:t>に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する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(</a:t>
            </a:r>
            <a:r>
              <a:rPr lang="ja-JP" altLang="en-US" sz="2800" dirty="0" smtClean="0">
                <a:solidFill>
                  <a:schemeClr val="tx1"/>
                </a:solidFill>
              </a:rPr>
              <a:t>冊子</a:t>
            </a:r>
            <a:r>
              <a:rPr lang="en-US" altLang="ja-JP" sz="2800" dirty="0" smtClean="0">
                <a:solidFill>
                  <a:schemeClr val="tx1"/>
                </a:solidFill>
              </a:rPr>
              <a:t>)</a:t>
            </a:r>
            <a:endParaRPr kumimoji="1" lang="en-US" altLang="ja-JP" sz="2800" dirty="0" smtClean="0">
              <a:solidFill>
                <a:schemeClr val="tx1"/>
              </a:solidFill>
            </a:endParaRPr>
          </a:p>
        </p:txBody>
      </p:sp>
      <p:sp>
        <p:nvSpPr>
          <p:cNvPr id="6" name="角丸四角形 5"/>
          <p:cNvSpPr/>
          <p:nvPr/>
        </p:nvSpPr>
        <p:spPr>
          <a:xfrm>
            <a:off x="757391" y="4077072"/>
            <a:ext cx="3672408" cy="230425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</a:rPr>
              <a:t>経験</a:t>
            </a:r>
            <a:r>
              <a:rPr lang="ja-JP" altLang="en-US" sz="2800" dirty="0" smtClean="0">
                <a:solidFill>
                  <a:schemeClr val="tx1"/>
                </a:solidFill>
              </a:rPr>
              <a:t>を活かす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活動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pPr algn="ctr"/>
            <a:r>
              <a:rPr lang="en-US" altLang="ja-JP" sz="2800" dirty="0" smtClean="0">
                <a:solidFill>
                  <a:schemeClr val="tx1"/>
                </a:solidFill>
              </a:rPr>
              <a:t>(</a:t>
            </a:r>
            <a:r>
              <a:rPr lang="ja-JP" altLang="en-US" sz="2800" dirty="0" smtClean="0">
                <a:solidFill>
                  <a:schemeClr val="tx1"/>
                </a:solidFill>
              </a:rPr>
              <a:t>ネットワーク参加</a:t>
            </a:r>
            <a:r>
              <a:rPr lang="en-US" altLang="ja-JP" sz="2800" dirty="0" smtClean="0">
                <a:solidFill>
                  <a:schemeClr val="tx1"/>
                </a:solidFill>
              </a:rPr>
              <a:t>)</a:t>
            </a:r>
            <a:endParaRPr kumimoji="1" lang="en-US" altLang="ja-JP" sz="2800" dirty="0" smtClean="0">
              <a:solidFill>
                <a:schemeClr val="tx1"/>
              </a:solidFill>
            </a:endParaRPr>
          </a:p>
        </p:txBody>
      </p:sp>
      <p:sp>
        <p:nvSpPr>
          <p:cNvPr id="7" name="角丸四角形 6"/>
          <p:cNvSpPr/>
          <p:nvPr/>
        </p:nvSpPr>
        <p:spPr>
          <a:xfrm>
            <a:off x="4716016" y="4077072"/>
            <a:ext cx="3672408" cy="2304256"/>
          </a:xfrm>
          <a:prstGeom prst="round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800" dirty="0">
                <a:solidFill>
                  <a:schemeClr val="tx1"/>
                </a:solidFill>
              </a:rPr>
              <a:t>自分</a:t>
            </a:r>
            <a:r>
              <a:rPr lang="ja-JP" altLang="en-US" sz="2800" dirty="0" smtClean="0">
                <a:solidFill>
                  <a:schemeClr val="tx1"/>
                </a:solidFill>
              </a:rPr>
              <a:t>の意思と責任で選んで動く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algn="ctr"/>
            <a:r>
              <a:rPr kumimoji="1" lang="en-US" altLang="ja-JP" sz="2800" dirty="0" smtClean="0">
                <a:solidFill>
                  <a:schemeClr val="tx1"/>
                </a:solidFill>
              </a:rPr>
              <a:t>(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助成金</a:t>
            </a:r>
            <a:r>
              <a:rPr kumimoji="1" lang="en-US" altLang="ja-JP" sz="2800" dirty="0" smtClean="0">
                <a:solidFill>
                  <a:schemeClr val="tx1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580223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発達障害当事者の困難とは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95536" y="1556792"/>
            <a:ext cx="8280920" cy="4525963"/>
          </a:xfrm>
        </p:spPr>
        <p:txBody>
          <a:bodyPr/>
          <a:lstStyle/>
          <a:p>
            <a:pPr marL="0" indent="0">
              <a:buNone/>
            </a:pPr>
            <a:endParaRPr lang="en-US" altLang="ja-JP" dirty="0" smtClean="0"/>
          </a:p>
          <a:p>
            <a:r>
              <a:rPr lang="ja-JP" altLang="en-US" dirty="0"/>
              <a:t>本人</a:t>
            </a:r>
            <a:r>
              <a:rPr lang="ja-JP" altLang="en-US" dirty="0" smtClean="0"/>
              <a:t>がストレスに気付きにくいことがある</a:t>
            </a:r>
            <a:endParaRPr lang="en-US" altLang="ja-JP" dirty="0" smtClean="0"/>
          </a:p>
          <a:p>
            <a:r>
              <a:rPr kumimoji="1" lang="ja-JP" altLang="en-US" dirty="0"/>
              <a:t>どこ</a:t>
            </a:r>
            <a:r>
              <a:rPr kumimoji="1" lang="ja-JP" altLang="en-US" dirty="0" smtClean="0"/>
              <a:t>まで本人が我慢すべきかわかりにくい</a:t>
            </a:r>
            <a:endParaRPr kumimoji="1" lang="en-US" altLang="ja-JP" dirty="0" smtClean="0"/>
          </a:p>
          <a:p>
            <a:pPr lvl="1"/>
            <a:r>
              <a:rPr lang="ja-JP" altLang="en-US" dirty="0"/>
              <a:t>みんな</a:t>
            </a:r>
            <a:r>
              <a:rPr lang="ja-JP" altLang="en-US" dirty="0" smtClean="0"/>
              <a:t>も我慢している状況</a:t>
            </a:r>
            <a:endParaRPr lang="en-US" altLang="ja-JP" dirty="0" smtClean="0"/>
          </a:p>
          <a:p>
            <a:r>
              <a:rPr kumimoji="1" lang="ja-JP" altLang="en-US" dirty="0" smtClean="0"/>
              <a:t>障害があると周囲に伝えられないこ</a:t>
            </a:r>
            <a:r>
              <a:rPr lang="ja-JP" altLang="en-US" dirty="0"/>
              <a:t>とが</a:t>
            </a:r>
            <a:r>
              <a:rPr lang="ja-JP" altLang="en-US" dirty="0" smtClean="0"/>
              <a:t>ある</a:t>
            </a:r>
            <a:endParaRPr lang="en-US" altLang="ja-JP" dirty="0" smtClean="0"/>
          </a:p>
          <a:p>
            <a:pPr lvl="1"/>
            <a:r>
              <a:rPr lang="ja-JP" altLang="en-US" dirty="0"/>
              <a:t>見た目で</a:t>
            </a:r>
            <a:r>
              <a:rPr lang="ja-JP" altLang="en-US" dirty="0" smtClean="0"/>
              <a:t>はわかりにくい</a:t>
            </a:r>
            <a:endParaRPr lang="en-US" altLang="ja-JP" dirty="0" smtClean="0"/>
          </a:p>
          <a:p>
            <a:r>
              <a:rPr kumimoji="1" lang="ja-JP" altLang="en-US" dirty="0" smtClean="0"/>
              <a:t>障害</a:t>
            </a:r>
            <a:r>
              <a:rPr lang="ja-JP" altLang="en-US" dirty="0"/>
              <a:t>のこと</a:t>
            </a:r>
            <a:r>
              <a:rPr lang="ja-JP" altLang="en-US" dirty="0" smtClean="0"/>
              <a:t>を伝えても必要な配慮を受けにくい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932040" y="6237312"/>
            <a:ext cx="41044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000" dirty="0" smtClean="0"/>
              <a:t>（参考：山田</a:t>
            </a:r>
            <a:r>
              <a:rPr kumimoji="1" lang="en-US" altLang="ja-JP" sz="2000" dirty="0" smtClean="0"/>
              <a:t>,NHK</a:t>
            </a:r>
            <a:r>
              <a:rPr kumimoji="1" lang="ja-JP" altLang="en-US" sz="2000" dirty="0" smtClean="0"/>
              <a:t>ニュース</a:t>
            </a:r>
            <a:r>
              <a:rPr kumimoji="1" lang="en-US" altLang="ja-JP" sz="2000" dirty="0" smtClean="0"/>
              <a:t>2016.6.6</a:t>
            </a:r>
            <a:r>
              <a:rPr kumimoji="1" lang="ja-JP" altLang="en-US" sz="2000" dirty="0" smtClean="0"/>
              <a:t>）</a:t>
            </a:r>
            <a:endParaRPr kumimoji="1" lang="ja-JP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988735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避難所に入れなくなった</a:t>
            </a:r>
            <a:r>
              <a:rPr kumimoji="1" lang="en-US" altLang="ja-JP" dirty="0" smtClean="0"/>
              <a:t>A</a:t>
            </a:r>
            <a:r>
              <a:rPr kumimoji="1" lang="ja-JP" altLang="en-US" dirty="0" smtClean="0"/>
              <a:t>さん</a:t>
            </a:r>
            <a:endParaRPr kumimoji="1" lang="ja-JP" altLang="en-US" dirty="0"/>
          </a:p>
        </p:txBody>
      </p:sp>
      <p:graphicFrame>
        <p:nvGraphicFramePr>
          <p:cNvPr id="8" name="コンテンツ プレースホルダー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9536624"/>
              </p:ext>
            </p:extLst>
          </p:nvPr>
        </p:nvGraphicFramePr>
        <p:xfrm>
          <a:off x="457200" y="1600200"/>
          <a:ext cx="8229600" cy="249936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環境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周囲との関係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におい　音　光</a:t>
                      </a:r>
                      <a:endParaRPr kumimoji="1" lang="en-US" altLang="ja-JP" sz="2800" dirty="0" smtClean="0"/>
                    </a:p>
                    <a:p>
                      <a:r>
                        <a:rPr kumimoji="1" lang="ja-JP" altLang="en-US" sz="2800" dirty="0" smtClean="0"/>
                        <a:t>警報　人の動き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健常者を演じ続けなくてはならない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体操の時間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寝床が定まらない</a:t>
                      </a:r>
                      <a:endParaRPr kumimoji="1" lang="ja-JP" altLang="en-US" sz="2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ルールがたくさんある</a:t>
                      </a:r>
                      <a:endParaRPr kumimoji="1" lang="ja-JP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800" dirty="0" smtClean="0"/>
                        <a:t>頼りにされている</a:t>
                      </a:r>
                      <a:endParaRPr kumimoji="1" lang="ja-JP" altLang="en-US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下矢印 8"/>
          <p:cNvSpPr/>
          <p:nvPr/>
        </p:nvSpPr>
        <p:spPr>
          <a:xfrm>
            <a:off x="1907704" y="4221088"/>
            <a:ext cx="936104" cy="489204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下矢印 9"/>
          <p:cNvSpPr/>
          <p:nvPr/>
        </p:nvSpPr>
        <p:spPr>
          <a:xfrm>
            <a:off x="6084168" y="4221088"/>
            <a:ext cx="936104" cy="489204"/>
          </a:xfrm>
          <a:prstGeom prst="down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149503" y="4941168"/>
            <a:ext cx="4278481" cy="13849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みんなも我慢していること・</a:t>
            </a:r>
            <a:endParaRPr kumimoji="1" lang="en-US" altLang="ja-JP" sz="2800" dirty="0" smtClean="0"/>
          </a:p>
          <a:p>
            <a:r>
              <a:rPr lang="ja-JP" altLang="en-US" sz="2800" dirty="0"/>
              <a:t>みんな</a:t>
            </a:r>
            <a:r>
              <a:rPr lang="ja-JP" altLang="en-US" sz="2800" dirty="0" smtClean="0"/>
              <a:t>にとって良いこと</a:t>
            </a:r>
            <a:endParaRPr lang="en-US" altLang="ja-JP" sz="2800" dirty="0"/>
          </a:p>
          <a:p>
            <a:r>
              <a:rPr lang="ja-JP" altLang="en-US" sz="2800" dirty="0" smtClean="0"/>
              <a:t>⇒我慢すべきと感じる</a:t>
            </a:r>
            <a:endParaRPr kumimoji="1" lang="ja-JP" altLang="en-US" sz="28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694276" y="4941168"/>
            <a:ext cx="3982180" cy="138499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ja-JP" altLang="en-US" sz="2800" dirty="0"/>
              <a:t>障害</a:t>
            </a:r>
            <a:r>
              <a:rPr lang="ja-JP" altLang="en-US" sz="2800" dirty="0" smtClean="0"/>
              <a:t>のことを伝えられない</a:t>
            </a:r>
            <a:endParaRPr lang="en-US" altLang="ja-JP" sz="2800" dirty="0" smtClean="0"/>
          </a:p>
          <a:p>
            <a:r>
              <a:rPr lang="ja-JP" altLang="en-US" sz="2800" dirty="0" smtClean="0"/>
              <a:t>伝えても理解されるとは</a:t>
            </a:r>
            <a:endParaRPr lang="en-US" altLang="ja-JP" sz="2800" dirty="0" smtClean="0"/>
          </a:p>
          <a:p>
            <a:r>
              <a:rPr lang="ja-JP" altLang="en-US" sz="2800" dirty="0" smtClean="0"/>
              <a:t>期待</a:t>
            </a:r>
            <a:r>
              <a:rPr lang="ja-JP" altLang="en-US" sz="2800" dirty="0"/>
              <a:t>できない</a:t>
            </a:r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20132914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角丸四角形 12"/>
          <p:cNvSpPr/>
          <p:nvPr/>
        </p:nvSpPr>
        <p:spPr>
          <a:xfrm>
            <a:off x="2267744" y="5661248"/>
            <a:ext cx="5184576" cy="936104"/>
          </a:xfrm>
          <a:prstGeom prst="round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 smtClean="0"/>
              <a:t>当事者会内での評価に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影響している</a:t>
            </a:r>
            <a:r>
              <a:rPr kumimoji="1" lang="en-US" altLang="ja-JP" dirty="0" smtClean="0"/>
              <a:t>B</a:t>
            </a:r>
            <a:r>
              <a:rPr kumimoji="1" lang="ja-JP" altLang="en-US" dirty="0" smtClean="0"/>
              <a:t>さん</a:t>
            </a:r>
            <a:endParaRPr kumimoji="1" lang="ja-JP" altLang="en-US" dirty="0"/>
          </a:p>
        </p:txBody>
      </p:sp>
      <p:sp>
        <p:nvSpPr>
          <p:cNvPr id="4" name="角丸四角形 3"/>
          <p:cNvSpPr/>
          <p:nvPr/>
        </p:nvSpPr>
        <p:spPr>
          <a:xfrm>
            <a:off x="827584" y="1844824"/>
            <a:ext cx="7632848" cy="3219168"/>
          </a:xfrm>
          <a:prstGeom prst="roundRect">
            <a:avLst/>
          </a:prstGeom>
          <a:gradFill flip="none"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accent2">
                  <a:lumMod val="20000"/>
                  <a:lumOff val="80000"/>
                </a:schemeClr>
              </a:gs>
              <a:gs pos="100000">
                <a:schemeClr val="bg1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dirty="0" smtClean="0">
                <a:solidFill>
                  <a:schemeClr val="tx1"/>
                </a:solidFill>
              </a:rPr>
              <a:t>丁寧な受け答え</a:t>
            </a:r>
            <a:endParaRPr kumimoji="1" lang="en-US" altLang="ja-JP" sz="28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800" dirty="0" smtClean="0">
                <a:solidFill>
                  <a:schemeClr val="tx1"/>
                </a:solidFill>
              </a:rPr>
              <a:t>綺麗な身なり</a:t>
            </a:r>
            <a:endParaRPr lang="en-US" altLang="ja-JP" sz="28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800" dirty="0">
                <a:solidFill>
                  <a:schemeClr val="tx1"/>
                </a:solidFill>
              </a:rPr>
              <a:t>合理的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な考え方</a:t>
            </a:r>
            <a:endParaRPr kumimoji="1" lang="ja-JP" altLang="en-US" sz="2800" dirty="0">
              <a:solidFill>
                <a:schemeClr val="tx1"/>
              </a:solidFill>
            </a:endParaRPr>
          </a:p>
        </p:txBody>
      </p:sp>
      <p:sp>
        <p:nvSpPr>
          <p:cNvPr id="5" name="円/楕円 4"/>
          <p:cNvSpPr/>
          <p:nvPr/>
        </p:nvSpPr>
        <p:spPr>
          <a:xfrm>
            <a:off x="2699792" y="1412776"/>
            <a:ext cx="2448272" cy="120243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遅刻</a:t>
            </a:r>
            <a:r>
              <a:rPr lang="ja-JP" altLang="en-US" sz="2400" dirty="0" smtClean="0">
                <a:solidFill>
                  <a:schemeClr val="tx1"/>
                </a:solidFill>
              </a:rPr>
              <a:t>が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増える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6" name="円/楕円 5"/>
          <p:cNvSpPr/>
          <p:nvPr/>
        </p:nvSpPr>
        <p:spPr>
          <a:xfrm>
            <a:off x="174913" y="3212976"/>
            <a:ext cx="2448272" cy="120243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自己正当化</a:t>
            </a: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7" name="円/楕円 6"/>
          <p:cNvSpPr/>
          <p:nvPr/>
        </p:nvSpPr>
        <p:spPr>
          <a:xfrm>
            <a:off x="2267744" y="4293096"/>
            <a:ext cx="2376264" cy="120243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不利な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部分だけ</a:t>
            </a:r>
            <a:endParaRPr kumimoji="1"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認めない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8" name="円/楕円 7"/>
          <p:cNvSpPr/>
          <p:nvPr/>
        </p:nvSpPr>
        <p:spPr>
          <a:xfrm>
            <a:off x="6643660" y="2953318"/>
            <a:ext cx="2320828" cy="120243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主体性</a:t>
            </a:r>
            <a:r>
              <a:rPr lang="ja-JP" altLang="en-US" sz="2400" dirty="0" smtClean="0">
                <a:solidFill>
                  <a:schemeClr val="tx1"/>
                </a:solidFill>
              </a:rPr>
              <a:t>がない質問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9" name="円/楕円 8"/>
          <p:cNvSpPr/>
          <p:nvPr/>
        </p:nvSpPr>
        <p:spPr>
          <a:xfrm>
            <a:off x="5652120" y="1544608"/>
            <a:ext cx="2376264" cy="120243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言った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ことを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algn="ctr"/>
            <a:r>
              <a:rPr lang="ja-JP" altLang="en-US" sz="2400" dirty="0" smtClean="0">
                <a:solidFill>
                  <a:schemeClr val="tx1"/>
                </a:solidFill>
              </a:rPr>
              <a:t>守らない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円/楕円 9"/>
          <p:cNvSpPr/>
          <p:nvPr/>
        </p:nvSpPr>
        <p:spPr>
          <a:xfrm>
            <a:off x="5203500" y="4149080"/>
            <a:ext cx="2448272" cy="1202432"/>
          </a:xfrm>
          <a:prstGeom prst="ellipse">
            <a:avLst/>
          </a:prstGeom>
          <a:solidFill>
            <a:schemeClr val="accent6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400" dirty="0">
                <a:solidFill>
                  <a:schemeClr val="tx1"/>
                </a:solidFill>
              </a:rPr>
              <a:t>他人</a:t>
            </a:r>
            <a:r>
              <a:rPr lang="ja-JP" altLang="en-US" sz="2400" dirty="0" smtClean="0">
                <a:solidFill>
                  <a:schemeClr val="tx1"/>
                </a:solidFill>
              </a:rPr>
              <a:t>のせいにする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1" name="曲折矢印 10"/>
          <p:cNvSpPr/>
          <p:nvPr/>
        </p:nvSpPr>
        <p:spPr>
          <a:xfrm rot="10800000" flipH="1">
            <a:off x="683568" y="5495528"/>
            <a:ext cx="1296144" cy="885800"/>
          </a:xfrm>
          <a:prstGeom prst="bentArrow">
            <a:avLst>
              <a:gd name="adj1" fmla="val 29109"/>
              <a:gd name="adj2" fmla="val 34245"/>
              <a:gd name="adj3" fmla="val 31164"/>
              <a:gd name="adj4" fmla="val 4375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717060" y="5877272"/>
            <a:ext cx="4519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/>
              <a:t>「</a:t>
            </a:r>
            <a:r>
              <a:rPr kumimoji="1" lang="en-US" altLang="ja-JP" sz="2800" dirty="0" smtClean="0"/>
              <a:t>B</a:t>
            </a:r>
            <a:r>
              <a:rPr kumimoji="1" lang="ja-JP" altLang="en-US" sz="2800" dirty="0" err="1" smtClean="0"/>
              <a:t>さんには</a:t>
            </a:r>
            <a:r>
              <a:rPr kumimoji="1" lang="ja-JP" altLang="en-US" sz="2800" dirty="0" smtClean="0"/>
              <a:t>困る」という</a:t>
            </a:r>
            <a:r>
              <a:rPr lang="ja-JP" altLang="en-US" sz="2800" dirty="0"/>
              <a:t>雰囲気</a:t>
            </a:r>
            <a:endParaRPr kumimoji="1" lang="ja-JP" altLang="en-US" sz="2800" dirty="0"/>
          </a:p>
        </p:txBody>
      </p:sp>
      <p:sp>
        <p:nvSpPr>
          <p:cNvPr id="3" name="円形吹き出し 2"/>
          <p:cNvSpPr/>
          <p:nvPr/>
        </p:nvSpPr>
        <p:spPr>
          <a:xfrm>
            <a:off x="144016" y="1374656"/>
            <a:ext cx="2267744" cy="1550288"/>
          </a:xfrm>
          <a:prstGeom prst="wedgeEllipseCallout">
            <a:avLst>
              <a:gd name="adj1" fmla="val 39980"/>
              <a:gd name="adj2" fmla="val 53798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dirty="0" smtClean="0">
                <a:solidFill>
                  <a:schemeClr val="tx1"/>
                </a:solidFill>
              </a:rPr>
              <a:t>しっかりした人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527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2" grpId="0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">
      <a:majorFont>
        <a:latin typeface="Calibri"/>
        <a:ea typeface="HGPｺﾞｼｯｸM"/>
        <a:cs typeface=""/>
      </a:majorFont>
      <a:minorFont>
        <a:latin typeface="Calibri"/>
        <a:ea typeface="HGPｺﾞｼｯｸ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848</TotalTime>
  <Words>1155</Words>
  <Application>Microsoft Office PowerPoint</Application>
  <PresentationFormat>画面に合わせる (4:3)</PresentationFormat>
  <Paragraphs>250</Paragraphs>
  <Slides>20</Slides>
  <Notes>20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20</vt:i4>
      </vt:variant>
    </vt:vector>
  </HeadingPairs>
  <TitlesOfParts>
    <vt:vector size="21" baseType="lpstr">
      <vt:lpstr>Office ​​テーマ</vt:lpstr>
      <vt:lpstr>熊本地震後の 被災地発達障害当事者活動 －課題と展望－</vt:lpstr>
      <vt:lpstr>私の立場</vt:lpstr>
      <vt:lpstr>PowerPoint プレゼンテーション</vt:lpstr>
      <vt:lpstr>熊本地震から１</vt:lpstr>
      <vt:lpstr>熊本地震から２</vt:lpstr>
      <vt:lpstr>当事者団体だからこそできたこと</vt:lpstr>
      <vt:lpstr>発達障害当事者の困難とは</vt:lpstr>
      <vt:lpstr>避難所に入れなくなったAさん</vt:lpstr>
      <vt:lpstr>当事者会内での評価に 影響しているBさん</vt:lpstr>
      <vt:lpstr>対話の入口が見つからないCさん</vt:lpstr>
      <vt:lpstr>頑張りと求められる結果が 一致しないDさん</vt:lpstr>
      <vt:lpstr>自分との照合</vt:lpstr>
      <vt:lpstr>照合してみて・１</vt:lpstr>
      <vt:lpstr>照合してみて・２</vt:lpstr>
      <vt:lpstr>地震後の当事者に対する周囲の目</vt:lpstr>
      <vt:lpstr>今後に備える・当事者</vt:lpstr>
      <vt:lpstr>今後に備える・周囲の人</vt:lpstr>
      <vt:lpstr>ネットワーク組織参加で学ぶ 活動仲間の関係性</vt:lpstr>
      <vt:lpstr>今後の当事者活動に活かすべき点</vt:lpstr>
      <vt:lpstr>ありがとうございました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相良真央</dc:creator>
  <cp:lastModifiedBy>emiko</cp:lastModifiedBy>
  <cp:revision>69</cp:revision>
  <dcterms:created xsi:type="dcterms:W3CDTF">2016-10-10T00:32:45Z</dcterms:created>
  <dcterms:modified xsi:type="dcterms:W3CDTF">2016-10-21T11:31:49Z</dcterms:modified>
</cp:coreProperties>
</file>