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handoutMasterIdLst>
    <p:handoutMasterId r:id="rId14"/>
  </p:handoutMasterIdLst>
  <p:sldIdLst>
    <p:sldId id="256" r:id="rId2"/>
    <p:sldId id="278" r:id="rId3"/>
    <p:sldId id="279" r:id="rId4"/>
    <p:sldId id="257" r:id="rId5"/>
    <p:sldId id="280" r:id="rId6"/>
    <p:sldId id="260" r:id="rId7"/>
    <p:sldId id="266" r:id="rId8"/>
    <p:sldId id="286" r:id="rId9"/>
    <p:sldId id="282" r:id="rId10"/>
    <p:sldId id="283" r:id="rId11"/>
    <p:sldId id="284"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emuru Kawazo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4D3B"/>
    <a:srgbClr val="99FF99"/>
    <a:srgbClr val="008080"/>
    <a:srgbClr val="00CC66"/>
    <a:srgbClr val="339966"/>
    <a:srgbClr val="00CC99"/>
    <a:srgbClr val="FF3399"/>
    <a:srgbClr val="FF66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27" autoAdjust="0"/>
    <p:restoredTop sz="71495" autoAdjust="0"/>
  </p:normalViewPr>
  <p:slideViewPr>
    <p:cSldViewPr snapToGrid="0">
      <p:cViewPr>
        <p:scale>
          <a:sx n="50" d="100"/>
          <a:sy n="50" d="100"/>
        </p:scale>
        <p:origin x="-1292" y="-48"/>
      </p:cViewPr>
      <p:guideLst>
        <p:guide orient="horz" pos="2160"/>
        <p:guide pos="3840"/>
      </p:guideLst>
    </p:cSldViewPr>
  </p:slideViewPr>
  <p:notesTextViewPr>
    <p:cViewPr>
      <p:scale>
        <a:sx n="1" d="1"/>
        <a:sy n="1" d="1"/>
      </p:scale>
      <p:origin x="0" y="0"/>
    </p:cViewPr>
  </p:notesTextViewPr>
  <p:notesViewPr>
    <p:cSldViewPr snapToGrid="0">
      <p:cViewPr varScale="1">
        <p:scale>
          <a:sx n="86" d="100"/>
          <a:sy n="86" d="100"/>
        </p:scale>
        <p:origin x="378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53823F-D2A0-4826-80C3-3381FF21EFF6}" type="datetimeFigureOut">
              <a:rPr kumimoji="1" lang="ja-JP" altLang="en-US" smtClean="0"/>
              <a:t>2016/10/16</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144340-1DA3-47C0-8A15-26F280EFF35A}" type="slidenum">
              <a:rPr kumimoji="1" lang="ja-JP" altLang="en-US" smtClean="0"/>
              <a:t>‹#›</a:t>
            </a:fld>
            <a:endParaRPr kumimoji="1" lang="ja-JP" altLang="en-US"/>
          </a:p>
        </p:txBody>
      </p:sp>
    </p:spTree>
    <p:extLst>
      <p:ext uri="{BB962C8B-B14F-4D97-AF65-F5344CB8AC3E}">
        <p14:creationId xmlns:p14="http://schemas.microsoft.com/office/powerpoint/2010/main" val="2807906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2441022"/>
      </p:ext>
    </p:extLst>
  </p:cSld>
  <p:clrMap bg1="lt1" tx1="dk1" bg2="dk2" tx2="lt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rgbClr val="002060"/>
                </a:solidFill>
              </a:rPr>
              <a:t> Autistic Queer Study</a:t>
            </a:r>
          </a:p>
        </p:txBody>
      </p:sp>
      <p:sp>
        <p:nvSpPr>
          <p:cNvPr id="86" name="Shape 8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8548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まとめます。</a:t>
            </a:r>
          </a:p>
          <a:p>
            <a:r>
              <a:rPr kumimoji="1" lang="ja-JP" altLang="ja-JP" sz="1200" b="0" i="0" u="none" strike="noStrike" kern="1200" cap="none" dirty="0" smtClean="0">
                <a:solidFill>
                  <a:schemeClr val="dk1"/>
                </a:solidFill>
                <a:effectLst/>
                <a:latin typeface="Calibri"/>
                <a:ea typeface="Calibri"/>
                <a:cs typeface="Calibri"/>
                <a:sym typeface="Calibri"/>
              </a:rPr>
              <a:t>私は「自閉的にクィアする研究」を試みます。</a:t>
            </a:r>
          </a:p>
          <a:p>
            <a:r>
              <a:rPr kumimoji="1" lang="en-US" altLang="ja-JP" sz="1200" b="0" i="0" u="none" strike="noStrike" kern="1200" cap="none" dirty="0" smtClean="0">
                <a:solidFill>
                  <a:schemeClr val="dk1"/>
                </a:solidFill>
                <a:effectLst/>
                <a:latin typeface="Calibri"/>
                <a:ea typeface="Calibri"/>
                <a:cs typeface="Calibri"/>
                <a:sym typeface="Calibri"/>
              </a:rPr>
              <a:t>1</a:t>
            </a:r>
            <a:r>
              <a:rPr kumimoji="1" lang="ja-JP" altLang="ja-JP" sz="1200" b="0" i="0" u="none" strike="noStrike" kern="1200" cap="none" dirty="0" smtClean="0">
                <a:solidFill>
                  <a:schemeClr val="dk1"/>
                </a:solidFill>
                <a:effectLst/>
                <a:latin typeface="Calibri"/>
                <a:ea typeface="Calibri"/>
                <a:cs typeface="Calibri"/>
                <a:sym typeface="Calibri"/>
              </a:rPr>
              <a:t>つ目は研究する場で、そして当事者研究する場で</a:t>
            </a:r>
          </a:p>
          <a:p>
            <a:r>
              <a:rPr kumimoji="1" lang="ja-JP" altLang="ja-JP" sz="1200" b="0" i="0" u="none" strike="noStrike" kern="1200" cap="none" dirty="0" smtClean="0">
                <a:solidFill>
                  <a:schemeClr val="dk1"/>
                </a:solidFill>
                <a:effectLst/>
                <a:latin typeface="Calibri"/>
                <a:ea typeface="Calibri"/>
                <a:cs typeface="Calibri"/>
                <a:sym typeface="Calibri"/>
              </a:rPr>
              <a:t>「クィアすること」、「クィアされた」観点に着目します。</a:t>
            </a:r>
          </a:p>
          <a:p>
            <a:r>
              <a:rPr kumimoji="1" lang="ja-JP" altLang="ja-JP" sz="1200" b="0" i="0" u="none" strike="noStrike" kern="1200" cap="none" dirty="0" smtClean="0">
                <a:solidFill>
                  <a:schemeClr val="dk1"/>
                </a:solidFill>
                <a:effectLst/>
                <a:latin typeface="Calibri"/>
                <a:ea typeface="Calibri"/>
                <a:cs typeface="Calibri"/>
                <a:sym typeface="Calibri"/>
              </a:rPr>
              <a:t>それは</a:t>
            </a:r>
            <a:r>
              <a:rPr kumimoji="1" lang="en-US" altLang="ja-JP" sz="1200" b="0" i="0" u="none" strike="noStrike" kern="1200" cap="none" dirty="0" smtClean="0">
                <a:solidFill>
                  <a:schemeClr val="dk1"/>
                </a:solidFill>
                <a:effectLst/>
                <a:latin typeface="Calibri"/>
                <a:ea typeface="Calibri"/>
                <a:cs typeface="Calibri"/>
                <a:sym typeface="Calibri"/>
              </a:rPr>
              <a:t>, </a:t>
            </a:r>
            <a:r>
              <a:rPr kumimoji="1" lang="ja-JP" altLang="ja-JP" sz="1200" b="0" i="0" u="none" strike="noStrike" kern="1200" cap="none" dirty="0" smtClean="0">
                <a:solidFill>
                  <a:schemeClr val="dk1"/>
                </a:solidFill>
                <a:effectLst/>
                <a:latin typeface="Calibri"/>
                <a:ea typeface="Calibri"/>
                <a:cs typeface="Calibri"/>
                <a:sym typeface="Calibri"/>
              </a:rPr>
              <a:t>どちらかというと「個人的なこと」に近いとみなされていた当事者研究と</a:t>
            </a:r>
          </a:p>
          <a:p>
            <a:r>
              <a:rPr kumimoji="1" lang="ja-JP" altLang="ja-JP" sz="1200" b="0" i="0" u="none" strike="noStrike" kern="1200" cap="none" dirty="0" smtClean="0">
                <a:solidFill>
                  <a:schemeClr val="dk1"/>
                </a:solidFill>
                <a:effectLst/>
                <a:latin typeface="Calibri"/>
                <a:ea typeface="Calibri"/>
                <a:cs typeface="Calibri"/>
                <a:sym typeface="Calibri"/>
              </a:rPr>
              <a:t>「社会的な普遍性」にも着目してきた障害学の視座を</a:t>
            </a:r>
          </a:p>
          <a:p>
            <a:r>
              <a:rPr kumimoji="1" lang="ja-JP" altLang="ja-JP" sz="1200" b="0" i="0" u="none" strike="noStrike" kern="1200" cap="none" dirty="0" smtClean="0">
                <a:solidFill>
                  <a:schemeClr val="dk1"/>
                </a:solidFill>
                <a:effectLst/>
                <a:latin typeface="Calibri"/>
                <a:ea typeface="Calibri"/>
                <a:cs typeface="Calibri"/>
                <a:sym typeface="Calibri"/>
              </a:rPr>
              <a:t>対等な力関係でつないでいくポイントのひとつになりえると思います。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もう</a:t>
            </a:r>
            <a:r>
              <a:rPr kumimoji="1" lang="en-US" altLang="ja-JP" sz="1200" b="0" i="0" u="none" strike="noStrike" kern="1200" cap="none" dirty="0" smtClean="0">
                <a:solidFill>
                  <a:schemeClr val="dk1"/>
                </a:solidFill>
                <a:effectLst/>
                <a:latin typeface="Calibri"/>
                <a:ea typeface="Calibri"/>
                <a:cs typeface="Calibri"/>
                <a:sym typeface="Calibri"/>
              </a:rPr>
              <a:t>1</a:t>
            </a:r>
            <a:r>
              <a:rPr kumimoji="1" lang="ja-JP" altLang="ja-JP" sz="1200" b="0" i="0" u="none" strike="noStrike" kern="1200" cap="none" dirty="0" smtClean="0">
                <a:solidFill>
                  <a:schemeClr val="dk1"/>
                </a:solidFill>
                <a:effectLst/>
                <a:latin typeface="Calibri"/>
                <a:ea typeface="Calibri"/>
                <a:cs typeface="Calibri"/>
                <a:sym typeface="Calibri"/>
              </a:rPr>
              <a:t>つは、「今ある研究というものの有り方自体につい</a:t>
            </a:r>
            <a:r>
              <a:rPr kumimoji="1" lang="ja-JP" altLang="ja-JP" sz="1200" b="0" i="0" u="none" strike="noStrike" kern="1200" cap="none" dirty="0" err="1" smtClean="0">
                <a:solidFill>
                  <a:schemeClr val="dk1"/>
                </a:solidFill>
                <a:effectLst/>
                <a:latin typeface="Calibri"/>
                <a:ea typeface="Calibri"/>
                <a:cs typeface="Calibri"/>
                <a:sym typeface="Calibri"/>
              </a:rPr>
              <a:t>てを</a:t>
            </a:r>
            <a:r>
              <a:rPr kumimoji="1" lang="ja-JP" altLang="ja-JP" sz="1200" b="0" i="0" u="none" strike="noStrike" kern="1200" cap="none" dirty="0" smtClean="0">
                <a:solidFill>
                  <a:schemeClr val="dk1"/>
                </a:solidFill>
                <a:effectLst/>
                <a:latin typeface="Calibri"/>
                <a:ea typeface="Calibri"/>
                <a:cs typeface="Calibri"/>
                <a:sym typeface="Calibri"/>
              </a:rPr>
              <a:t>クィアする」試みです。</a:t>
            </a:r>
          </a:p>
          <a:p>
            <a:r>
              <a:rPr kumimoji="1" lang="ja-JP" altLang="ja-JP" sz="1200" b="0" i="0" u="none" strike="noStrike" kern="1200" cap="none" dirty="0" smtClean="0">
                <a:solidFill>
                  <a:schemeClr val="dk1"/>
                </a:solidFill>
                <a:effectLst/>
                <a:latin typeface="Calibri"/>
                <a:ea typeface="Calibri"/>
                <a:cs typeface="Calibri"/>
                <a:sym typeface="Calibri"/>
              </a:rPr>
              <a:t>問いとして表現するとすれば、こうです。</a:t>
            </a:r>
          </a:p>
          <a:p>
            <a:r>
              <a:rPr kumimoji="1" lang="ja-JP" altLang="ja-JP" sz="1200" b="0" i="0" u="none" strike="noStrike" kern="1200" cap="none" dirty="0" smtClean="0">
                <a:solidFill>
                  <a:schemeClr val="dk1"/>
                </a:solidFill>
                <a:effectLst/>
                <a:latin typeface="Calibri"/>
                <a:ea typeface="Calibri"/>
                <a:cs typeface="Calibri"/>
                <a:sym typeface="Calibri"/>
              </a:rPr>
              <a:t>いままで「研究」で当然とされていた規範は本当にそうでしょうか</a:t>
            </a:r>
            <a:r>
              <a:rPr kumimoji="1" lang="en-US" altLang="ja-JP" sz="1200" b="0" i="0" u="none" strike="noStrike" kern="1200" cap="none" dirty="0" smtClean="0">
                <a:solidFill>
                  <a:schemeClr val="dk1"/>
                </a:solidFill>
                <a:effectLst/>
                <a:latin typeface="Calibri"/>
                <a:ea typeface="Calibri"/>
                <a:cs typeface="Calibri"/>
                <a:sym typeface="Calibri"/>
              </a:rPr>
              <a:t>?</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例えば、それを自閉者である私に</a:t>
            </a:r>
          </a:p>
          <a:p>
            <a:r>
              <a:rPr kumimoji="1" lang="ja-JP" altLang="ja-JP" sz="1200" b="0" i="0" u="none" strike="noStrike" kern="1200" cap="none" dirty="0" smtClean="0">
                <a:solidFill>
                  <a:schemeClr val="dk1"/>
                </a:solidFill>
                <a:effectLst/>
                <a:latin typeface="Calibri"/>
                <a:ea typeface="Calibri"/>
                <a:cs typeface="Calibri"/>
                <a:sym typeface="Calibri"/>
              </a:rPr>
              <a:t>より無理のない方向に変えるようなことは可能でしょうか</a:t>
            </a:r>
            <a:r>
              <a:rPr kumimoji="1" lang="en-US" altLang="ja-JP" sz="1200" b="0" i="0" u="none" strike="noStrike" kern="1200" cap="none" dirty="0" smtClean="0">
                <a:solidFill>
                  <a:schemeClr val="dk1"/>
                </a:solidFill>
                <a:effectLst/>
                <a:latin typeface="Calibri"/>
                <a:ea typeface="Calibri"/>
                <a:cs typeface="Calibri"/>
                <a:sym typeface="Calibri"/>
              </a:rPr>
              <a:t>?</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「研究」という言葉が今意味している範囲は</a:t>
            </a:r>
            <a:r>
              <a:rPr kumimoji="1" lang="en-US" altLang="ja-JP" sz="1200" b="0" i="0" u="none" strike="noStrike" kern="1200" cap="none" dirty="0" smtClean="0">
                <a:solidFill>
                  <a:schemeClr val="dk1"/>
                </a:solidFill>
                <a:effectLst/>
                <a:latin typeface="Calibri"/>
                <a:ea typeface="Calibri"/>
                <a:cs typeface="Calibri"/>
                <a:sym typeface="Calibri"/>
              </a:rPr>
              <a:t> “</a:t>
            </a:r>
            <a:r>
              <a:rPr kumimoji="1" lang="ja-JP" altLang="ja-JP" sz="1200" b="0" i="0" u="none" strike="noStrike" kern="1200" cap="none" dirty="0" smtClean="0">
                <a:solidFill>
                  <a:schemeClr val="dk1"/>
                </a:solidFill>
                <a:effectLst/>
                <a:latin typeface="Calibri"/>
                <a:ea typeface="Calibri"/>
                <a:cs typeface="Calibri"/>
                <a:sym typeface="Calibri"/>
              </a:rPr>
              <a:t>ずらす</a:t>
            </a:r>
            <a:r>
              <a:rPr kumimoji="1" lang="en-US" altLang="ja-JP" sz="1200" b="0" i="0" u="none" strike="noStrike" kern="1200" cap="none" dirty="0" smtClean="0">
                <a:solidFill>
                  <a:schemeClr val="dk1"/>
                </a:solidFill>
                <a:effectLst/>
                <a:latin typeface="Calibri"/>
                <a:ea typeface="Calibri"/>
                <a:cs typeface="Calibri"/>
                <a:sym typeface="Calibri"/>
              </a:rPr>
              <a:t>”</a:t>
            </a:r>
            <a:r>
              <a:rPr kumimoji="1" lang="ja-JP" altLang="ja-JP" sz="1200" b="0" i="0" u="none" strike="noStrike" kern="1200" cap="none" dirty="0" smtClean="0">
                <a:solidFill>
                  <a:schemeClr val="dk1"/>
                </a:solidFill>
                <a:effectLst/>
                <a:latin typeface="Calibri"/>
                <a:ea typeface="Calibri"/>
                <a:cs typeface="Calibri"/>
                <a:sym typeface="Calibri"/>
              </a:rPr>
              <a:t>ことができるのでしょうか</a:t>
            </a:r>
            <a:r>
              <a:rPr kumimoji="1" lang="en-US" altLang="ja-JP" sz="1200" b="0" i="0" u="none" strike="noStrike" kern="1200" cap="none" dirty="0" smtClean="0">
                <a:solidFill>
                  <a:schemeClr val="dk1"/>
                </a:solidFill>
                <a:effectLst/>
                <a:latin typeface="Calibri"/>
                <a:ea typeface="Calibri"/>
                <a:cs typeface="Calibri"/>
                <a:sym typeface="Calibri"/>
              </a:rPr>
              <a:t>?</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そして、もしずらした時に「台なしにされてしまう」ことがあるのだとしたら、</a:t>
            </a:r>
          </a:p>
          <a:p>
            <a:r>
              <a:rPr kumimoji="1" lang="ja-JP" altLang="ja-JP" sz="1200" b="0" i="0" u="none" strike="noStrike" kern="1200" cap="none" dirty="0" smtClean="0">
                <a:solidFill>
                  <a:schemeClr val="dk1"/>
                </a:solidFill>
                <a:effectLst/>
                <a:latin typeface="Calibri"/>
                <a:ea typeface="Calibri"/>
                <a:cs typeface="Calibri"/>
                <a:sym typeface="Calibri"/>
              </a:rPr>
              <a:t>それは実はどんなことなのでしょうか</a:t>
            </a:r>
            <a:r>
              <a:rPr kumimoji="1" lang="en-US" altLang="ja-JP" sz="1200" b="0" i="0" u="none" strike="noStrike" kern="1200" cap="none" dirty="0" smtClean="0">
                <a:solidFill>
                  <a:schemeClr val="dk1"/>
                </a:solidFill>
                <a:effectLst/>
                <a:latin typeface="Calibri"/>
                <a:ea typeface="Calibri"/>
                <a:cs typeface="Calibri"/>
                <a:sym typeface="Calibri"/>
              </a:rPr>
              <a:t>?</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「自閉的にクィアする」試みとは、クィアすること・クィアな視点を通じて</a:t>
            </a:r>
          </a:p>
          <a:p>
            <a:r>
              <a:rPr kumimoji="1" lang="ja-JP" altLang="ja-JP" sz="1200" b="0" i="0" u="none" strike="noStrike" kern="1200" cap="none" dirty="0" smtClean="0">
                <a:solidFill>
                  <a:schemeClr val="dk1"/>
                </a:solidFill>
                <a:effectLst/>
                <a:latin typeface="Calibri"/>
                <a:ea typeface="Calibri"/>
                <a:cs typeface="Calibri"/>
                <a:sym typeface="Calibri"/>
              </a:rPr>
              <a:t>覇権が機能する構造をダメにする、不具にする可能性を探すことです。</a:t>
            </a:r>
          </a:p>
          <a:p>
            <a:r>
              <a:rPr kumimoji="1" lang="ja-JP" altLang="ja-JP" sz="1200" b="0" i="0" u="none" strike="noStrike" kern="1200" cap="none" dirty="0" smtClean="0">
                <a:solidFill>
                  <a:schemeClr val="dk1"/>
                </a:solidFill>
                <a:effectLst/>
                <a:latin typeface="Calibri"/>
                <a:ea typeface="Calibri"/>
                <a:cs typeface="Calibri"/>
                <a:sym typeface="Calibri"/>
              </a:rPr>
              <a:t>それによって、組織やコミュニティーに多様性が持ち込まれたとき、</a:t>
            </a:r>
          </a:p>
          <a:p>
            <a:r>
              <a:rPr kumimoji="1" lang="ja-JP" altLang="ja-JP" sz="1200" b="0" i="0" u="none" strike="noStrike" kern="1200" cap="none" dirty="0" smtClean="0">
                <a:solidFill>
                  <a:schemeClr val="dk1"/>
                </a:solidFill>
                <a:effectLst/>
                <a:latin typeface="Calibri"/>
                <a:ea typeface="Calibri"/>
                <a:cs typeface="Calibri"/>
                <a:sym typeface="Calibri"/>
              </a:rPr>
              <a:t>その様な場は脆弱さを豊かにするだろう</a:t>
            </a:r>
            <a:r>
              <a:rPr kumimoji="1" lang="en-US" altLang="ja-JP" sz="1200" b="0" i="0" u="none" strike="noStrike" kern="1200" cap="none" dirty="0" smtClean="0">
                <a:solidFill>
                  <a:schemeClr val="dk1"/>
                </a:solidFill>
                <a:effectLst/>
                <a:latin typeface="Calibri"/>
                <a:ea typeface="Calibri"/>
                <a:cs typeface="Calibri"/>
                <a:sym typeface="Calibri"/>
              </a:rPr>
              <a:t>, </a:t>
            </a:r>
            <a:r>
              <a:rPr kumimoji="1" lang="ja-JP" altLang="ja-JP" sz="1200" b="0" i="0" u="none" strike="noStrike" kern="1200" cap="none" dirty="0" smtClean="0">
                <a:solidFill>
                  <a:schemeClr val="dk1"/>
                </a:solidFill>
                <a:effectLst/>
                <a:latin typeface="Calibri"/>
                <a:ea typeface="Calibri"/>
                <a:cs typeface="Calibri"/>
                <a:sym typeface="Calibri"/>
              </a:rPr>
              <a:t>そう考えています。</a:t>
            </a:r>
          </a:p>
          <a:p>
            <a:r>
              <a:rPr kumimoji="1" lang="ja-JP" altLang="ja-JP" sz="1200" b="0" i="0" u="none" strike="noStrike" kern="1200" cap="none" dirty="0" smtClean="0">
                <a:solidFill>
                  <a:schemeClr val="dk1"/>
                </a:solidFill>
                <a:effectLst/>
                <a:latin typeface="Calibri"/>
                <a:ea typeface="Calibri"/>
                <a:cs typeface="Calibri"/>
                <a:sym typeface="Calibri"/>
              </a:rPr>
              <a:t>ありがとうございました。</a:t>
            </a:r>
          </a:p>
          <a:p>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242" name="Shape 242"/>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10</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88228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どんな雰囲気で研究しているのかを伝えるために、</a:t>
            </a:r>
          </a:p>
          <a:p>
            <a:r>
              <a:rPr kumimoji="1" lang="ja-JP" altLang="ja-JP" sz="1200" b="0" i="0" u="none" strike="noStrike" kern="1200" cap="none" dirty="0" smtClean="0">
                <a:solidFill>
                  <a:schemeClr val="dk1"/>
                </a:solidFill>
                <a:effectLst/>
                <a:latin typeface="Calibri"/>
                <a:ea typeface="Calibri"/>
                <a:cs typeface="Calibri"/>
                <a:sym typeface="Calibri"/>
              </a:rPr>
              <a:t>今から私の自己紹介をちょっと</a:t>
            </a:r>
            <a:r>
              <a:rPr kumimoji="1" lang="ja-JP" altLang="ja-JP" sz="1200" b="0" i="0" u="none" strike="noStrike" kern="1200" cap="none" dirty="0" err="1" smtClean="0">
                <a:solidFill>
                  <a:schemeClr val="dk1"/>
                </a:solidFill>
                <a:effectLst/>
                <a:latin typeface="Calibri"/>
                <a:ea typeface="Calibri"/>
                <a:cs typeface="Calibri"/>
                <a:sym typeface="Calibri"/>
              </a:rPr>
              <a:t>だ</a:t>
            </a:r>
            <a:r>
              <a:rPr kumimoji="1" lang="ja-JP" altLang="ja-JP" sz="1200" b="0" i="0" u="none" strike="noStrike" kern="1200" cap="none" dirty="0" smtClean="0">
                <a:solidFill>
                  <a:schemeClr val="dk1"/>
                </a:solidFill>
                <a:effectLst/>
                <a:latin typeface="Calibri"/>
                <a:ea typeface="Calibri"/>
                <a:cs typeface="Calibri"/>
                <a:sym typeface="Calibri"/>
              </a:rPr>
              <a:t>けしてみたいと思います。</a:t>
            </a:r>
          </a:p>
          <a:p>
            <a:r>
              <a:rPr kumimoji="1" lang="ja-JP" altLang="ja-JP" sz="1200" b="0" i="0" u="none" strike="noStrike" kern="1200" cap="none" dirty="0" smtClean="0">
                <a:solidFill>
                  <a:schemeClr val="dk1"/>
                </a:solidFill>
                <a:effectLst/>
                <a:latin typeface="Calibri"/>
                <a:ea typeface="Calibri"/>
                <a:cs typeface="Calibri"/>
                <a:sym typeface="Calibri"/>
              </a:rPr>
              <a:t>「停滞に生きる私」とつけてみました。</a:t>
            </a:r>
          </a:p>
          <a:p>
            <a:r>
              <a:rPr kumimoji="1" lang="ja-JP" altLang="ja-JP" sz="1200" b="0" i="0" u="none" strike="noStrike" kern="1200" cap="none" dirty="0" smtClean="0">
                <a:solidFill>
                  <a:schemeClr val="dk1"/>
                </a:solidFill>
                <a:effectLst/>
                <a:latin typeface="Calibri"/>
                <a:ea typeface="Calibri"/>
                <a:cs typeface="Calibri"/>
                <a:sym typeface="Calibri"/>
              </a:rPr>
              <a:t>私は自分のことを「停滞の中に生きる人」みたいにとらえています。</a:t>
            </a:r>
          </a:p>
          <a:p>
            <a:r>
              <a:rPr kumimoji="1" lang="ja-JP" altLang="ja-JP" sz="1200" b="0" i="0" u="none" strike="noStrike" kern="1200" cap="none" dirty="0" smtClean="0">
                <a:solidFill>
                  <a:schemeClr val="dk1"/>
                </a:solidFill>
                <a:effectLst/>
                <a:latin typeface="Calibri"/>
                <a:ea typeface="Calibri"/>
                <a:cs typeface="Calibri"/>
                <a:sym typeface="Calibri"/>
              </a:rPr>
              <a:t>私は</a:t>
            </a:r>
            <a:r>
              <a:rPr kumimoji="1" lang="en-US" altLang="ja-JP" sz="1200" b="0" i="0" u="none" strike="noStrike" kern="1200" cap="none" dirty="0" smtClean="0">
                <a:solidFill>
                  <a:schemeClr val="dk1"/>
                </a:solidFill>
                <a:effectLst/>
                <a:latin typeface="Calibri"/>
                <a:ea typeface="Calibri"/>
                <a:cs typeface="Calibri"/>
                <a:sym typeface="Calibri"/>
              </a:rPr>
              <a:t>1</a:t>
            </a:r>
            <a:r>
              <a:rPr kumimoji="1" lang="ja-JP" altLang="ja-JP" sz="1200" b="0" i="0" u="none" strike="noStrike" kern="1200" cap="none" dirty="0" smtClean="0">
                <a:solidFill>
                  <a:schemeClr val="dk1"/>
                </a:solidFill>
                <a:effectLst/>
                <a:latin typeface="Calibri"/>
                <a:ea typeface="Calibri"/>
                <a:cs typeface="Calibri"/>
                <a:sym typeface="Calibri"/>
              </a:rPr>
              <a:t>年前に引っ越しをした時に冷蔵庫や洗濯機を買いましたが</a:t>
            </a:r>
          </a:p>
          <a:p>
            <a:r>
              <a:rPr kumimoji="1" lang="ja-JP" altLang="ja-JP" sz="1200" b="0" i="0" u="none" strike="noStrike" kern="1200" cap="none" dirty="0" smtClean="0">
                <a:solidFill>
                  <a:schemeClr val="dk1"/>
                </a:solidFill>
                <a:effectLst/>
                <a:latin typeface="Calibri"/>
                <a:ea typeface="Calibri"/>
                <a:cs typeface="Calibri"/>
                <a:sym typeface="Calibri"/>
              </a:rPr>
              <a:t>それ以来まともに家具とか家電とかを買い足していません。</a:t>
            </a:r>
          </a:p>
          <a:p>
            <a:r>
              <a:rPr kumimoji="1" lang="ja-JP" altLang="ja-JP" sz="1200" b="0" i="0" u="none" strike="noStrike" kern="1200" cap="none" dirty="0" smtClean="0">
                <a:solidFill>
                  <a:schemeClr val="dk1"/>
                </a:solidFill>
                <a:effectLst/>
                <a:latin typeface="Calibri"/>
                <a:ea typeface="Calibri"/>
                <a:cs typeface="Calibri"/>
                <a:sym typeface="Calibri"/>
              </a:rPr>
              <a:t>というよりも もっと小さな日用品とかもあまり補充しないし、</a:t>
            </a:r>
          </a:p>
          <a:p>
            <a:r>
              <a:rPr kumimoji="1" lang="ja-JP" altLang="ja-JP" sz="1200" b="0" i="0" u="none" strike="noStrike" kern="1200" cap="none" dirty="0" smtClean="0">
                <a:solidFill>
                  <a:schemeClr val="dk1"/>
                </a:solidFill>
                <a:effectLst/>
                <a:latin typeface="Calibri"/>
                <a:ea typeface="Calibri"/>
                <a:cs typeface="Calibri"/>
                <a:sym typeface="Calibri"/>
              </a:rPr>
              <a:t>逆に古くなってよれてきた物も捨てません。</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私は自分の部屋にいるときは、希望としては</a:t>
            </a:r>
          </a:p>
          <a:p>
            <a:r>
              <a:rPr kumimoji="1" lang="ja-JP" altLang="ja-JP" sz="1200" b="0" i="0" u="none" strike="noStrike" kern="1200" cap="none" dirty="0" smtClean="0">
                <a:solidFill>
                  <a:schemeClr val="dk1"/>
                </a:solidFill>
                <a:effectLst/>
                <a:latin typeface="Calibri"/>
                <a:ea typeface="Calibri"/>
                <a:cs typeface="Calibri"/>
                <a:sym typeface="Calibri"/>
              </a:rPr>
              <a:t>時が止まったかのようにずうっと停滞した空気にみたされて</a:t>
            </a:r>
          </a:p>
          <a:p>
            <a:r>
              <a:rPr kumimoji="1" lang="ja-JP" altLang="ja-JP" sz="1200" b="0" i="0" u="none" strike="noStrike" kern="1200" cap="none" dirty="0" smtClean="0">
                <a:solidFill>
                  <a:schemeClr val="dk1"/>
                </a:solidFill>
                <a:effectLst/>
                <a:latin typeface="Calibri"/>
                <a:ea typeface="Calibri"/>
                <a:cs typeface="Calibri"/>
                <a:sym typeface="Calibri"/>
              </a:rPr>
              <a:t>毎日を過ごしていたいなあ、みたいなスタンスで生きています。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普通の言葉で言うと、私の部屋は「散らかっている」と呼ぶのかもしれませんが</a:t>
            </a:r>
          </a:p>
          <a:p>
            <a:r>
              <a:rPr kumimoji="1" lang="ja-JP" altLang="ja-JP" sz="1200" b="0" i="0" u="none" strike="noStrike" kern="1200" cap="none" dirty="0" smtClean="0">
                <a:solidFill>
                  <a:schemeClr val="dk1"/>
                </a:solidFill>
                <a:effectLst/>
                <a:latin typeface="Calibri"/>
                <a:ea typeface="Calibri"/>
                <a:cs typeface="Calibri"/>
                <a:sym typeface="Calibri"/>
              </a:rPr>
              <a:t>これは「私の部屋</a:t>
            </a:r>
            <a:r>
              <a:rPr kumimoji="1" lang="ja-JP" altLang="ja-JP" sz="1200" b="1" i="0" u="none" strike="noStrike" kern="1200" cap="none" dirty="0" smtClean="0">
                <a:solidFill>
                  <a:schemeClr val="dk1"/>
                </a:solidFill>
                <a:effectLst/>
                <a:latin typeface="Calibri"/>
                <a:ea typeface="Calibri"/>
                <a:cs typeface="Calibri"/>
                <a:sym typeface="Calibri"/>
              </a:rPr>
              <a:t>が</a:t>
            </a:r>
            <a:r>
              <a:rPr kumimoji="1" lang="ja-JP" altLang="ja-JP" sz="1200" b="0" i="0" u="none" strike="noStrike" kern="1200" cap="none" dirty="0" smtClean="0">
                <a:solidFill>
                  <a:schemeClr val="dk1"/>
                </a:solidFill>
                <a:effectLst/>
                <a:latin typeface="Calibri"/>
                <a:ea typeface="Calibri"/>
                <a:cs typeface="Calibri"/>
                <a:sym typeface="Calibri"/>
              </a:rPr>
              <a:t>、私の停滞に</a:t>
            </a:r>
            <a:r>
              <a:rPr kumimoji="1" lang="ja-JP" altLang="ja-JP" sz="1200" b="0" i="0" u="sng" strike="noStrike" kern="1200" cap="none" dirty="0" smtClean="0">
                <a:solidFill>
                  <a:schemeClr val="dk1"/>
                </a:solidFill>
                <a:effectLst/>
                <a:latin typeface="Calibri"/>
                <a:ea typeface="Calibri"/>
                <a:cs typeface="Calibri"/>
                <a:sym typeface="Calibri"/>
              </a:rPr>
              <a:t>ついてこれてきていない</a:t>
            </a:r>
            <a:r>
              <a:rPr kumimoji="1" lang="ja-JP" altLang="ja-JP" sz="1200" b="0" i="0" u="none" strike="noStrike" kern="1200" cap="none" dirty="0" smtClean="0">
                <a:solidFill>
                  <a:schemeClr val="dk1"/>
                </a:solidFill>
                <a:effectLst/>
                <a:latin typeface="Calibri"/>
                <a:ea typeface="Calibri"/>
                <a:cs typeface="Calibri"/>
                <a:sym typeface="Calibri"/>
              </a:rPr>
              <a:t>」状態だと思われます。</a:t>
            </a:r>
          </a:p>
          <a:p>
            <a:r>
              <a:rPr kumimoji="1" lang="ja-JP" altLang="ja-JP" sz="1200" b="0" i="0" u="none" strike="noStrike" kern="1200" cap="none" dirty="0" smtClean="0">
                <a:solidFill>
                  <a:schemeClr val="dk1"/>
                </a:solidFill>
                <a:effectLst/>
                <a:latin typeface="Calibri"/>
                <a:ea typeface="Calibri"/>
                <a:cs typeface="Calibri"/>
                <a:sym typeface="Calibri"/>
              </a:rPr>
              <a:t>もし部屋が私に連動出来ているなら、停滞した部屋はきれいなままのはずです。</a:t>
            </a:r>
          </a:p>
          <a:p>
            <a:r>
              <a:rPr kumimoji="1" lang="ja-JP" altLang="ja-JP" sz="1200" b="0" i="0" u="none" strike="noStrike" kern="1200" cap="none" dirty="0" smtClean="0">
                <a:solidFill>
                  <a:schemeClr val="dk1"/>
                </a:solidFill>
                <a:effectLst/>
                <a:latin typeface="Calibri"/>
                <a:ea typeface="Calibri"/>
                <a:cs typeface="Calibri"/>
                <a:sym typeface="Calibri"/>
              </a:rPr>
              <a:t>だから私は「私の部屋を停滞させる方法」の研究もしています。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さて、当事者研究はこういう「ひねった」言い方ばかりする</a:t>
            </a:r>
          </a:p>
          <a:p>
            <a:r>
              <a:rPr kumimoji="1" lang="ja-JP" altLang="ja-JP" sz="1200" b="0" i="0" u="none" strike="noStrike" kern="1200" cap="none" dirty="0" smtClean="0">
                <a:solidFill>
                  <a:schemeClr val="dk1"/>
                </a:solidFill>
                <a:effectLst/>
                <a:latin typeface="Calibri"/>
                <a:ea typeface="Calibri"/>
                <a:cs typeface="Calibri"/>
                <a:sym typeface="Calibri"/>
              </a:rPr>
              <a:t>という訳でもないのですが、</a:t>
            </a:r>
          </a:p>
          <a:p>
            <a:r>
              <a:rPr kumimoji="1" lang="ja-JP" altLang="ja-JP" sz="1200" b="0" i="0" u="none" strike="noStrike" kern="1200" cap="none" dirty="0" smtClean="0">
                <a:solidFill>
                  <a:schemeClr val="dk1"/>
                </a:solidFill>
                <a:effectLst/>
                <a:latin typeface="Calibri"/>
                <a:ea typeface="Calibri"/>
                <a:cs typeface="Calibri"/>
                <a:sym typeface="Calibri"/>
              </a:rPr>
              <a:t>今の雰囲気を頭の片隅に置きながら</a:t>
            </a:r>
          </a:p>
          <a:p>
            <a:r>
              <a:rPr kumimoji="1" lang="ja-JP" altLang="ja-JP" sz="1200" b="0" i="0" u="none" strike="noStrike" kern="1200" cap="none" dirty="0" smtClean="0">
                <a:solidFill>
                  <a:schemeClr val="dk1"/>
                </a:solidFill>
                <a:effectLst/>
                <a:latin typeface="Calibri"/>
                <a:ea typeface="Calibri"/>
                <a:cs typeface="Calibri"/>
                <a:sym typeface="Calibri"/>
              </a:rPr>
              <a:t>次の「クィア」の話を聞いてみてください。</a:t>
            </a:r>
          </a:p>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p:txBody>
      </p:sp>
      <p:sp>
        <p:nvSpPr>
          <p:cNvPr id="242" name="Shape 242"/>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67307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ja-JP" sz="1200" b="0" i="0" u="none" strike="noStrike" kern="1200" cap="none" dirty="0" smtClean="0">
                <a:solidFill>
                  <a:schemeClr val="dk1"/>
                </a:solidFill>
                <a:effectLst/>
                <a:latin typeface="Calibri"/>
                <a:ea typeface="Calibri"/>
                <a:cs typeface="Calibri"/>
                <a:sym typeface="Calibri"/>
              </a:rPr>
              <a:t>川添睡です。</a:t>
            </a:r>
          </a:p>
          <a:p>
            <a:r>
              <a:rPr kumimoji="1" lang="ja-JP" altLang="ja-JP" sz="1200" b="0" i="0" u="none" strike="noStrike" kern="1200" cap="none" dirty="0" smtClean="0">
                <a:solidFill>
                  <a:schemeClr val="dk1"/>
                </a:solidFill>
                <a:effectLst/>
                <a:latin typeface="Calibri"/>
                <a:ea typeface="Calibri"/>
                <a:cs typeface="Calibri"/>
                <a:sym typeface="Calibri"/>
              </a:rPr>
              <a:t>本日は 私が日常に対して利用している</a:t>
            </a:r>
            <a:r>
              <a:rPr kumimoji="1" lang="en-US" altLang="ja-JP" sz="1200" b="0" i="0" u="none" strike="noStrike" kern="1200" cap="none" dirty="0" smtClean="0">
                <a:solidFill>
                  <a:schemeClr val="dk1"/>
                </a:solidFill>
                <a:effectLst/>
                <a:latin typeface="Calibri"/>
                <a:ea typeface="Calibri"/>
                <a:cs typeface="Calibri"/>
                <a:sym typeface="Calibri"/>
              </a:rPr>
              <a:t>3</a:t>
            </a:r>
            <a:r>
              <a:rPr kumimoji="1" lang="ja-JP" altLang="ja-JP" sz="1200" b="0" i="0" u="none" strike="noStrike" kern="1200" cap="none" dirty="0" err="1" smtClean="0">
                <a:solidFill>
                  <a:schemeClr val="dk1"/>
                </a:solidFill>
                <a:effectLst/>
                <a:latin typeface="Calibri"/>
                <a:ea typeface="Calibri"/>
                <a:cs typeface="Calibri"/>
                <a:sym typeface="Calibri"/>
              </a:rPr>
              <a:t>つの</a:t>
            </a:r>
            <a:r>
              <a:rPr kumimoji="1" lang="ja-JP" altLang="ja-JP" sz="1200" b="0" i="0" u="none" strike="noStrike" kern="1200" cap="none" dirty="0" smtClean="0">
                <a:solidFill>
                  <a:schemeClr val="dk1"/>
                </a:solidFill>
                <a:effectLst/>
                <a:latin typeface="Calibri"/>
                <a:ea typeface="Calibri"/>
                <a:cs typeface="Calibri"/>
                <a:sym typeface="Calibri"/>
              </a:rPr>
              <a:t>態度について紹介したいと思います。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それは私の態度の</a:t>
            </a:r>
            <a:r>
              <a:rPr kumimoji="1" lang="en-US" altLang="ja-JP" sz="1200" b="0" i="0" u="none" strike="noStrike" kern="1200" cap="none" dirty="0" smtClean="0">
                <a:solidFill>
                  <a:schemeClr val="dk1"/>
                </a:solidFill>
                <a:effectLst/>
                <a:latin typeface="Calibri"/>
                <a:ea typeface="Calibri"/>
                <a:cs typeface="Calibri"/>
                <a:sym typeface="Calibri"/>
              </a:rPr>
              <a:t>3</a:t>
            </a:r>
            <a:r>
              <a:rPr kumimoji="1" lang="ja-JP" altLang="ja-JP" sz="1200" b="0" i="0" u="none" strike="noStrike" kern="1200" cap="none" dirty="0" err="1" smtClean="0">
                <a:solidFill>
                  <a:schemeClr val="dk1"/>
                </a:solidFill>
                <a:effectLst/>
                <a:latin typeface="Calibri"/>
                <a:ea typeface="Calibri"/>
                <a:cs typeface="Calibri"/>
                <a:sym typeface="Calibri"/>
              </a:rPr>
              <a:t>つの</a:t>
            </a:r>
            <a:r>
              <a:rPr kumimoji="1" lang="ja-JP" altLang="ja-JP" sz="1200" b="0" i="0" u="none" strike="noStrike" kern="1200" cap="none" dirty="0" smtClean="0">
                <a:solidFill>
                  <a:schemeClr val="dk1"/>
                </a:solidFill>
                <a:effectLst/>
                <a:latin typeface="Calibri"/>
                <a:ea typeface="Calibri"/>
                <a:cs typeface="Calibri"/>
                <a:sym typeface="Calibri"/>
              </a:rPr>
              <a:t>側面と言う方が近いのですが、</a:t>
            </a:r>
          </a:p>
          <a:p>
            <a:r>
              <a:rPr kumimoji="1" lang="ja-JP" altLang="ja-JP" sz="1200" b="0" i="0" u="none" strike="noStrike" kern="1200" cap="none" dirty="0" smtClean="0">
                <a:solidFill>
                  <a:schemeClr val="dk1"/>
                </a:solidFill>
                <a:effectLst/>
                <a:latin typeface="Calibri"/>
                <a:ea typeface="Calibri"/>
                <a:cs typeface="Calibri"/>
                <a:sym typeface="Calibri"/>
              </a:rPr>
              <a:t>その中でとくに伝えたいものは「クィアする」という態度についてです。</a:t>
            </a:r>
          </a:p>
          <a:p>
            <a:r>
              <a:rPr kumimoji="1" lang="ja-JP" altLang="ja-JP" sz="1200" b="0" i="0" u="none" strike="noStrike" kern="1200" cap="none" dirty="0" smtClean="0">
                <a:solidFill>
                  <a:schemeClr val="dk1"/>
                </a:solidFill>
                <a:effectLst/>
                <a:latin typeface="Calibri"/>
                <a:ea typeface="Calibri"/>
                <a:cs typeface="Calibri"/>
                <a:sym typeface="Calibri"/>
              </a:rPr>
              <a:t>これは「ずらす」とか「台なしにする」という行為や現象ですが、</a:t>
            </a:r>
          </a:p>
          <a:p>
            <a:r>
              <a:rPr kumimoji="1" lang="ja-JP" altLang="ja-JP" sz="1200" b="0" i="0" u="none" strike="noStrike" kern="1200" cap="none" dirty="0" smtClean="0">
                <a:solidFill>
                  <a:schemeClr val="dk1"/>
                </a:solidFill>
                <a:effectLst/>
                <a:latin typeface="Calibri"/>
                <a:ea typeface="Calibri"/>
                <a:cs typeface="Calibri"/>
                <a:sym typeface="Calibri"/>
              </a:rPr>
              <a:t>今回皆さんと「クィアする事」を考える中で、</a:t>
            </a:r>
          </a:p>
          <a:p>
            <a:r>
              <a:rPr kumimoji="1" lang="ja-JP" altLang="ja-JP" sz="1200" b="0" i="0" u="none" strike="noStrike" kern="1200" cap="none" dirty="0" smtClean="0">
                <a:solidFill>
                  <a:schemeClr val="dk1"/>
                </a:solidFill>
                <a:effectLst/>
                <a:latin typeface="Calibri"/>
                <a:ea typeface="Calibri"/>
                <a:cs typeface="Calibri"/>
                <a:sym typeface="Calibri"/>
              </a:rPr>
              <a:t>障害の分野の運動や学問の場でも</a:t>
            </a:r>
          </a:p>
          <a:p>
            <a:r>
              <a:rPr kumimoji="1" lang="ja-JP" altLang="ja-JP" sz="1200" b="0" i="0" u="none" strike="noStrike" kern="1200" cap="none" dirty="0" smtClean="0">
                <a:solidFill>
                  <a:schemeClr val="dk1"/>
                </a:solidFill>
                <a:effectLst/>
                <a:latin typeface="Calibri"/>
                <a:ea typeface="Calibri"/>
                <a:cs typeface="Calibri"/>
                <a:sym typeface="Calibri"/>
              </a:rPr>
              <a:t>既に「クィアらしさ」が存在していた、存在している</a:t>
            </a:r>
          </a:p>
          <a:p>
            <a:r>
              <a:rPr kumimoji="1" lang="ja-JP" altLang="ja-JP" sz="1200" b="0" i="0" u="none" strike="noStrike" kern="1200" cap="none" dirty="0" smtClean="0">
                <a:solidFill>
                  <a:schemeClr val="dk1"/>
                </a:solidFill>
                <a:effectLst/>
                <a:latin typeface="Calibri"/>
                <a:ea typeface="Calibri"/>
                <a:cs typeface="Calibri"/>
                <a:sym typeface="Calibri"/>
              </a:rPr>
              <a:t>ことを感じ取ってもらえると思います。</a:t>
            </a:r>
          </a:p>
          <a:p>
            <a:r>
              <a:rPr kumimoji="1" lang="ja-JP" altLang="ja-JP" sz="1200" b="0" i="0" u="none" strike="noStrike" kern="1200" cap="none" dirty="0" smtClean="0">
                <a:solidFill>
                  <a:schemeClr val="dk1"/>
                </a:solidFill>
                <a:effectLst/>
                <a:latin typeface="Calibri"/>
                <a:ea typeface="Calibri"/>
                <a:cs typeface="Calibri"/>
                <a:sym typeface="Calibri"/>
              </a:rPr>
              <a:t>そして順番が逆になりましたが、この「クィア」が起きる場として新しく</a:t>
            </a:r>
          </a:p>
          <a:p>
            <a:r>
              <a:rPr kumimoji="1" lang="ja-JP" altLang="ja-JP" sz="1200" b="0" i="0" u="none" strike="noStrike" kern="1200" cap="none" dirty="0" smtClean="0">
                <a:solidFill>
                  <a:schemeClr val="dk1"/>
                </a:solidFill>
                <a:effectLst/>
                <a:latin typeface="Calibri"/>
                <a:ea typeface="Calibri"/>
                <a:cs typeface="Calibri"/>
                <a:sym typeface="Calibri"/>
              </a:rPr>
              <a:t>当事者研究というものの可能性を紹介したいと思います。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そうやって、障害学、当事者研究、「クィアする」</a:t>
            </a:r>
          </a:p>
          <a:p>
            <a:r>
              <a:rPr kumimoji="1" lang="ja-JP" altLang="ja-JP" sz="1200" b="0" i="0" u="none" strike="noStrike" kern="1200" cap="none" dirty="0" smtClean="0">
                <a:solidFill>
                  <a:schemeClr val="dk1"/>
                </a:solidFill>
                <a:effectLst/>
                <a:latin typeface="Calibri"/>
                <a:ea typeface="Calibri"/>
                <a:cs typeface="Calibri"/>
                <a:sym typeface="Calibri"/>
              </a:rPr>
              <a:t>この</a:t>
            </a:r>
            <a:r>
              <a:rPr kumimoji="1" lang="en-US" altLang="ja-JP" sz="1200" b="0" i="0" u="none" strike="noStrike" kern="1200" cap="none" dirty="0" smtClean="0">
                <a:solidFill>
                  <a:schemeClr val="dk1"/>
                </a:solidFill>
                <a:effectLst/>
                <a:latin typeface="Calibri"/>
                <a:ea typeface="Calibri"/>
                <a:cs typeface="Calibri"/>
                <a:sym typeface="Calibri"/>
              </a:rPr>
              <a:t>3</a:t>
            </a:r>
            <a:r>
              <a:rPr kumimoji="1" lang="ja-JP" altLang="ja-JP" sz="1200" b="0" i="0" u="none" strike="noStrike" kern="1200" cap="none" dirty="0" err="1" smtClean="0">
                <a:solidFill>
                  <a:schemeClr val="dk1"/>
                </a:solidFill>
                <a:effectLst/>
                <a:latin typeface="Calibri"/>
                <a:ea typeface="Calibri"/>
                <a:cs typeface="Calibri"/>
                <a:sym typeface="Calibri"/>
              </a:rPr>
              <a:t>つの</a:t>
            </a:r>
            <a:r>
              <a:rPr kumimoji="1" lang="ja-JP" altLang="ja-JP" sz="1200" b="0" i="0" u="none" strike="noStrike" kern="1200" cap="none" dirty="0" smtClean="0">
                <a:solidFill>
                  <a:schemeClr val="dk1"/>
                </a:solidFill>
                <a:effectLst/>
                <a:latin typeface="Calibri"/>
                <a:ea typeface="Calibri"/>
                <a:cs typeface="Calibri"/>
                <a:sym typeface="Calibri"/>
              </a:rPr>
              <a:t>態度あるいは目線をまぜこぜにすることを、</a:t>
            </a:r>
          </a:p>
          <a:p>
            <a:r>
              <a:rPr kumimoji="1" lang="ja-JP" altLang="ja-JP" sz="1200" b="0" i="0" u="none" strike="noStrike" kern="1200" cap="none" dirty="0" smtClean="0">
                <a:solidFill>
                  <a:schemeClr val="dk1"/>
                </a:solidFill>
                <a:effectLst/>
                <a:latin typeface="Calibri"/>
                <a:ea typeface="Calibri"/>
                <a:cs typeface="Calibri"/>
                <a:sym typeface="Calibri"/>
              </a:rPr>
              <a:t>今回私は「自閉的にクィアする」と呼んでみます。</a:t>
            </a:r>
          </a:p>
          <a:p>
            <a:r>
              <a:rPr kumimoji="1" lang="ja-JP" altLang="ja-JP" sz="1200" b="0" i="0" u="none" strike="noStrike" kern="1200" cap="none" dirty="0" smtClean="0">
                <a:solidFill>
                  <a:schemeClr val="dk1"/>
                </a:solidFill>
                <a:effectLst/>
                <a:latin typeface="Calibri"/>
                <a:ea typeface="Calibri"/>
                <a:cs typeface="Calibri"/>
                <a:sym typeface="Calibri"/>
              </a:rPr>
              <a:t>私は自閉者として「自閉的にクィアする研究」をやりたいと考えます。</a:t>
            </a:r>
            <a:endParaRPr lang="en-US" altLang="ja-JP" sz="1200" dirty="0" smtClean="0">
              <a:solidFill>
                <a:srgbClr val="002060"/>
              </a:solidFill>
            </a:endParaRPr>
          </a:p>
        </p:txBody>
      </p:sp>
      <p:sp>
        <p:nvSpPr>
          <p:cNvPr id="4" name="スライド番号プレースホルダー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4677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ja-JP" sz="1200" b="0" i="0" u="none" strike="noStrike" kern="1200" cap="none" dirty="0" smtClean="0">
                <a:solidFill>
                  <a:schemeClr val="dk1"/>
                </a:solidFill>
                <a:effectLst/>
                <a:latin typeface="Calibri"/>
                <a:ea typeface="Calibri"/>
                <a:cs typeface="Calibri"/>
                <a:sym typeface="Calibri"/>
              </a:rPr>
              <a:t>私は大人になって「発達障害」というラベル付けを経験している人です。</a:t>
            </a:r>
          </a:p>
          <a:p>
            <a:r>
              <a:rPr kumimoji="1" lang="ja-JP" altLang="ja-JP" sz="1200" b="0" i="0" u="none" strike="noStrike" kern="1200" cap="none" dirty="0" smtClean="0">
                <a:solidFill>
                  <a:schemeClr val="dk1"/>
                </a:solidFill>
                <a:effectLst/>
                <a:latin typeface="Calibri"/>
                <a:ea typeface="Calibri"/>
                <a:cs typeface="Calibri"/>
                <a:sym typeface="Calibri"/>
              </a:rPr>
              <a:t>私の今の関心は、一言でいえば</a:t>
            </a:r>
          </a:p>
          <a:p>
            <a:r>
              <a:rPr kumimoji="1" lang="ja-JP" altLang="ja-JP" sz="1200" b="0" i="0" u="none" strike="noStrike" kern="1200" cap="none" dirty="0" smtClean="0">
                <a:solidFill>
                  <a:schemeClr val="dk1"/>
                </a:solidFill>
                <a:effectLst/>
                <a:latin typeface="Calibri"/>
                <a:ea typeface="Calibri"/>
                <a:cs typeface="Calibri"/>
                <a:sym typeface="Calibri"/>
              </a:rPr>
              <a:t>社会と私の間のバランスをとる方法についてです。</a:t>
            </a:r>
          </a:p>
          <a:p>
            <a:r>
              <a:rPr kumimoji="1" lang="ja-JP" altLang="ja-JP" sz="1200" b="0" i="0" u="none" strike="noStrike" kern="1200" cap="none" dirty="0" smtClean="0">
                <a:solidFill>
                  <a:schemeClr val="dk1"/>
                </a:solidFill>
                <a:effectLst/>
                <a:latin typeface="Calibri"/>
                <a:ea typeface="Calibri"/>
                <a:cs typeface="Calibri"/>
                <a:sym typeface="Calibri"/>
              </a:rPr>
              <a:t>今私は日常でどんなことが起こっているのかを解釈するとき、</a:t>
            </a:r>
          </a:p>
          <a:p>
            <a:r>
              <a:rPr kumimoji="1" lang="ja-JP" altLang="ja-JP" sz="1200" b="0" i="0" u="none" strike="noStrike" kern="1200" cap="none" dirty="0" smtClean="0">
                <a:solidFill>
                  <a:schemeClr val="dk1"/>
                </a:solidFill>
                <a:effectLst/>
                <a:latin typeface="Calibri"/>
                <a:ea typeface="Calibri"/>
                <a:cs typeface="Calibri"/>
                <a:sym typeface="Calibri"/>
              </a:rPr>
              <a:t>大きく</a:t>
            </a:r>
            <a:r>
              <a:rPr kumimoji="1" lang="en-US" altLang="ja-JP" sz="1200" b="0" i="0" u="none" strike="noStrike" kern="1200" cap="none" dirty="0" smtClean="0">
                <a:solidFill>
                  <a:schemeClr val="dk1"/>
                </a:solidFill>
                <a:effectLst/>
                <a:latin typeface="Calibri"/>
                <a:ea typeface="Calibri"/>
                <a:cs typeface="Calibri"/>
                <a:sym typeface="Calibri"/>
              </a:rPr>
              <a:t>3</a:t>
            </a:r>
            <a:r>
              <a:rPr kumimoji="1" lang="ja-JP" altLang="ja-JP" sz="1200" b="0" i="0" u="none" strike="noStrike" kern="1200" cap="none" dirty="0" err="1" smtClean="0">
                <a:solidFill>
                  <a:schemeClr val="dk1"/>
                </a:solidFill>
                <a:effectLst/>
                <a:latin typeface="Calibri"/>
                <a:ea typeface="Calibri"/>
                <a:cs typeface="Calibri"/>
                <a:sym typeface="Calibri"/>
              </a:rPr>
              <a:t>つの</a:t>
            </a:r>
            <a:r>
              <a:rPr kumimoji="1" lang="ja-JP" altLang="ja-JP" sz="1200" b="0" i="0" u="none" strike="noStrike" kern="1200" cap="none" dirty="0" smtClean="0">
                <a:solidFill>
                  <a:schemeClr val="dk1"/>
                </a:solidFill>
                <a:effectLst/>
                <a:latin typeface="Calibri"/>
                <a:ea typeface="Calibri"/>
                <a:cs typeface="Calibri"/>
                <a:sym typeface="Calibri"/>
              </a:rPr>
              <a:t>視点に依存しています。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一つ目は 運動とそこから生じた知見、物の見方の蓄積です。</a:t>
            </a:r>
          </a:p>
          <a:p>
            <a:r>
              <a:rPr kumimoji="1" lang="ja-JP" altLang="ja-JP" sz="1200" b="0" i="0" u="none" strike="noStrike" kern="1200" cap="none" dirty="0" smtClean="0">
                <a:solidFill>
                  <a:schemeClr val="dk1"/>
                </a:solidFill>
                <a:effectLst/>
                <a:latin typeface="Calibri"/>
                <a:ea typeface="Calibri"/>
                <a:cs typeface="Calibri"/>
                <a:sym typeface="Calibri"/>
              </a:rPr>
              <a:t>これは障害学がそうですし、</a:t>
            </a:r>
          </a:p>
          <a:p>
            <a:r>
              <a:rPr kumimoji="1" lang="ja-JP" altLang="ja-JP" sz="1200" b="0" i="0" u="none" strike="noStrike" kern="1200" cap="none" dirty="0" smtClean="0">
                <a:solidFill>
                  <a:schemeClr val="dk1"/>
                </a:solidFill>
                <a:effectLst/>
                <a:latin typeface="Calibri"/>
                <a:ea typeface="Calibri"/>
                <a:cs typeface="Calibri"/>
                <a:sym typeface="Calibri"/>
              </a:rPr>
              <a:t>それ以外の様々な分野の運動からもそうで</a:t>
            </a:r>
          </a:p>
          <a:p>
            <a:r>
              <a:rPr kumimoji="1" lang="ja-JP" altLang="ja-JP" sz="1200" b="0" i="0" u="none" strike="noStrike" kern="1200" cap="none" dirty="0" smtClean="0">
                <a:solidFill>
                  <a:schemeClr val="dk1"/>
                </a:solidFill>
                <a:effectLst/>
                <a:latin typeface="Calibri"/>
                <a:ea typeface="Calibri"/>
                <a:cs typeface="Calibri"/>
                <a:sym typeface="Calibri"/>
              </a:rPr>
              <a:t>それらは相互に関わり合っています。</a:t>
            </a:r>
          </a:p>
          <a:p>
            <a:r>
              <a:rPr kumimoji="1" lang="ja-JP" altLang="ja-JP" sz="1200" b="0" i="0" u="none" strike="noStrike" kern="1200" cap="none" dirty="0" smtClean="0">
                <a:solidFill>
                  <a:schemeClr val="dk1"/>
                </a:solidFill>
                <a:effectLst/>
                <a:latin typeface="Calibri"/>
                <a:ea typeface="Calibri"/>
                <a:cs typeface="Calibri"/>
                <a:sym typeface="Calibri"/>
              </a:rPr>
              <a:t>これは自分を否定的にとらえない考えかたとして</a:t>
            </a:r>
          </a:p>
          <a:p>
            <a:r>
              <a:rPr kumimoji="1" lang="ja-JP" altLang="ja-JP" sz="1200" b="0" i="0" u="none" strike="noStrike" kern="1200" cap="none" dirty="0" smtClean="0">
                <a:solidFill>
                  <a:schemeClr val="dk1"/>
                </a:solidFill>
                <a:effectLst/>
                <a:latin typeface="Calibri"/>
                <a:ea typeface="Calibri"/>
                <a:cs typeface="Calibri"/>
                <a:sym typeface="Calibri"/>
              </a:rPr>
              <a:t>とても大切に使っていますが、</a:t>
            </a:r>
          </a:p>
          <a:p>
            <a:r>
              <a:rPr kumimoji="1" lang="ja-JP" altLang="ja-JP" sz="1200" b="0" i="0" u="none" strike="noStrike" kern="1200" cap="none" dirty="0" smtClean="0">
                <a:solidFill>
                  <a:schemeClr val="dk1"/>
                </a:solidFill>
                <a:effectLst/>
                <a:latin typeface="Calibri"/>
                <a:ea typeface="Calibri"/>
                <a:cs typeface="Calibri"/>
                <a:sym typeface="Calibri"/>
              </a:rPr>
              <a:t>それと同じ位に助けられているものがあります。</a:t>
            </a:r>
          </a:p>
          <a:p>
            <a:r>
              <a:rPr kumimoji="1" lang="ja-JP" altLang="ja-JP" sz="1200" b="0" i="0" u="none" strike="noStrike" kern="1200" cap="none" dirty="0" smtClean="0">
                <a:solidFill>
                  <a:schemeClr val="dk1"/>
                </a:solidFill>
                <a:effectLst/>
                <a:latin typeface="Calibri"/>
                <a:ea typeface="Calibri"/>
                <a:cs typeface="Calibri"/>
                <a:sym typeface="Calibri"/>
              </a:rPr>
              <a:t>それが当事者研究の研究する・弱さでつながるという態度、</a:t>
            </a:r>
          </a:p>
          <a:p>
            <a:r>
              <a:rPr kumimoji="1" lang="ja-JP" altLang="ja-JP" sz="1200" b="0" i="0" u="none" strike="noStrike" kern="1200" cap="none" dirty="0" smtClean="0">
                <a:solidFill>
                  <a:schemeClr val="dk1"/>
                </a:solidFill>
                <a:effectLst/>
                <a:latin typeface="Calibri"/>
                <a:ea typeface="Calibri"/>
                <a:cs typeface="Calibri"/>
                <a:sym typeface="Calibri"/>
              </a:rPr>
              <a:t>そしてクィアするという態度です。</a:t>
            </a:r>
          </a:p>
          <a:p>
            <a:r>
              <a:rPr kumimoji="1" lang="ja-JP" altLang="ja-JP" sz="1200" b="0" i="0" u="none" strike="noStrike" kern="1200" cap="none" dirty="0" smtClean="0">
                <a:solidFill>
                  <a:schemeClr val="dk1"/>
                </a:solidFill>
                <a:effectLst/>
                <a:latin typeface="Calibri"/>
                <a:ea typeface="Calibri"/>
                <a:cs typeface="Calibri"/>
                <a:sym typeface="Calibri"/>
              </a:rPr>
              <a:t>順番に説明します。</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4" name="スライド番号プレースホルダー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28520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私は当事者研究のミーティングによく行きます。</a:t>
            </a:r>
          </a:p>
          <a:p>
            <a:r>
              <a:rPr kumimoji="1" lang="ja-JP" altLang="ja-JP" sz="1200" b="0" i="0" u="none" strike="noStrike" kern="1200" cap="none" dirty="0" smtClean="0">
                <a:solidFill>
                  <a:schemeClr val="dk1"/>
                </a:solidFill>
                <a:effectLst/>
                <a:latin typeface="Calibri"/>
                <a:ea typeface="Calibri"/>
                <a:cs typeface="Calibri"/>
                <a:sym typeface="Calibri"/>
              </a:rPr>
              <a:t>この発表で使う当事者研究という言葉は、</a:t>
            </a:r>
          </a:p>
          <a:p>
            <a:r>
              <a:rPr kumimoji="1" lang="ja-JP" altLang="ja-JP" sz="1200" b="0" i="0" u="none" strike="noStrike" kern="1200" cap="none" dirty="0" smtClean="0">
                <a:solidFill>
                  <a:schemeClr val="dk1"/>
                </a:solidFill>
                <a:effectLst/>
                <a:latin typeface="Calibri"/>
                <a:ea typeface="Calibri"/>
                <a:cs typeface="Calibri"/>
                <a:sym typeface="Calibri"/>
              </a:rPr>
              <a:t>「</a:t>
            </a:r>
            <a:r>
              <a:rPr kumimoji="1" lang="ja-JP" altLang="ja-JP" sz="1200" b="0" i="0" u="none" strike="noStrike" kern="1200" cap="none" dirty="0" err="1" smtClean="0">
                <a:solidFill>
                  <a:schemeClr val="dk1"/>
                </a:solidFill>
                <a:effectLst/>
                <a:latin typeface="Calibri"/>
                <a:ea typeface="Calibri"/>
                <a:cs typeface="Calibri"/>
                <a:sym typeface="Calibri"/>
              </a:rPr>
              <a:t>べ</a:t>
            </a:r>
            <a:r>
              <a:rPr kumimoji="1" lang="ja-JP" altLang="ja-JP" sz="1200" b="0" i="0" u="none" strike="noStrike" kern="1200" cap="none" dirty="0" smtClean="0">
                <a:solidFill>
                  <a:schemeClr val="dk1"/>
                </a:solidFill>
                <a:effectLst/>
                <a:latin typeface="Calibri"/>
                <a:ea typeface="Calibri"/>
                <a:cs typeface="Calibri"/>
                <a:sym typeface="Calibri"/>
              </a:rPr>
              <a:t>てるの家からムーブメントが生じた自己研究形式のミーティング」くらいの意味です。</a:t>
            </a:r>
          </a:p>
          <a:p>
            <a:r>
              <a:rPr kumimoji="1" lang="ja-JP" altLang="ja-JP" sz="1200" b="0" i="0" u="none" strike="noStrike" kern="1200" cap="none" dirty="0" smtClean="0">
                <a:solidFill>
                  <a:schemeClr val="dk1"/>
                </a:solidFill>
                <a:effectLst/>
                <a:latin typeface="Calibri"/>
                <a:ea typeface="Calibri"/>
                <a:cs typeface="Calibri"/>
                <a:sym typeface="Calibri"/>
              </a:rPr>
              <a:t>私がいる会は</a:t>
            </a:r>
            <a:r>
              <a:rPr kumimoji="1" lang="ja-JP" altLang="ja-JP" sz="1200" b="0" i="0" u="none" strike="noStrike" kern="1200" cap="none" dirty="0" err="1" smtClean="0">
                <a:solidFill>
                  <a:schemeClr val="dk1"/>
                </a:solidFill>
                <a:effectLst/>
                <a:latin typeface="Calibri"/>
                <a:ea typeface="Calibri"/>
                <a:cs typeface="Calibri"/>
                <a:sym typeface="Calibri"/>
              </a:rPr>
              <a:t>べ</a:t>
            </a:r>
            <a:r>
              <a:rPr kumimoji="1" lang="ja-JP" altLang="ja-JP" sz="1200" b="0" i="0" u="none" strike="noStrike" kern="1200" cap="none" dirty="0" smtClean="0">
                <a:solidFill>
                  <a:schemeClr val="dk1"/>
                </a:solidFill>
                <a:effectLst/>
                <a:latin typeface="Calibri"/>
                <a:ea typeface="Calibri"/>
                <a:cs typeface="Calibri"/>
                <a:sym typeface="Calibri"/>
              </a:rPr>
              <a:t>てるではありませんが、</a:t>
            </a:r>
          </a:p>
          <a:p>
            <a:r>
              <a:rPr kumimoji="1" lang="ja-JP" altLang="ja-JP" sz="1200" b="0" i="0" u="none" strike="noStrike" kern="1200" cap="none" dirty="0" smtClean="0">
                <a:solidFill>
                  <a:schemeClr val="dk1"/>
                </a:solidFill>
                <a:effectLst/>
                <a:latin typeface="Calibri"/>
                <a:ea typeface="Calibri"/>
                <a:cs typeface="Calibri"/>
                <a:sym typeface="Calibri"/>
              </a:rPr>
              <a:t>そこで大事にしていることは</a:t>
            </a:r>
          </a:p>
          <a:p>
            <a:r>
              <a:rPr kumimoji="1" lang="ja-JP" altLang="ja-JP" sz="1200" b="0" i="0" u="none" strike="noStrike" kern="1200" cap="none" dirty="0" smtClean="0">
                <a:solidFill>
                  <a:schemeClr val="dk1"/>
                </a:solidFill>
                <a:effectLst/>
                <a:latin typeface="Calibri"/>
                <a:ea typeface="Calibri"/>
                <a:cs typeface="Calibri"/>
                <a:sym typeface="Calibri"/>
              </a:rPr>
              <a:t>人と</a:t>
            </a:r>
            <a:r>
              <a:rPr kumimoji="1" lang="ja-JP" altLang="ja-JP" sz="1200" b="0" i="0" u="sng" strike="noStrike" kern="1200" cap="none" dirty="0" smtClean="0">
                <a:solidFill>
                  <a:schemeClr val="dk1"/>
                </a:solidFill>
                <a:effectLst/>
                <a:latin typeface="Calibri"/>
                <a:ea typeface="Calibri"/>
                <a:cs typeface="Calibri"/>
                <a:sym typeface="Calibri"/>
              </a:rPr>
              <a:t>その人の</a:t>
            </a:r>
            <a:r>
              <a:rPr kumimoji="1" lang="ja-JP" altLang="ja-JP" sz="1200" b="0" i="0" u="none" strike="noStrike" kern="1200" cap="none" dirty="0" smtClean="0">
                <a:solidFill>
                  <a:schemeClr val="dk1"/>
                </a:solidFill>
                <a:effectLst/>
                <a:latin typeface="Calibri"/>
                <a:ea typeface="Calibri"/>
                <a:cs typeface="Calibri"/>
                <a:sym typeface="Calibri"/>
              </a:rPr>
              <a:t>問題を分けることです。</a:t>
            </a:r>
          </a:p>
          <a:p>
            <a:r>
              <a:rPr kumimoji="1" lang="ja-JP" altLang="ja-JP" sz="1200" b="0" i="0" u="none" strike="noStrike" kern="1200" cap="none" dirty="0" smtClean="0">
                <a:solidFill>
                  <a:schemeClr val="dk1"/>
                </a:solidFill>
                <a:effectLst/>
                <a:latin typeface="Calibri"/>
                <a:ea typeface="Calibri"/>
                <a:cs typeface="Calibri"/>
                <a:sym typeface="Calibri"/>
              </a:rPr>
              <a:t>一方、身体の感覚や認知に焦点を当てて</a:t>
            </a:r>
          </a:p>
          <a:p>
            <a:r>
              <a:rPr kumimoji="1" lang="ja-JP" altLang="ja-JP" sz="1200" b="0" i="0" u="none" strike="noStrike" kern="1200" cap="none" dirty="0" smtClean="0">
                <a:solidFill>
                  <a:schemeClr val="dk1"/>
                </a:solidFill>
                <a:effectLst/>
                <a:latin typeface="Calibri"/>
                <a:ea typeface="Calibri"/>
                <a:cs typeface="Calibri"/>
                <a:sym typeface="Calibri"/>
              </a:rPr>
              <a:t>それをその人自身の言葉で丁寧に追っていく作業でもあります。</a:t>
            </a:r>
          </a:p>
          <a:p>
            <a:r>
              <a:rPr kumimoji="1" lang="ja-JP" altLang="ja-JP" sz="1200" b="0" i="0" u="none" strike="noStrike" kern="1200" cap="none" dirty="0" smtClean="0">
                <a:solidFill>
                  <a:schemeClr val="dk1"/>
                </a:solidFill>
                <a:effectLst/>
                <a:latin typeface="Calibri"/>
                <a:ea typeface="Calibri"/>
                <a:cs typeface="Calibri"/>
                <a:sym typeface="Calibri"/>
              </a:rPr>
              <a:t>私は先ほど当事者研究の意義を「態度」と呼びました。</a:t>
            </a:r>
          </a:p>
          <a:p>
            <a:r>
              <a:rPr kumimoji="1" lang="ja-JP" altLang="ja-JP" sz="1200" b="0" i="0" u="none" strike="noStrike" kern="1200" cap="none" dirty="0" smtClean="0">
                <a:solidFill>
                  <a:schemeClr val="dk1"/>
                </a:solidFill>
                <a:effectLst/>
                <a:latin typeface="Calibri"/>
                <a:ea typeface="Calibri"/>
                <a:cs typeface="Calibri"/>
                <a:sym typeface="Calibri"/>
              </a:rPr>
              <a:t>これは当事者研究をする人の間で時々聞く言葉です。</a:t>
            </a:r>
          </a:p>
          <a:p>
            <a:r>
              <a:rPr kumimoji="1" lang="ja-JP" altLang="ja-JP" sz="1200" b="0" i="0" u="none" strike="noStrike" kern="1200" cap="none" dirty="0" smtClean="0">
                <a:solidFill>
                  <a:schemeClr val="dk1"/>
                </a:solidFill>
                <a:effectLst/>
                <a:latin typeface="Calibri"/>
                <a:ea typeface="Calibri"/>
                <a:cs typeface="Calibri"/>
                <a:sym typeface="Calibri"/>
              </a:rPr>
              <a:t>「研究する」という</a:t>
            </a:r>
            <a:r>
              <a:rPr kumimoji="1" lang="ja-JP" altLang="ja-JP" sz="1200" b="0" i="0" u="sng" strike="noStrike" kern="1200" cap="none" dirty="0" smtClean="0">
                <a:solidFill>
                  <a:schemeClr val="dk1"/>
                </a:solidFill>
                <a:effectLst/>
                <a:latin typeface="Calibri"/>
                <a:ea typeface="Calibri"/>
                <a:cs typeface="Calibri"/>
                <a:sym typeface="Calibri"/>
              </a:rPr>
              <a:t>態度</a:t>
            </a:r>
            <a:r>
              <a:rPr kumimoji="1" lang="ja-JP" altLang="ja-JP" sz="1200" b="0" i="0" u="none" strike="noStrike" kern="1200" cap="none" dirty="0" smtClean="0">
                <a:solidFill>
                  <a:schemeClr val="dk1"/>
                </a:solidFill>
                <a:effectLst/>
                <a:latin typeface="Calibri"/>
                <a:ea typeface="Calibri"/>
                <a:cs typeface="Calibri"/>
                <a:sym typeface="Calibri"/>
              </a:rPr>
              <a:t>で日常と向かい合うこと自体が</a:t>
            </a:r>
          </a:p>
          <a:p>
            <a:r>
              <a:rPr kumimoji="1" lang="ja-JP" altLang="ja-JP" sz="1200" b="0" i="0" u="none" strike="noStrike" kern="1200" cap="none" dirty="0" smtClean="0">
                <a:solidFill>
                  <a:schemeClr val="dk1"/>
                </a:solidFill>
                <a:effectLst/>
                <a:latin typeface="Calibri"/>
                <a:ea typeface="Calibri"/>
                <a:cs typeface="Calibri"/>
                <a:sym typeface="Calibri"/>
              </a:rPr>
              <a:t>生きる上で大きな助けになっています。</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95" name="Shape 9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5391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どんな雰囲気で研究しているのかを伝えるために、</a:t>
            </a:r>
          </a:p>
          <a:p>
            <a:r>
              <a:rPr kumimoji="1" lang="ja-JP" altLang="ja-JP" sz="1200" b="0" i="0" u="none" strike="noStrike" kern="1200" cap="none" dirty="0" smtClean="0">
                <a:solidFill>
                  <a:schemeClr val="dk1"/>
                </a:solidFill>
                <a:effectLst/>
                <a:latin typeface="Calibri"/>
                <a:ea typeface="Calibri"/>
                <a:cs typeface="Calibri"/>
                <a:sym typeface="Calibri"/>
              </a:rPr>
              <a:t>今から私の自己紹介をちょっと</a:t>
            </a:r>
            <a:r>
              <a:rPr kumimoji="1" lang="ja-JP" altLang="ja-JP" sz="1200" b="0" i="0" u="none" strike="noStrike" kern="1200" cap="none" dirty="0" err="1" smtClean="0">
                <a:solidFill>
                  <a:schemeClr val="dk1"/>
                </a:solidFill>
                <a:effectLst/>
                <a:latin typeface="Calibri"/>
                <a:ea typeface="Calibri"/>
                <a:cs typeface="Calibri"/>
                <a:sym typeface="Calibri"/>
              </a:rPr>
              <a:t>だ</a:t>
            </a:r>
            <a:r>
              <a:rPr kumimoji="1" lang="ja-JP" altLang="ja-JP" sz="1200" b="0" i="0" u="none" strike="noStrike" kern="1200" cap="none" dirty="0" smtClean="0">
                <a:solidFill>
                  <a:schemeClr val="dk1"/>
                </a:solidFill>
                <a:effectLst/>
                <a:latin typeface="Calibri"/>
                <a:ea typeface="Calibri"/>
                <a:cs typeface="Calibri"/>
                <a:sym typeface="Calibri"/>
              </a:rPr>
              <a:t>けしてみたいと思います。</a:t>
            </a:r>
          </a:p>
          <a:p>
            <a:r>
              <a:rPr kumimoji="1" lang="ja-JP" altLang="ja-JP" sz="1200" b="0" i="0" u="none" strike="noStrike" kern="1200" cap="none" dirty="0" smtClean="0">
                <a:solidFill>
                  <a:schemeClr val="dk1"/>
                </a:solidFill>
                <a:effectLst/>
                <a:latin typeface="Calibri"/>
                <a:ea typeface="Calibri"/>
                <a:cs typeface="Calibri"/>
                <a:sym typeface="Calibri"/>
              </a:rPr>
              <a:t>「停滞に生きる私」とつけてみました。</a:t>
            </a:r>
          </a:p>
          <a:p>
            <a:r>
              <a:rPr kumimoji="1" lang="ja-JP" altLang="ja-JP" sz="1200" b="0" i="0" u="none" strike="noStrike" kern="1200" cap="none" dirty="0" smtClean="0">
                <a:solidFill>
                  <a:schemeClr val="dk1"/>
                </a:solidFill>
                <a:effectLst/>
                <a:latin typeface="Calibri"/>
                <a:ea typeface="Calibri"/>
                <a:cs typeface="Calibri"/>
                <a:sym typeface="Calibri"/>
              </a:rPr>
              <a:t>私は自分のことを「停滞の中に生きる人」みたいにとらえています。</a:t>
            </a:r>
          </a:p>
          <a:p>
            <a:r>
              <a:rPr kumimoji="1" lang="ja-JP" altLang="ja-JP" sz="1200" b="0" i="0" u="none" strike="noStrike" kern="1200" cap="none" dirty="0" smtClean="0">
                <a:solidFill>
                  <a:schemeClr val="dk1"/>
                </a:solidFill>
                <a:effectLst/>
                <a:latin typeface="Calibri"/>
                <a:ea typeface="Calibri"/>
                <a:cs typeface="Calibri"/>
                <a:sym typeface="Calibri"/>
              </a:rPr>
              <a:t>私は</a:t>
            </a:r>
            <a:r>
              <a:rPr kumimoji="1" lang="en-US" altLang="ja-JP" sz="1200" b="0" i="0" u="none" strike="noStrike" kern="1200" cap="none" dirty="0" smtClean="0">
                <a:solidFill>
                  <a:schemeClr val="dk1"/>
                </a:solidFill>
                <a:effectLst/>
                <a:latin typeface="Calibri"/>
                <a:ea typeface="Calibri"/>
                <a:cs typeface="Calibri"/>
                <a:sym typeface="Calibri"/>
              </a:rPr>
              <a:t>1</a:t>
            </a:r>
            <a:r>
              <a:rPr kumimoji="1" lang="ja-JP" altLang="ja-JP" sz="1200" b="0" i="0" u="none" strike="noStrike" kern="1200" cap="none" dirty="0" smtClean="0">
                <a:solidFill>
                  <a:schemeClr val="dk1"/>
                </a:solidFill>
                <a:effectLst/>
                <a:latin typeface="Calibri"/>
                <a:ea typeface="Calibri"/>
                <a:cs typeface="Calibri"/>
                <a:sym typeface="Calibri"/>
              </a:rPr>
              <a:t>年前に引っ越しをした時に冷蔵庫や洗濯機を買いましたが</a:t>
            </a:r>
          </a:p>
          <a:p>
            <a:r>
              <a:rPr kumimoji="1" lang="ja-JP" altLang="ja-JP" sz="1200" b="0" i="0" u="none" strike="noStrike" kern="1200" cap="none" dirty="0" smtClean="0">
                <a:solidFill>
                  <a:schemeClr val="dk1"/>
                </a:solidFill>
                <a:effectLst/>
                <a:latin typeface="Calibri"/>
                <a:ea typeface="Calibri"/>
                <a:cs typeface="Calibri"/>
                <a:sym typeface="Calibri"/>
              </a:rPr>
              <a:t>それ以来まともに家具とか家電とかを買い足していません。</a:t>
            </a:r>
          </a:p>
          <a:p>
            <a:r>
              <a:rPr kumimoji="1" lang="ja-JP" altLang="ja-JP" sz="1200" b="0" i="0" u="none" strike="noStrike" kern="1200" cap="none" dirty="0" smtClean="0">
                <a:solidFill>
                  <a:schemeClr val="dk1"/>
                </a:solidFill>
                <a:effectLst/>
                <a:latin typeface="Calibri"/>
                <a:ea typeface="Calibri"/>
                <a:cs typeface="Calibri"/>
                <a:sym typeface="Calibri"/>
              </a:rPr>
              <a:t>というよりも もっと小さな日用品とかもあまり補充しないし、</a:t>
            </a:r>
          </a:p>
          <a:p>
            <a:r>
              <a:rPr kumimoji="1" lang="ja-JP" altLang="ja-JP" sz="1200" b="0" i="0" u="none" strike="noStrike" kern="1200" cap="none" dirty="0" smtClean="0">
                <a:solidFill>
                  <a:schemeClr val="dk1"/>
                </a:solidFill>
                <a:effectLst/>
                <a:latin typeface="Calibri"/>
                <a:ea typeface="Calibri"/>
                <a:cs typeface="Calibri"/>
                <a:sym typeface="Calibri"/>
              </a:rPr>
              <a:t>逆に古くなってよれてきた物も捨てません。</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私は自分の部屋にいるときは、希望としては</a:t>
            </a:r>
          </a:p>
          <a:p>
            <a:r>
              <a:rPr kumimoji="1" lang="ja-JP" altLang="ja-JP" sz="1200" b="0" i="0" u="none" strike="noStrike" kern="1200" cap="none" dirty="0" smtClean="0">
                <a:solidFill>
                  <a:schemeClr val="dk1"/>
                </a:solidFill>
                <a:effectLst/>
                <a:latin typeface="Calibri"/>
                <a:ea typeface="Calibri"/>
                <a:cs typeface="Calibri"/>
                <a:sym typeface="Calibri"/>
              </a:rPr>
              <a:t>時が止まったかのようにずうっと停滞した空気にみたされて</a:t>
            </a:r>
          </a:p>
          <a:p>
            <a:r>
              <a:rPr kumimoji="1" lang="ja-JP" altLang="ja-JP" sz="1200" b="0" i="0" u="none" strike="noStrike" kern="1200" cap="none" dirty="0" smtClean="0">
                <a:solidFill>
                  <a:schemeClr val="dk1"/>
                </a:solidFill>
                <a:effectLst/>
                <a:latin typeface="Calibri"/>
                <a:ea typeface="Calibri"/>
                <a:cs typeface="Calibri"/>
                <a:sym typeface="Calibri"/>
              </a:rPr>
              <a:t>毎日を過ごしていたいなあ、みたいなスタンスで生きています。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普通の言葉で言うと、私の部屋は「散らかっている」と呼ぶのかもしれませんが</a:t>
            </a:r>
          </a:p>
          <a:p>
            <a:r>
              <a:rPr kumimoji="1" lang="ja-JP" altLang="ja-JP" sz="1200" b="0" i="0" u="none" strike="noStrike" kern="1200" cap="none" dirty="0" smtClean="0">
                <a:solidFill>
                  <a:schemeClr val="dk1"/>
                </a:solidFill>
                <a:effectLst/>
                <a:latin typeface="Calibri"/>
                <a:ea typeface="Calibri"/>
                <a:cs typeface="Calibri"/>
                <a:sym typeface="Calibri"/>
              </a:rPr>
              <a:t>これは「私の部屋</a:t>
            </a:r>
            <a:r>
              <a:rPr kumimoji="1" lang="ja-JP" altLang="ja-JP" sz="1200" b="1" i="0" u="none" strike="noStrike" kern="1200" cap="none" dirty="0" smtClean="0">
                <a:solidFill>
                  <a:schemeClr val="dk1"/>
                </a:solidFill>
                <a:effectLst/>
                <a:latin typeface="Calibri"/>
                <a:ea typeface="Calibri"/>
                <a:cs typeface="Calibri"/>
                <a:sym typeface="Calibri"/>
              </a:rPr>
              <a:t>が</a:t>
            </a:r>
            <a:r>
              <a:rPr kumimoji="1" lang="ja-JP" altLang="ja-JP" sz="1200" b="0" i="0" u="none" strike="noStrike" kern="1200" cap="none" dirty="0" smtClean="0">
                <a:solidFill>
                  <a:schemeClr val="dk1"/>
                </a:solidFill>
                <a:effectLst/>
                <a:latin typeface="Calibri"/>
                <a:ea typeface="Calibri"/>
                <a:cs typeface="Calibri"/>
                <a:sym typeface="Calibri"/>
              </a:rPr>
              <a:t>、私の停滞に</a:t>
            </a:r>
            <a:r>
              <a:rPr kumimoji="1" lang="ja-JP" altLang="ja-JP" sz="1200" b="0" i="0" u="sng" strike="noStrike" kern="1200" cap="none" dirty="0" smtClean="0">
                <a:solidFill>
                  <a:schemeClr val="dk1"/>
                </a:solidFill>
                <a:effectLst/>
                <a:latin typeface="Calibri"/>
                <a:ea typeface="Calibri"/>
                <a:cs typeface="Calibri"/>
                <a:sym typeface="Calibri"/>
              </a:rPr>
              <a:t>ついてこれてきていない</a:t>
            </a:r>
            <a:r>
              <a:rPr kumimoji="1" lang="ja-JP" altLang="ja-JP" sz="1200" b="0" i="0" u="none" strike="noStrike" kern="1200" cap="none" dirty="0" smtClean="0">
                <a:solidFill>
                  <a:schemeClr val="dk1"/>
                </a:solidFill>
                <a:effectLst/>
                <a:latin typeface="Calibri"/>
                <a:ea typeface="Calibri"/>
                <a:cs typeface="Calibri"/>
                <a:sym typeface="Calibri"/>
              </a:rPr>
              <a:t>」状態だと思われます。</a:t>
            </a:r>
          </a:p>
          <a:p>
            <a:r>
              <a:rPr kumimoji="1" lang="ja-JP" altLang="ja-JP" sz="1200" b="0" i="0" u="none" strike="noStrike" kern="1200" cap="none" dirty="0" smtClean="0">
                <a:solidFill>
                  <a:schemeClr val="dk1"/>
                </a:solidFill>
                <a:effectLst/>
                <a:latin typeface="Calibri"/>
                <a:ea typeface="Calibri"/>
                <a:cs typeface="Calibri"/>
                <a:sym typeface="Calibri"/>
              </a:rPr>
              <a:t>もし部屋が私に連動出来ているなら、停滞した部屋はきれいなままのはずです。</a:t>
            </a:r>
          </a:p>
          <a:p>
            <a:r>
              <a:rPr kumimoji="1" lang="ja-JP" altLang="ja-JP" sz="1200" b="0" i="0" u="none" strike="noStrike" kern="1200" cap="none" dirty="0" smtClean="0">
                <a:solidFill>
                  <a:schemeClr val="dk1"/>
                </a:solidFill>
                <a:effectLst/>
                <a:latin typeface="Calibri"/>
                <a:ea typeface="Calibri"/>
                <a:cs typeface="Calibri"/>
                <a:sym typeface="Calibri"/>
              </a:rPr>
              <a:t>だから私は「私の部屋を停滞させる方法」の研究もしています。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さて、当事者研究はこういう「ひねった」言い方ばかりする</a:t>
            </a:r>
          </a:p>
          <a:p>
            <a:r>
              <a:rPr kumimoji="1" lang="ja-JP" altLang="ja-JP" sz="1200" b="0" i="0" u="none" strike="noStrike" kern="1200" cap="none" dirty="0" smtClean="0">
                <a:solidFill>
                  <a:schemeClr val="dk1"/>
                </a:solidFill>
                <a:effectLst/>
                <a:latin typeface="Calibri"/>
                <a:ea typeface="Calibri"/>
                <a:cs typeface="Calibri"/>
                <a:sym typeface="Calibri"/>
              </a:rPr>
              <a:t>という訳でもないのですが、</a:t>
            </a:r>
          </a:p>
          <a:p>
            <a:r>
              <a:rPr kumimoji="1" lang="ja-JP" altLang="ja-JP" sz="1200" b="0" i="0" u="none" strike="noStrike" kern="1200" cap="none" dirty="0" smtClean="0">
                <a:solidFill>
                  <a:schemeClr val="dk1"/>
                </a:solidFill>
                <a:effectLst/>
                <a:latin typeface="Calibri"/>
                <a:ea typeface="Calibri"/>
                <a:cs typeface="Calibri"/>
                <a:sym typeface="Calibri"/>
              </a:rPr>
              <a:t>今の雰囲気を頭の片隅に置きながら</a:t>
            </a:r>
          </a:p>
          <a:p>
            <a:r>
              <a:rPr kumimoji="1" lang="ja-JP" altLang="ja-JP" sz="1200" b="0" i="0" u="none" strike="noStrike" kern="1200" cap="none" dirty="0" smtClean="0">
                <a:solidFill>
                  <a:schemeClr val="dk1"/>
                </a:solidFill>
                <a:effectLst/>
                <a:latin typeface="Calibri"/>
                <a:ea typeface="Calibri"/>
                <a:cs typeface="Calibri"/>
                <a:sym typeface="Calibri"/>
              </a:rPr>
              <a:t>次の「クィア」の話を聞いてみてください。</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95" name="Shape 95"/>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52993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さて、最後の姿勢「クィア」です。</a:t>
            </a:r>
          </a:p>
          <a:p>
            <a:r>
              <a:rPr kumimoji="1" lang="ja-JP" altLang="ja-JP" sz="1200" b="0" i="0" u="none" strike="noStrike" kern="1200" cap="none" dirty="0" smtClean="0">
                <a:solidFill>
                  <a:schemeClr val="dk1"/>
                </a:solidFill>
                <a:effectLst/>
                <a:latin typeface="Calibri"/>
                <a:ea typeface="Calibri"/>
                <a:cs typeface="Calibri"/>
                <a:sym typeface="Calibri"/>
              </a:rPr>
              <a:t>クィアというのは性的少数者の運動から出た言葉です。</a:t>
            </a:r>
          </a:p>
          <a:p>
            <a:r>
              <a:rPr kumimoji="1" lang="ja-JP" altLang="ja-JP" sz="1200" b="0" i="0" u="none" strike="noStrike" kern="1200" cap="none" dirty="0" smtClean="0">
                <a:solidFill>
                  <a:schemeClr val="dk1"/>
                </a:solidFill>
                <a:effectLst/>
                <a:latin typeface="Calibri"/>
                <a:ea typeface="Calibri"/>
                <a:cs typeface="Calibri"/>
                <a:sym typeface="Calibri"/>
              </a:rPr>
              <a:t>今回私がとりあげるのは態度なので</a:t>
            </a:r>
          </a:p>
          <a:p>
            <a:r>
              <a:rPr kumimoji="1" lang="ja-JP" altLang="ja-JP" sz="1200" b="0" i="0" u="none" strike="noStrike" kern="1200" cap="none" dirty="0" smtClean="0">
                <a:solidFill>
                  <a:schemeClr val="dk1"/>
                </a:solidFill>
                <a:effectLst/>
                <a:latin typeface="Calibri"/>
                <a:ea typeface="Calibri"/>
                <a:cs typeface="Calibri"/>
                <a:sym typeface="Calibri"/>
              </a:rPr>
              <a:t>「クィアする」という動詞の方となります。</a:t>
            </a:r>
          </a:p>
          <a:p>
            <a:r>
              <a:rPr kumimoji="1" lang="ja-JP" altLang="ja-JP" sz="1200" b="0" i="0" u="none" strike="noStrike" kern="1200" cap="none" dirty="0" smtClean="0">
                <a:solidFill>
                  <a:schemeClr val="dk1"/>
                </a:solidFill>
                <a:effectLst/>
                <a:latin typeface="Calibri"/>
                <a:ea typeface="Calibri"/>
                <a:cs typeface="Calibri"/>
                <a:sym typeface="Calibri"/>
              </a:rPr>
              <a:t>これはひねるとか台なしにするという意味なのですが、</a:t>
            </a:r>
          </a:p>
          <a:p>
            <a:r>
              <a:rPr kumimoji="1" lang="ja-JP" altLang="ja-JP" sz="1200" b="0" i="0" u="none" strike="noStrike" kern="1200" cap="none" dirty="0" smtClean="0">
                <a:solidFill>
                  <a:schemeClr val="dk1"/>
                </a:solidFill>
                <a:effectLst/>
                <a:latin typeface="Calibri"/>
                <a:ea typeface="Calibri"/>
                <a:cs typeface="Calibri"/>
                <a:sym typeface="Calibri"/>
              </a:rPr>
              <a:t>今まで多くの人が当然だと思っていた何かに対して</a:t>
            </a:r>
          </a:p>
          <a:p>
            <a:r>
              <a:rPr kumimoji="1" lang="ja-JP" altLang="ja-JP" sz="1200" b="0" i="0" u="none" strike="noStrike" kern="1200" cap="none" dirty="0" smtClean="0">
                <a:solidFill>
                  <a:schemeClr val="dk1"/>
                </a:solidFill>
                <a:effectLst/>
                <a:latin typeface="Calibri"/>
                <a:ea typeface="Calibri"/>
                <a:cs typeface="Calibri"/>
                <a:sym typeface="Calibri"/>
              </a:rPr>
              <a:t>「全然当然ではなかったんじゃないの</a:t>
            </a:r>
            <a:r>
              <a:rPr kumimoji="1" lang="en-US" altLang="ja-JP" sz="1200" b="0" i="0" u="none" strike="noStrike" kern="1200" cap="none" dirty="0" smtClean="0">
                <a:solidFill>
                  <a:schemeClr val="dk1"/>
                </a:solidFill>
                <a:effectLst/>
                <a:latin typeface="Calibri"/>
                <a:ea typeface="Calibri"/>
                <a:cs typeface="Calibri"/>
                <a:sym typeface="Calibri"/>
              </a:rPr>
              <a:t>?</a:t>
            </a:r>
            <a:r>
              <a:rPr kumimoji="1" lang="ja-JP" altLang="ja-JP" sz="1200" b="0" i="0" u="none" strike="noStrike" kern="1200" cap="none" dirty="0" smtClean="0">
                <a:solidFill>
                  <a:schemeClr val="dk1"/>
                </a:solidFill>
                <a:effectLst/>
                <a:latin typeface="Calibri"/>
                <a:ea typeface="Calibri"/>
                <a:cs typeface="Calibri"/>
                <a:sym typeface="Calibri"/>
              </a:rPr>
              <a:t>」という事をあからさまにしてしまったり、</a:t>
            </a:r>
          </a:p>
          <a:p>
            <a:r>
              <a:rPr kumimoji="1" lang="ja-JP" altLang="ja-JP" sz="1200" b="0" i="0" u="none" strike="noStrike" kern="1200" cap="none" dirty="0" smtClean="0">
                <a:solidFill>
                  <a:schemeClr val="dk1"/>
                </a:solidFill>
                <a:effectLst/>
                <a:latin typeface="Calibri"/>
                <a:ea typeface="Calibri"/>
                <a:cs typeface="Calibri"/>
                <a:sym typeface="Calibri"/>
              </a:rPr>
              <a:t>これまで毎日私たちが行ってきた行為やふるまいの</a:t>
            </a:r>
          </a:p>
          <a:p>
            <a:r>
              <a:rPr kumimoji="1" lang="ja-JP" altLang="ja-JP" sz="1200" b="0" i="0" u="none" strike="noStrike" kern="1200" cap="none" dirty="0" smtClean="0">
                <a:solidFill>
                  <a:schemeClr val="dk1"/>
                </a:solidFill>
                <a:effectLst/>
                <a:latin typeface="Calibri"/>
                <a:ea typeface="Calibri"/>
                <a:cs typeface="Calibri"/>
                <a:sym typeface="Calibri"/>
              </a:rPr>
              <a:t>意味自体がずれて新しくされてしまう事です。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そしてこういうことは、障害学の分野でも</a:t>
            </a:r>
          </a:p>
          <a:p>
            <a:r>
              <a:rPr kumimoji="1" lang="ja-JP" altLang="ja-JP" sz="1200" b="0" i="0" u="none" strike="noStrike" kern="1200" cap="none" dirty="0" smtClean="0">
                <a:solidFill>
                  <a:schemeClr val="dk1"/>
                </a:solidFill>
                <a:effectLst/>
                <a:latin typeface="Calibri"/>
                <a:ea typeface="Calibri"/>
                <a:cs typeface="Calibri"/>
                <a:sym typeface="Calibri"/>
              </a:rPr>
              <a:t>すでにその感性があるはずです。</a:t>
            </a:r>
          </a:p>
          <a:p>
            <a:r>
              <a:rPr kumimoji="1" lang="ja-JP" altLang="ja-JP" sz="1200" b="0" i="0" u="none" strike="noStrike" kern="1200" cap="none" dirty="0" smtClean="0">
                <a:solidFill>
                  <a:schemeClr val="dk1"/>
                </a:solidFill>
                <a:effectLst/>
                <a:latin typeface="Calibri"/>
                <a:ea typeface="Calibri"/>
                <a:cs typeface="Calibri"/>
                <a:sym typeface="Calibri"/>
              </a:rPr>
              <a:t>青い芝の会の行動綱領で</a:t>
            </a:r>
          </a:p>
          <a:p>
            <a:r>
              <a:rPr kumimoji="1" lang="ja-JP" altLang="ja-JP" sz="1200" b="0" i="0" u="none" strike="noStrike" kern="1200" cap="none" dirty="0" smtClean="0">
                <a:solidFill>
                  <a:schemeClr val="dk1"/>
                </a:solidFill>
                <a:effectLst/>
                <a:latin typeface="Calibri"/>
                <a:ea typeface="Calibri"/>
                <a:cs typeface="Calibri"/>
                <a:sym typeface="Calibri"/>
              </a:rPr>
              <a:t>「われらは、愛と正義を否定する。」と宣言された事に私はそれを感じますし、</a:t>
            </a:r>
          </a:p>
          <a:p>
            <a:r>
              <a:rPr kumimoji="1" lang="ja-JP" altLang="ja-JP" sz="1200" b="0" i="0" u="none" strike="noStrike" kern="1200" cap="none" dirty="0" smtClean="0">
                <a:solidFill>
                  <a:schemeClr val="dk1"/>
                </a:solidFill>
                <a:effectLst/>
                <a:latin typeface="Calibri"/>
                <a:ea typeface="Calibri"/>
                <a:cs typeface="Calibri"/>
                <a:sym typeface="Calibri"/>
              </a:rPr>
              <a:t>「われらは、問題解決の路を選ばない。」にもそうです。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154" name="Shape 154"/>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6</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047401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私は「クィアとは何か」という事に対して</a:t>
            </a:r>
          </a:p>
          <a:p>
            <a:r>
              <a:rPr kumimoji="1" lang="ja-JP" altLang="ja-JP" sz="1200" b="0" i="0" u="none" strike="noStrike" kern="1200" cap="none" dirty="0" smtClean="0">
                <a:solidFill>
                  <a:schemeClr val="dk1"/>
                </a:solidFill>
                <a:effectLst/>
                <a:latin typeface="Calibri"/>
                <a:ea typeface="Calibri"/>
                <a:cs typeface="Calibri"/>
                <a:sym typeface="Calibri"/>
              </a:rPr>
              <a:t>いつもすごく説明できなさを感じていますが、</a:t>
            </a:r>
          </a:p>
          <a:p>
            <a:r>
              <a:rPr kumimoji="1" lang="ja-JP" altLang="ja-JP" sz="1200" b="0" i="0" u="none" strike="noStrike" kern="1200" cap="none" dirty="0" smtClean="0">
                <a:solidFill>
                  <a:schemeClr val="dk1"/>
                </a:solidFill>
                <a:effectLst/>
                <a:latin typeface="Calibri"/>
                <a:ea typeface="Calibri"/>
                <a:cs typeface="Calibri"/>
                <a:sym typeface="Calibri"/>
              </a:rPr>
              <a:t>マサキチトセさんの文章からそのエッセンスを感じたので引用してみます。</a:t>
            </a:r>
          </a:p>
          <a:p>
            <a:r>
              <a:rPr kumimoji="1" lang="ja-JP" altLang="ja-JP" sz="1200" b="0" i="0" u="none" strike="noStrike" kern="1200" cap="none" dirty="0" smtClean="0">
                <a:solidFill>
                  <a:schemeClr val="dk1"/>
                </a:solidFill>
                <a:effectLst/>
                <a:latin typeface="Calibri"/>
                <a:ea typeface="Calibri"/>
                <a:cs typeface="Calibri"/>
                <a:sym typeface="Calibri"/>
              </a:rPr>
              <a:t>「クィアする・台なしにする」という行為は、</a:t>
            </a:r>
          </a:p>
          <a:p>
            <a:r>
              <a:rPr kumimoji="1" lang="ja-JP" altLang="ja-JP" sz="1200" b="0" i="0" u="none" strike="noStrike" kern="1200" cap="none" dirty="0" smtClean="0">
                <a:solidFill>
                  <a:schemeClr val="dk1"/>
                </a:solidFill>
                <a:effectLst/>
                <a:latin typeface="Calibri"/>
                <a:ea typeface="Calibri"/>
                <a:cs typeface="Calibri"/>
                <a:sym typeface="Calibri"/>
              </a:rPr>
              <a:t>自己がのっかっている「台」も「台なし」にしてしまう行為なわけです。</a:t>
            </a:r>
          </a:p>
          <a:p>
            <a:r>
              <a:rPr kumimoji="1" lang="ja-JP" altLang="ja-JP" sz="1200" b="0" i="0" u="none" strike="noStrike" kern="1200" cap="none" dirty="0" smtClean="0">
                <a:solidFill>
                  <a:schemeClr val="dk1"/>
                </a:solidFill>
                <a:effectLst/>
                <a:latin typeface="Calibri"/>
                <a:ea typeface="Calibri"/>
                <a:cs typeface="Calibri"/>
                <a:sym typeface="Calibri"/>
              </a:rPr>
              <a:t>「おもいがけず、その場の なにかがクィアされてしまう」事態というのは、</a:t>
            </a:r>
          </a:p>
          <a:p>
            <a:r>
              <a:rPr kumimoji="1" lang="ja-JP" altLang="ja-JP" sz="1200" b="0" i="0" u="none" strike="noStrike" kern="1200" cap="none" dirty="0" smtClean="0">
                <a:solidFill>
                  <a:schemeClr val="dk1"/>
                </a:solidFill>
                <a:effectLst/>
                <a:latin typeface="Calibri"/>
                <a:ea typeface="Calibri"/>
                <a:cs typeface="Calibri"/>
                <a:sym typeface="Calibri"/>
              </a:rPr>
              <a:t>おそらく だれにとっても、たのしいものでは ありません。</a:t>
            </a:r>
          </a:p>
          <a:p>
            <a:r>
              <a:rPr kumimoji="1" lang="ja-JP" altLang="ja-JP" sz="1200" b="0" i="0" u="none" strike="noStrike" kern="1200" cap="none" dirty="0" smtClean="0">
                <a:solidFill>
                  <a:schemeClr val="dk1"/>
                </a:solidFill>
                <a:effectLst/>
                <a:latin typeface="Calibri"/>
                <a:ea typeface="Calibri"/>
                <a:cs typeface="Calibri"/>
                <a:sym typeface="Calibri"/>
              </a:rPr>
              <a:t>「自分のよってたつ台をも、台なしにする」</a:t>
            </a:r>
            <a:r>
              <a:rPr kumimoji="1" lang="en-US" altLang="ja-JP" sz="1200" b="0" i="0" u="none" strike="noStrike" kern="1200" cap="none" dirty="0" smtClean="0">
                <a:solidFill>
                  <a:schemeClr val="dk1"/>
                </a:solidFill>
                <a:effectLst/>
                <a:latin typeface="Calibri"/>
                <a:ea typeface="Calibri"/>
                <a:cs typeface="Calibri"/>
                <a:sym typeface="Calibri"/>
              </a:rPr>
              <a:t>——</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「クィア」という動詞のもつ、この諸刃の剣、というか、</a:t>
            </a:r>
          </a:p>
          <a:p>
            <a:r>
              <a:rPr kumimoji="1" lang="ja-JP" altLang="ja-JP" sz="1200" b="0" i="0" u="none" strike="noStrike" kern="1200" cap="none" dirty="0" smtClean="0">
                <a:solidFill>
                  <a:schemeClr val="dk1"/>
                </a:solidFill>
                <a:effectLst/>
                <a:latin typeface="Calibri"/>
                <a:ea typeface="Calibri"/>
                <a:cs typeface="Calibri"/>
                <a:sym typeface="Calibri"/>
              </a:rPr>
              <a:t>さしちがえ覚悟みたいな いきごみを おもいだすことで</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私はこの「クィアする」という態度やクィアされた事柄を大切にして</a:t>
            </a:r>
          </a:p>
          <a:p>
            <a:r>
              <a:rPr kumimoji="1" lang="ja-JP" altLang="ja-JP" sz="1200" b="0" i="0" u="none" strike="noStrike" kern="1200" cap="none" dirty="0" smtClean="0">
                <a:solidFill>
                  <a:schemeClr val="dk1"/>
                </a:solidFill>
                <a:effectLst/>
                <a:latin typeface="Calibri"/>
                <a:ea typeface="Calibri"/>
                <a:cs typeface="Calibri"/>
                <a:sym typeface="Calibri"/>
              </a:rPr>
              <a:t>自分の研究や当事者研究をしたいと思っています。</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242" name="Shape 242"/>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654488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241" name="Shape 241"/>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en-US" altLang="ja-JP" sz="1200" b="0" i="0" u="none" strike="noStrike" kern="1200" cap="none" dirty="0" smtClean="0">
                <a:solidFill>
                  <a:schemeClr val="dk1"/>
                </a:solidFill>
                <a:effectLst/>
                <a:latin typeface="Calibri"/>
                <a:ea typeface="Calibri"/>
                <a:cs typeface="Calibri"/>
                <a:sym typeface="Calibri"/>
              </a:rPr>
              <a:t>3</a:t>
            </a:r>
            <a:r>
              <a:rPr kumimoji="1" lang="ja-JP" altLang="ja-JP" sz="1200" b="0" i="0" u="none" strike="noStrike" kern="1200" cap="none" dirty="0" err="1" smtClean="0">
                <a:solidFill>
                  <a:schemeClr val="dk1"/>
                </a:solidFill>
                <a:effectLst/>
                <a:latin typeface="Calibri"/>
                <a:ea typeface="Calibri"/>
                <a:cs typeface="Calibri"/>
                <a:sym typeface="Calibri"/>
              </a:rPr>
              <a:t>つの</a:t>
            </a:r>
            <a:r>
              <a:rPr kumimoji="1" lang="ja-JP" altLang="ja-JP" sz="1200" b="0" i="0" u="none" strike="noStrike" kern="1200" cap="none" dirty="0" smtClean="0">
                <a:solidFill>
                  <a:schemeClr val="dk1"/>
                </a:solidFill>
                <a:effectLst/>
                <a:latin typeface="Calibri"/>
                <a:ea typeface="Calibri"/>
                <a:cs typeface="Calibri"/>
                <a:sym typeface="Calibri"/>
              </a:rPr>
              <a:t>態度を私の中でより合わせたものを</a:t>
            </a:r>
          </a:p>
          <a:p>
            <a:r>
              <a:rPr kumimoji="1" lang="ja-JP" altLang="ja-JP" sz="1200" b="0" i="0" u="none" strike="noStrike" kern="1200" cap="none" dirty="0" smtClean="0">
                <a:solidFill>
                  <a:schemeClr val="dk1"/>
                </a:solidFill>
                <a:effectLst/>
                <a:latin typeface="Calibri"/>
                <a:ea typeface="Calibri"/>
                <a:cs typeface="Calibri"/>
                <a:sym typeface="Calibri"/>
              </a:rPr>
              <a:t>「自閉的にクィアする」と呼んでみます。</a:t>
            </a:r>
          </a:p>
          <a:p>
            <a:r>
              <a:rPr kumimoji="1" lang="ja-JP" altLang="ja-JP" sz="1200" b="0" i="0" u="none" strike="noStrike" kern="1200" cap="none" dirty="0" smtClean="0">
                <a:solidFill>
                  <a:schemeClr val="dk1"/>
                </a:solidFill>
                <a:effectLst/>
                <a:latin typeface="Calibri"/>
                <a:ea typeface="Calibri"/>
                <a:cs typeface="Calibri"/>
                <a:sym typeface="Calibri"/>
              </a:rPr>
              <a:t>自閉的にとつけたのは、</a:t>
            </a:r>
          </a:p>
          <a:p>
            <a:r>
              <a:rPr kumimoji="1" lang="ja-JP" altLang="ja-JP" sz="1200" b="0" i="0" u="none" strike="noStrike" kern="1200" cap="none" dirty="0" smtClean="0">
                <a:solidFill>
                  <a:schemeClr val="dk1"/>
                </a:solidFill>
                <a:effectLst/>
                <a:latin typeface="Calibri"/>
                <a:ea typeface="Calibri"/>
                <a:cs typeface="Calibri"/>
                <a:sym typeface="Calibri"/>
              </a:rPr>
              <a:t>自分がひとまずどの立場から規範をずらそうとしているのかを</a:t>
            </a:r>
          </a:p>
          <a:p>
            <a:r>
              <a:rPr kumimoji="1" lang="ja-JP" altLang="ja-JP" sz="1200" b="0" i="0" u="none" strike="noStrike" kern="1200" cap="none" dirty="0" smtClean="0">
                <a:solidFill>
                  <a:schemeClr val="dk1"/>
                </a:solidFill>
                <a:effectLst/>
                <a:latin typeface="Calibri"/>
                <a:ea typeface="Calibri"/>
                <a:cs typeface="Calibri"/>
                <a:sym typeface="Calibri"/>
              </a:rPr>
              <a:t>自覚しておくことが大切だと考えるからです。</a:t>
            </a:r>
          </a:p>
          <a:p>
            <a:r>
              <a:rPr kumimoji="1" lang="ja-JP" altLang="ja-JP" sz="1200" b="0" i="0" u="none" strike="noStrike" kern="1200" cap="none" dirty="0" smtClean="0">
                <a:solidFill>
                  <a:schemeClr val="dk1"/>
                </a:solidFill>
                <a:effectLst/>
                <a:latin typeface="Calibri"/>
                <a:ea typeface="Calibri"/>
                <a:cs typeface="Calibri"/>
                <a:sym typeface="Calibri"/>
              </a:rPr>
              <a:t>だから、私は「文化としての自閉者である私」を起点にします</a:t>
            </a:r>
          </a:p>
          <a:p>
            <a:r>
              <a:rPr kumimoji="1" lang="ja-JP" altLang="ja-JP" sz="1200" b="0" i="0" u="none" strike="noStrike" kern="1200" cap="none" dirty="0" smtClean="0">
                <a:solidFill>
                  <a:schemeClr val="dk1"/>
                </a:solidFill>
                <a:effectLst/>
                <a:latin typeface="Calibri"/>
                <a:ea typeface="Calibri"/>
                <a:cs typeface="Calibri"/>
                <a:sym typeface="Calibri"/>
              </a:rPr>
              <a:t>つまり私自身の考え方のパターン、物事のとらえ方、身体の感覚</a:t>
            </a:r>
          </a:p>
          <a:p>
            <a:r>
              <a:rPr kumimoji="1" lang="ja-JP" altLang="ja-JP" sz="1200" b="0" i="0" u="none" strike="noStrike" kern="1200" cap="none" dirty="0" smtClean="0">
                <a:solidFill>
                  <a:schemeClr val="dk1"/>
                </a:solidFill>
                <a:effectLst/>
                <a:latin typeface="Calibri"/>
                <a:ea typeface="Calibri"/>
                <a:cs typeface="Calibri"/>
                <a:sym typeface="Calibri"/>
              </a:rPr>
              <a:t>そこを元にして考えを組み立てます、そういう意味です。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242" name="Shape 242"/>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8</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34702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3" name="Shape 15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r>
              <a:rPr kumimoji="1" lang="ja-JP" altLang="ja-JP" sz="1200" b="0" i="0" u="none" strike="noStrike" kern="1200" cap="none" dirty="0" smtClean="0">
                <a:solidFill>
                  <a:schemeClr val="dk1"/>
                </a:solidFill>
                <a:effectLst/>
                <a:latin typeface="Calibri"/>
                <a:ea typeface="Calibri"/>
                <a:cs typeface="Calibri"/>
                <a:sym typeface="Calibri"/>
              </a:rPr>
              <a:t>具体的な例として、</a:t>
            </a:r>
            <a:r>
              <a:rPr kumimoji="1" lang="en-US" altLang="ja-JP" sz="1200" b="0" i="0" u="none" strike="noStrike" kern="1200" cap="none" dirty="0" smtClean="0">
                <a:solidFill>
                  <a:schemeClr val="dk1"/>
                </a:solidFill>
                <a:effectLst/>
                <a:latin typeface="Calibri"/>
                <a:ea typeface="Calibri"/>
                <a:cs typeface="Calibri"/>
                <a:sym typeface="Calibri"/>
              </a:rPr>
              <a:t>2014</a:t>
            </a:r>
            <a:r>
              <a:rPr kumimoji="1" lang="ja-JP" altLang="ja-JP" sz="1200" b="0" i="0" u="none" strike="noStrike" kern="1200" cap="none" dirty="0" smtClean="0">
                <a:solidFill>
                  <a:schemeClr val="dk1"/>
                </a:solidFill>
                <a:effectLst/>
                <a:latin typeface="Calibri"/>
                <a:ea typeface="Calibri"/>
                <a:cs typeface="Calibri"/>
                <a:sym typeface="Calibri"/>
              </a:rPr>
              <a:t>年に大澤博隆さんが開発した</a:t>
            </a:r>
            <a:r>
              <a:rPr kumimoji="1" lang="en-US" altLang="ja-JP" sz="1200" b="0" i="0" u="none" strike="noStrike" kern="1200" cap="none" dirty="0" err="1" smtClean="0">
                <a:solidFill>
                  <a:schemeClr val="dk1"/>
                </a:solidFill>
                <a:effectLst/>
                <a:latin typeface="Calibri"/>
                <a:ea typeface="Calibri"/>
                <a:cs typeface="Calibri"/>
                <a:sym typeface="Calibri"/>
              </a:rPr>
              <a:t>AgencyGlass</a:t>
            </a:r>
            <a:r>
              <a:rPr kumimoji="1" lang="ja-JP" altLang="ja-JP" sz="1200" b="0" i="0" u="none" strike="noStrike" kern="1200" cap="none" dirty="0" smtClean="0">
                <a:solidFill>
                  <a:schemeClr val="dk1"/>
                </a:solidFill>
                <a:effectLst/>
                <a:latin typeface="Calibri"/>
                <a:ea typeface="Calibri"/>
                <a:cs typeface="Calibri"/>
                <a:sym typeface="Calibri"/>
              </a:rPr>
              <a:t>を取り上げて考えます。</a:t>
            </a:r>
          </a:p>
          <a:p>
            <a:r>
              <a:rPr kumimoji="1" lang="ja-JP" altLang="ja-JP" sz="1200" b="0" i="0" u="none" strike="noStrike" kern="1200" cap="none" dirty="0" smtClean="0">
                <a:solidFill>
                  <a:schemeClr val="dk1"/>
                </a:solidFill>
                <a:effectLst/>
                <a:latin typeface="Calibri"/>
                <a:ea typeface="Calibri"/>
                <a:cs typeface="Calibri"/>
                <a:sym typeface="Calibri"/>
              </a:rPr>
              <a:t>スライドの写真は</a:t>
            </a:r>
            <a:r>
              <a:rPr kumimoji="1" lang="en-US" altLang="ja-JP" sz="1200" b="0" i="0" u="none" strike="noStrike" kern="1200" cap="none" dirty="0" smtClean="0">
                <a:solidFill>
                  <a:schemeClr val="dk1"/>
                </a:solidFill>
                <a:effectLst/>
                <a:latin typeface="Calibri"/>
                <a:ea typeface="Calibri"/>
                <a:cs typeface="Calibri"/>
                <a:sym typeface="Calibri"/>
              </a:rPr>
              <a:t>AFP</a:t>
            </a:r>
            <a:r>
              <a:rPr kumimoji="1" lang="ja-JP" altLang="ja-JP" sz="1200" b="0" i="0" u="none" strike="noStrike" kern="1200" cap="none" dirty="0" smtClean="0">
                <a:solidFill>
                  <a:schemeClr val="dk1"/>
                </a:solidFill>
                <a:effectLst/>
                <a:latin typeface="Calibri"/>
                <a:ea typeface="Calibri"/>
                <a:cs typeface="Calibri"/>
                <a:sym typeface="Calibri"/>
              </a:rPr>
              <a:t>の取材記事</a:t>
            </a:r>
          </a:p>
          <a:p>
            <a:r>
              <a:rPr kumimoji="1" lang="ja-JP" altLang="ja-JP" sz="1200" b="0" i="0" u="none" strike="noStrike" kern="1200" cap="none" dirty="0" smtClean="0">
                <a:solidFill>
                  <a:schemeClr val="dk1"/>
                </a:solidFill>
                <a:effectLst/>
                <a:latin typeface="Calibri"/>
                <a:ea typeface="Calibri"/>
                <a:cs typeface="Calibri"/>
                <a:sym typeface="Calibri"/>
              </a:rPr>
              <a:t>「感情コントロールが不要になる眼鏡型装置、日本の科学者が開発」から引用しました。</a:t>
            </a:r>
          </a:p>
          <a:p>
            <a:r>
              <a:rPr kumimoji="1" lang="en-US" altLang="ja-JP" sz="1200" b="0" i="0" u="none" strike="noStrike" kern="1200" cap="none" dirty="0" err="1" smtClean="0">
                <a:solidFill>
                  <a:schemeClr val="dk1"/>
                </a:solidFill>
                <a:effectLst/>
                <a:latin typeface="Calibri"/>
                <a:ea typeface="Calibri"/>
                <a:cs typeface="Calibri"/>
                <a:sym typeface="Calibri"/>
              </a:rPr>
              <a:t>AgencyGlass</a:t>
            </a:r>
            <a:r>
              <a:rPr kumimoji="1" lang="ja-JP" altLang="ja-JP" sz="1200" b="0" i="0" u="none" strike="noStrike" kern="1200" cap="none" dirty="0" smtClean="0">
                <a:solidFill>
                  <a:schemeClr val="dk1"/>
                </a:solidFill>
                <a:effectLst/>
                <a:latin typeface="Calibri"/>
                <a:ea typeface="Calibri"/>
                <a:cs typeface="Calibri"/>
                <a:sym typeface="Calibri"/>
              </a:rPr>
              <a:t>は眼鏡の形をしていますが、</a:t>
            </a:r>
          </a:p>
          <a:p>
            <a:r>
              <a:rPr kumimoji="1" lang="ja-JP" altLang="ja-JP" sz="1200" b="0" i="0" u="none" strike="noStrike" kern="1200" cap="none" dirty="0" smtClean="0">
                <a:solidFill>
                  <a:schemeClr val="dk1"/>
                </a:solidFill>
                <a:effectLst/>
                <a:latin typeface="Calibri"/>
                <a:ea typeface="Calibri"/>
                <a:cs typeface="Calibri"/>
                <a:sym typeface="Calibri"/>
              </a:rPr>
              <a:t>レンズに相当する部分が液晶板になっていて、</a:t>
            </a:r>
          </a:p>
          <a:p>
            <a:r>
              <a:rPr kumimoji="1" lang="ja-JP" altLang="ja-JP" sz="1200" b="0" i="0" u="none" strike="noStrike" kern="1200" cap="none" dirty="0" smtClean="0">
                <a:solidFill>
                  <a:schemeClr val="dk1"/>
                </a:solidFill>
                <a:effectLst/>
                <a:latin typeface="Calibri"/>
                <a:ea typeface="Calibri"/>
                <a:cs typeface="Calibri"/>
                <a:sym typeface="Calibri"/>
              </a:rPr>
              <a:t>そこから予め撮影しておいた自分の目元の映像を</a:t>
            </a:r>
          </a:p>
          <a:p>
            <a:r>
              <a:rPr kumimoji="1" lang="ja-JP" altLang="ja-JP" sz="1200" b="0" i="0" u="none" strike="noStrike" kern="1200" cap="none" dirty="0" smtClean="0">
                <a:solidFill>
                  <a:schemeClr val="dk1"/>
                </a:solidFill>
                <a:effectLst/>
                <a:latin typeface="Calibri"/>
                <a:ea typeface="Calibri"/>
                <a:cs typeface="Calibri"/>
                <a:sym typeface="Calibri"/>
              </a:rPr>
              <a:t>外側に向かって映し出すことができます。</a:t>
            </a:r>
          </a:p>
          <a:p>
            <a:r>
              <a:rPr kumimoji="1" lang="ja-JP" altLang="ja-JP" sz="1200" b="0" i="0" u="none" strike="noStrike" kern="1200" cap="none" dirty="0" smtClean="0">
                <a:solidFill>
                  <a:schemeClr val="dk1"/>
                </a:solidFill>
                <a:effectLst/>
                <a:latin typeface="Calibri"/>
                <a:ea typeface="Calibri"/>
                <a:cs typeface="Calibri"/>
                <a:sym typeface="Calibri"/>
              </a:rPr>
              <a:t>これは目を見開いたり視線を合わせたりするパターンを映し出せるので、</a:t>
            </a:r>
          </a:p>
          <a:p>
            <a:r>
              <a:rPr kumimoji="1" lang="ja-JP" altLang="ja-JP" sz="1200" b="0" i="0" u="none" strike="noStrike" kern="1200" cap="none" dirty="0" smtClean="0">
                <a:solidFill>
                  <a:schemeClr val="dk1"/>
                </a:solidFill>
                <a:effectLst/>
                <a:latin typeface="Calibri"/>
                <a:ea typeface="Calibri"/>
                <a:cs typeface="Calibri"/>
                <a:sym typeface="Calibri"/>
              </a:rPr>
              <a:t>モードに合わせ最適な表情を演出できます。</a:t>
            </a:r>
          </a:p>
          <a:p>
            <a:r>
              <a:rPr kumimoji="1" lang="ja-JP" altLang="ja-JP" sz="1200" b="0" i="0" u="none" strike="noStrike" kern="1200" cap="none" dirty="0" smtClean="0">
                <a:solidFill>
                  <a:schemeClr val="dk1"/>
                </a:solidFill>
                <a:effectLst/>
                <a:latin typeface="Calibri"/>
                <a:ea typeface="Calibri"/>
                <a:cs typeface="Calibri"/>
                <a:sym typeface="Calibri"/>
              </a:rPr>
              <a:t>たとえ着けている本人が寝ていても可能です。</a:t>
            </a:r>
          </a:p>
          <a:p>
            <a:r>
              <a:rPr kumimoji="1" lang="ja-JP" altLang="ja-JP" sz="1200" b="0" i="0" u="none" strike="noStrike" kern="1200" cap="none" dirty="0" smtClean="0">
                <a:solidFill>
                  <a:schemeClr val="dk1"/>
                </a:solidFill>
                <a:effectLst/>
                <a:latin typeface="Calibri"/>
                <a:ea typeface="Calibri"/>
                <a:cs typeface="Calibri"/>
                <a:sym typeface="Calibri"/>
              </a:rPr>
              <a:t>大澤さんは開発した意図として、</a:t>
            </a:r>
          </a:p>
          <a:p>
            <a:r>
              <a:rPr kumimoji="1" lang="ja-JP" altLang="ja-JP" sz="1200" b="0" i="0" u="none" strike="noStrike" kern="1200" cap="none" dirty="0" smtClean="0">
                <a:solidFill>
                  <a:schemeClr val="dk1"/>
                </a:solidFill>
                <a:effectLst/>
                <a:latin typeface="Calibri"/>
                <a:ea typeface="Calibri"/>
                <a:cs typeface="Calibri"/>
                <a:sym typeface="Calibri"/>
              </a:rPr>
              <a:t>「労働者に対して心理的なストレスを与える感情労働というものを代替したかった」</a:t>
            </a:r>
          </a:p>
          <a:p>
            <a:r>
              <a:rPr kumimoji="1" lang="ja-JP" altLang="ja-JP" sz="1200" b="0" i="0" u="none" strike="noStrike" kern="1200" cap="none" dirty="0" smtClean="0">
                <a:solidFill>
                  <a:schemeClr val="dk1"/>
                </a:solidFill>
                <a:effectLst/>
                <a:latin typeface="Calibri"/>
                <a:ea typeface="Calibri"/>
                <a:cs typeface="Calibri"/>
                <a:sym typeface="Calibri"/>
              </a:rPr>
              <a:t>という事を書いています。</a:t>
            </a:r>
          </a:p>
          <a:p>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さてどうでしょうか。私は実物を見ていませんが、すごくいいなあと思いました。</a:t>
            </a:r>
          </a:p>
          <a:p>
            <a:r>
              <a:rPr kumimoji="1" lang="ja-JP" altLang="ja-JP" sz="1200" b="0" i="0" u="none" strike="noStrike" kern="1200" cap="none" dirty="0" smtClean="0">
                <a:solidFill>
                  <a:schemeClr val="dk1"/>
                </a:solidFill>
                <a:effectLst/>
                <a:latin typeface="Calibri"/>
                <a:ea typeface="Calibri"/>
                <a:cs typeface="Calibri"/>
                <a:sym typeface="Calibri"/>
              </a:rPr>
              <a:t>というのは「これまでの表情を使ってやり取りしてきたコミュニケーション」に対して</a:t>
            </a:r>
          </a:p>
          <a:p>
            <a:r>
              <a:rPr kumimoji="1" lang="ja-JP" altLang="ja-JP" sz="1200" b="0" i="0" u="none" strike="noStrike" kern="1200" cap="none" dirty="0" smtClean="0">
                <a:solidFill>
                  <a:schemeClr val="dk1"/>
                </a:solidFill>
                <a:effectLst/>
                <a:latin typeface="Calibri"/>
                <a:ea typeface="Calibri"/>
                <a:cs typeface="Calibri"/>
                <a:sym typeface="Calibri"/>
              </a:rPr>
              <a:t>色々な事をバカバカしいと思わされてしまったからです。</a:t>
            </a:r>
          </a:p>
          <a:p>
            <a:r>
              <a:rPr kumimoji="1" lang="ja-JP" altLang="ja-JP" sz="1200" b="0" i="0" u="none" strike="noStrike" kern="1200" cap="none" dirty="0" smtClean="0">
                <a:solidFill>
                  <a:schemeClr val="dk1"/>
                </a:solidFill>
                <a:effectLst/>
                <a:latin typeface="Calibri"/>
                <a:ea typeface="Calibri"/>
                <a:cs typeface="Calibri"/>
                <a:sym typeface="Calibri"/>
              </a:rPr>
              <a:t>予め言っておきますが、</a:t>
            </a:r>
            <a:r>
              <a:rPr kumimoji="1" lang="en-US" altLang="ja-JP" sz="1200" b="0" i="0" u="none" strike="noStrike" kern="1200" cap="none" dirty="0" smtClean="0">
                <a:solidFill>
                  <a:schemeClr val="dk1"/>
                </a:solidFill>
                <a:effectLst/>
                <a:latin typeface="Calibri"/>
                <a:ea typeface="Calibri"/>
                <a:cs typeface="Calibri"/>
                <a:sym typeface="Calibri"/>
              </a:rPr>
              <a:t>	</a:t>
            </a:r>
            <a:endParaRPr kumimoji="1" lang="ja-JP" altLang="ja-JP" sz="1200" b="0" i="0" u="none" strike="noStrike" kern="1200" cap="none" dirty="0" smtClean="0">
              <a:solidFill>
                <a:schemeClr val="dk1"/>
              </a:solidFill>
              <a:effectLst/>
              <a:latin typeface="Calibri"/>
              <a:ea typeface="Calibri"/>
              <a:cs typeface="Calibri"/>
              <a:sym typeface="Calibri"/>
            </a:endParaRPr>
          </a:p>
          <a:p>
            <a:r>
              <a:rPr kumimoji="1" lang="ja-JP" altLang="ja-JP" sz="1200" b="0" i="0" u="none" strike="noStrike" kern="1200" cap="none" dirty="0" smtClean="0">
                <a:solidFill>
                  <a:schemeClr val="dk1"/>
                </a:solidFill>
                <a:effectLst/>
                <a:latin typeface="Calibri"/>
                <a:ea typeface="Calibri"/>
                <a:cs typeface="Calibri"/>
                <a:sym typeface="Calibri"/>
              </a:rPr>
              <a:t>私は</a:t>
            </a:r>
            <a:r>
              <a:rPr kumimoji="1" lang="en-US" altLang="ja-JP" sz="1200" b="0" i="0" u="none" strike="noStrike" kern="1200" cap="none" dirty="0" err="1" smtClean="0">
                <a:solidFill>
                  <a:schemeClr val="dk1"/>
                </a:solidFill>
                <a:effectLst/>
                <a:latin typeface="Calibri"/>
                <a:ea typeface="Calibri"/>
                <a:cs typeface="Calibri"/>
                <a:sym typeface="Calibri"/>
              </a:rPr>
              <a:t>AgencyGlass</a:t>
            </a:r>
            <a:r>
              <a:rPr kumimoji="1" lang="ja-JP" altLang="ja-JP" sz="1200" b="0" i="0" u="none" strike="noStrike" kern="1200" cap="none" dirty="0" smtClean="0">
                <a:solidFill>
                  <a:schemeClr val="dk1"/>
                </a:solidFill>
                <a:effectLst/>
                <a:latin typeface="Calibri"/>
                <a:ea typeface="Calibri"/>
                <a:cs typeface="Calibri"/>
                <a:sym typeface="Calibri"/>
              </a:rPr>
              <a:t>でコミュニケーションの障害を回避できるとか、</a:t>
            </a:r>
          </a:p>
          <a:p>
            <a:r>
              <a:rPr kumimoji="1" lang="ja-JP" altLang="ja-JP" sz="1200" b="0" i="0" u="none" strike="noStrike" kern="1200" cap="none" dirty="0" smtClean="0">
                <a:solidFill>
                  <a:schemeClr val="dk1"/>
                </a:solidFill>
                <a:effectLst/>
                <a:latin typeface="Calibri"/>
                <a:ea typeface="Calibri"/>
                <a:cs typeface="Calibri"/>
                <a:sym typeface="Calibri"/>
              </a:rPr>
              <a:t>そういう可能性を見ているわけではありません。</a:t>
            </a:r>
          </a:p>
          <a:p>
            <a:r>
              <a:rPr kumimoji="1" lang="ja-JP" altLang="ja-JP" sz="1200" b="0" i="0" u="none" strike="noStrike" kern="1200" cap="none" dirty="0" smtClean="0">
                <a:solidFill>
                  <a:schemeClr val="dk1"/>
                </a:solidFill>
                <a:effectLst/>
                <a:latin typeface="Calibri"/>
                <a:ea typeface="Calibri"/>
                <a:cs typeface="Calibri"/>
                <a:sym typeface="Calibri"/>
              </a:rPr>
              <a:t>補う技術をいくら発展させようと、健常中心主義は揺らぎません。</a:t>
            </a:r>
          </a:p>
          <a:p>
            <a:r>
              <a:rPr kumimoji="1" lang="ja-JP" altLang="ja-JP" sz="1200" b="0" i="0" u="none" strike="noStrike" kern="1200" cap="none" dirty="0" smtClean="0">
                <a:solidFill>
                  <a:schemeClr val="dk1"/>
                </a:solidFill>
                <a:effectLst/>
                <a:latin typeface="Calibri"/>
                <a:ea typeface="Calibri"/>
                <a:cs typeface="Calibri"/>
                <a:sym typeface="Calibri"/>
              </a:rPr>
              <a:t>これがもたらすのはコミュニケーションの新しい未来ではなく、</a:t>
            </a:r>
          </a:p>
          <a:p>
            <a:r>
              <a:rPr kumimoji="1" lang="ja-JP" altLang="ja-JP" sz="1200" b="0" i="0" u="none" strike="noStrike" kern="1200" cap="none" dirty="0" smtClean="0">
                <a:solidFill>
                  <a:schemeClr val="dk1"/>
                </a:solidFill>
                <a:effectLst/>
                <a:latin typeface="Calibri"/>
                <a:ea typeface="Calibri"/>
                <a:cs typeface="Calibri"/>
                <a:sym typeface="Calibri"/>
              </a:rPr>
              <a:t>むしろ過去と現在のコミュニケーションに対する別の見方の可能性です。</a:t>
            </a:r>
          </a:p>
          <a:p>
            <a:r>
              <a:rPr kumimoji="1" lang="ja-JP" altLang="ja-JP" sz="1200" b="0" i="0" u="none" strike="noStrike" kern="1200" cap="none" dirty="0" smtClean="0">
                <a:solidFill>
                  <a:schemeClr val="dk1"/>
                </a:solidFill>
                <a:effectLst/>
                <a:latin typeface="Calibri"/>
                <a:ea typeface="Calibri"/>
                <a:cs typeface="Calibri"/>
                <a:sym typeface="Calibri"/>
              </a:rPr>
              <a:t>たとえば、</a:t>
            </a:r>
          </a:p>
          <a:p>
            <a:r>
              <a:rPr kumimoji="1" lang="ja-JP" altLang="ja-JP" sz="1200" b="0" i="0" u="none" strike="noStrike" kern="1200" cap="none" dirty="0" smtClean="0">
                <a:solidFill>
                  <a:schemeClr val="dk1"/>
                </a:solidFill>
                <a:effectLst/>
                <a:latin typeface="Calibri"/>
                <a:ea typeface="Calibri"/>
                <a:cs typeface="Calibri"/>
                <a:sym typeface="Calibri"/>
              </a:rPr>
              <a:t>「表情は「</a:t>
            </a:r>
            <a:r>
              <a:rPr kumimoji="1" lang="ja-JP" altLang="ja-JP" sz="1200" b="1" i="0" u="sng" strike="noStrike" kern="1200" cap="none" dirty="0" smtClean="0">
                <a:solidFill>
                  <a:schemeClr val="dk1"/>
                </a:solidFill>
                <a:effectLst/>
                <a:latin typeface="Calibri"/>
                <a:ea typeface="Calibri"/>
                <a:cs typeface="Calibri"/>
                <a:sym typeface="Calibri"/>
              </a:rPr>
              <a:t>私が</a:t>
            </a:r>
            <a:r>
              <a:rPr kumimoji="1" lang="ja-JP" altLang="ja-JP" sz="1200" b="0" i="0" u="sng" strike="noStrike" kern="1200" cap="none" dirty="0" smtClean="0">
                <a:solidFill>
                  <a:schemeClr val="dk1"/>
                </a:solidFill>
                <a:effectLst/>
                <a:latin typeface="Calibri"/>
                <a:ea typeface="Calibri"/>
                <a:cs typeface="Calibri"/>
                <a:sym typeface="Calibri"/>
              </a:rPr>
              <a:t>あなたへ</a:t>
            </a:r>
            <a:r>
              <a:rPr kumimoji="1" lang="ja-JP" altLang="ja-JP" sz="1200" b="0" i="0" u="none" strike="noStrike" kern="1200" cap="none" dirty="0" smtClean="0">
                <a:solidFill>
                  <a:schemeClr val="dk1"/>
                </a:solidFill>
                <a:effectLst/>
                <a:latin typeface="Calibri"/>
                <a:ea typeface="Calibri"/>
                <a:cs typeface="Calibri"/>
                <a:sym typeface="Calibri"/>
              </a:rPr>
              <a:t>どう振る舞うのか」という問題として語られてきたけど、</a:t>
            </a:r>
          </a:p>
          <a:p>
            <a:r>
              <a:rPr kumimoji="1" lang="ja-JP" altLang="ja-JP" sz="1200" b="0" i="0" u="none" strike="noStrike" kern="1200" cap="none" dirty="0" smtClean="0">
                <a:solidFill>
                  <a:schemeClr val="dk1"/>
                </a:solidFill>
                <a:effectLst/>
                <a:latin typeface="Calibri"/>
                <a:ea typeface="Calibri"/>
                <a:cs typeface="Calibri"/>
                <a:sym typeface="Calibri"/>
              </a:rPr>
              <a:t>要するに「</a:t>
            </a:r>
            <a:r>
              <a:rPr kumimoji="1" lang="ja-JP" altLang="ja-JP" sz="1200" b="1" i="0" u="sng" strike="noStrike" kern="1200" cap="none" dirty="0" smtClean="0">
                <a:solidFill>
                  <a:schemeClr val="dk1"/>
                </a:solidFill>
                <a:effectLst/>
                <a:latin typeface="Calibri"/>
                <a:ea typeface="Calibri"/>
                <a:cs typeface="Calibri"/>
                <a:sym typeface="Calibri"/>
              </a:rPr>
              <a:t>あなたが</a:t>
            </a:r>
            <a:r>
              <a:rPr kumimoji="1" lang="ja-JP" altLang="ja-JP" sz="1200" b="0" i="0" u="sng" strike="noStrike" kern="1200" cap="none" dirty="0" smtClean="0">
                <a:solidFill>
                  <a:schemeClr val="dk1"/>
                </a:solidFill>
                <a:effectLst/>
                <a:latin typeface="Calibri"/>
                <a:ea typeface="Calibri"/>
                <a:cs typeface="Calibri"/>
                <a:sym typeface="Calibri"/>
              </a:rPr>
              <a:t>私から</a:t>
            </a:r>
            <a:r>
              <a:rPr kumimoji="1" lang="ja-JP" altLang="ja-JP" sz="1200" b="0" i="0" u="none" strike="noStrike" kern="1200" cap="none" dirty="0" smtClean="0">
                <a:solidFill>
                  <a:schemeClr val="dk1"/>
                </a:solidFill>
                <a:effectLst/>
                <a:latin typeface="Calibri"/>
                <a:ea typeface="Calibri"/>
                <a:cs typeface="Calibri"/>
                <a:sym typeface="Calibri"/>
              </a:rPr>
              <a:t>何を読み取ったか」という問題でしょう</a:t>
            </a:r>
            <a:r>
              <a:rPr kumimoji="1" lang="en-US" altLang="ja-JP" sz="1200" b="0" i="0" u="none" strike="noStrike" kern="1200" cap="none" dirty="0" smtClean="0">
                <a:solidFill>
                  <a:schemeClr val="dk1"/>
                </a:solidFill>
                <a:effectLst/>
                <a:latin typeface="Calibri"/>
                <a:ea typeface="Calibri"/>
                <a:cs typeface="Calibri"/>
                <a:sym typeface="Calibri"/>
              </a:rPr>
              <a:t>?</a:t>
            </a:r>
            <a:r>
              <a:rPr kumimoji="1" lang="ja-JP" altLang="ja-JP" sz="1200" b="0" i="0" u="none" strike="noStrike" kern="1200" cap="none" dirty="0" smtClean="0">
                <a:solidFill>
                  <a:schemeClr val="dk1"/>
                </a:solidFill>
                <a:effectLst/>
                <a:latin typeface="Calibri"/>
                <a:ea typeface="Calibri"/>
                <a:cs typeface="Calibri"/>
                <a:sym typeface="Calibri"/>
              </a:rPr>
              <a:t>」</a:t>
            </a:r>
          </a:p>
          <a:p>
            <a:r>
              <a:rPr kumimoji="1" lang="ja-JP" altLang="ja-JP" sz="1200" b="0" i="0" u="none" strike="noStrike" kern="1200" cap="none" dirty="0" smtClean="0">
                <a:solidFill>
                  <a:schemeClr val="dk1"/>
                </a:solidFill>
                <a:effectLst/>
                <a:latin typeface="Calibri"/>
                <a:ea typeface="Calibri"/>
                <a:cs typeface="Calibri"/>
                <a:sym typeface="Calibri"/>
              </a:rPr>
              <a:t>と、ボールを投げ返された気持ちになります。</a:t>
            </a:r>
          </a:p>
          <a:p>
            <a:r>
              <a:rPr kumimoji="1" lang="ja-JP" altLang="ja-JP" sz="1200" b="0" i="0" u="none" strike="noStrike" kern="1200" cap="none" dirty="0" smtClean="0">
                <a:solidFill>
                  <a:schemeClr val="dk1"/>
                </a:solidFill>
                <a:effectLst/>
                <a:latin typeface="Calibri"/>
                <a:ea typeface="Calibri"/>
                <a:cs typeface="Calibri"/>
                <a:sym typeface="Calibri"/>
              </a:rPr>
              <a:t>また大澤さんは「感情</a:t>
            </a:r>
            <a:r>
              <a:rPr kumimoji="1" lang="ja-JP" altLang="ja-JP" sz="1200" b="0" i="0" u="sng" strike="noStrike" kern="1200" cap="none" dirty="0" smtClean="0">
                <a:solidFill>
                  <a:schemeClr val="dk1"/>
                </a:solidFill>
                <a:effectLst/>
                <a:latin typeface="Calibri"/>
                <a:ea typeface="Calibri"/>
                <a:cs typeface="Calibri"/>
                <a:sym typeface="Calibri"/>
              </a:rPr>
              <a:t>労働</a:t>
            </a:r>
            <a:r>
              <a:rPr kumimoji="1" lang="ja-JP" altLang="ja-JP" sz="1200" b="0" i="0" u="none" strike="noStrike" kern="1200" cap="none" dirty="0" smtClean="0">
                <a:solidFill>
                  <a:schemeClr val="dk1"/>
                </a:solidFill>
                <a:effectLst/>
                <a:latin typeface="Calibri"/>
                <a:ea typeface="Calibri"/>
                <a:cs typeface="Calibri"/>
                <a:sym typeface="Calibri"/>
              </a:rPr>
              <a:t>」という言葉を出していますが、そこから発展させると、</a:t>
            </a:r>
          </a:p>
          <a:p>
            <a:r>
              <a:rPr kumimoji="1" lang="ja-JP" altLang="ja-JP" sz="1200" b="0" i="0" u="none" strike="noStrike" kern="1200" cap="none" dirty="0" smtClean="0">
                <a:solidFill>
                  <a:schemeClr val="dk1"/>
                </a:solidFill>
                <a:effectLst/>
                <a:latin typeface="Calibri"/>
                <a:ea typeface="Calibri"/>
                <a:cs typeface="Calibri"/>
                <a:sym typeface="Calibri"/>
              </a:rPr>
              <a:t>ああ、もし私が失業したとしても、感情労働者としては無期雇用されていたんだ。</a:t>
            </a:r>
          </a:p>
          <a:p>
            <a:r>
              <a:rPr kumimoji="1" lang="ja-JP" altLang="ja-JP" sz="1200" b="0" i="0" u="none" strike="noStrike" kern="1200" cap="none" dirty="0" smtClean="0">
                <a:solidFill>
                  <a:schemeClr val="dk1"/>
                </a:solidFill>
                <a:effectLst/>
                <a:latin typeface="Calibri"/>
                <a:ea typeface="Calibri"/>
                <a:cs typeface="Calibri"/>
                <a:sym typeface="Calibri"/>
              </a:rPr>
              <a:t>労働だったら、例えば掃除や洗濯は機械でまかなっていいんだから、</a:t>
            </a:r>
          </a:p>
          <a:p>
            <a:r>
              <a:rPr kumimoji="1" lang="ja-JP" altLang="ja-JP" sz="1200" b="0" i="0" u="none" strike="noStrike" kern="1200" cap="none" dirty="0" smtClean="0">
                <a:solidFill>
                  <a:schemeClr val="dk1"/>
                </a:solidFill>
                <a:effectLst/>
                <a:latin typeface="Calibri"/>
                <a:ea typeface="Calibri"/>
                <a:cs typeface="Calibri"/>
                <a:sym typeface="Calibri"/>
              </a:rPr>
              <a:t>感情労働だって家電を使えば手抜きができるかも</a:t>
            </a:r>
            <a:r>
              <a:rPr kumimoji="1" lang="en-US" altLang="ja-JP" sz="1200" b="0" i="0" u="none" strike="noStrike" kern="1200" cap="none" dirty="0" smtClean="0">
                <a:solidFill>
                  <a:schemeClr val="dk1"/>
                </a:solidFill>
                <a:effectLst/>
                <a:latin typeface="Calibri"/>
                <a:ea typeface="Calibri"/>
                <a:cs typeface="Calibri"/>
                <a:sym typeface="Calibri"/>
              </a:rPr>
              <a:t>?</a:t>
            </a:r>
            <a:r>
              <a:rPr kumimoji="1" lang="ja-JP" altLang="ja-JP" sz="1200" b="0" i="0" u="none" strike="noStrike" kern="1200" cap="none" dirty="0" smtClean="0">
                <a:solidFill>
                  <a:schemeClr val="dk1"/>
                </a:solidFill>
                <a:effectLst/>
                <a:latin typeface="Calibri"/>
                <a:ea typeface="Calibri"/>
                <a:cs typeface="Calibri"/>
                <a:sym typeface="Calibri"/>
              </a:rPr>
              <a:t>という展望が開けます。</a:t>
            </a:r>
          </a:p>
          <a:p>
            <a:r>
              <a:rPr kumimoji="1" lang="ja-JP" altLang="ja-JP" sz="1200" b="0" i="0" u="none" strike="noStrike" kern="1200" cap="none" dirty="0" smtClean="0">
                <a:solidFill>
                  <a:schemeClr val="dk1"/>
                </a:solidFill>
                <a:effectLst/>
                <a:latin typeface="Calibri"/>
                <a:ea typeface="Calibri"/>
                <a:cs typeface="Calibri"/>
                <a:sym typeface="Calibri"/>
              </a:rPr>
              <a:t>そう言うやる気のないことを言うと、たとえば</a:t>
            </a:r>
          </a:p>
          <a:p>
            <a:r>
              <a:rPr kumimoji="1" lang="ja-JP" altLang="ja-JP" sz="1200" b="0" i="0" u="none" strike="noStrike" kern="1200" cap="none" dirty="0" smtClean="0">
                <a:solidFill>
                  <a:schemeClr val="dk1"/>
                </a:solidFill>
                <a:effectLst/>
                <a:latin typeface="Calibri"/>
                <a:ea typeface="Calibri"/>
                <a:cs typeface="Calibri"/>
                <a:sym typeface="Calibri"/>
              </a:rPr>
              <a:t>「障害者は純粋な心を持っているから障害をのり超えて魂の交流をしたい」</a:t>
            </a:r>
          </a:p>
          <a:p>
            <a:r>
              <a:rPr kumimoji="1" lang="ja-JP" altLang="ja-JP" sz="1200" b="0" i="0" u="none" strike="noStrike" kern="1200" cap="none" dirty="0" smtClean="0">
                <a:solidFill>
                  <a:schemeClr val="dk1"/>
                </a:solidFill>
                <a:effectLst/>
                <a:latin typeface="Calibri"/>
                <a:ea typeface="Calibri"/>
                <a:cs typeface="Calibri"/>
                <a:sym typeface="Calibri"/>
              </a:rPr>
              <a:t>みたいな事を言う人にとっては</a:t>
            </a:r>
          </a:p>
          <a:p>
            <a:r>
              <a:rPr kumimoji="1" lang="ja-JP" altLang="ja-JP" sz="1200" b="0" i="0" u="none" strike="noStrike" kern="1200" cap="none" dirty="0" smtClean="0">
                <a:solidFill>
                  <a:schemeClr val="dk1"/>
                </a:solidFill>
                <a:effectLst/>
                <a:latin typeface="Calibri"/>
                <a:ea typeface="Calibri"/>
                <a:cs typeface="Calibri"/>
                <a:sym typeface="Calibri"/>
              </a:rPr>
              <a:t>いろいろとストーリーが台なしに感じられてしまうかもしれませんね。</a:t>
            </a:r>
          </a:p>
          <a:p>
            <a:r>
              <a:rPr kumimoji="1" lang="ja-JP" altLang="ja-JP" sz="1200" b="0" i="0" u="none" strike="noStrike" kern="1200" cap="none" dirty="0" smtClean="0">
                <a:solidFill>
                  <a:schemeClr val="dk1"/>
                </a:solidFill>
                <a:effectLst/>
                <a:latin typeface="Calibri"/>
                <a:ea typeface="Calibri"/>
                <a:cs typeface="Calibri"/>
                <a:sym typeface="Calibri"/>
              </a:rPr>
              <a:t>これもまたクィアがひとつ起きたと言えるかもしれません。</a:t>
            </a:r>
            <a:endParaRPr kumimoji="1" lang="ja-JP" altLang="ja-JP" sz="1200" b="0" i="0" u="none" strike="noStrike" kern="1200" cap="none" dirty="0">
              <a:solidFill>
                <a:schemeClr val="dk1"/>
              </a:solidFill>
              <a:effectLst/>
              <a:latin typeface="Calibri"/>
              <a:ea typeface="Calibri"/>
              <a:cs typeface="Calibri"/>
              <a:sym typeface="Calibri"/>
            </a:endParaRPr>
          </a:p>
        </p:txBody>
      </p:sp>
      <p:sp>
        <p:nvSpPr>
          <p:cNvPr id="154" name="Shape 154"/>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9</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99282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Arial"/>
              <a:buNone/>
              <a:defRPr sz="60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Arial"/>
                <a:ea typeface="Arial"/>
                <a:cs typeface="Arial"/>
                <a:sym typeface="Arial"/>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Arial"/>
                <a:ea typeface="Arial"/>
                <a:cs typeface="Arial"/>
                <a:sym typeface="Arial"/>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 name="Shape 88"/>
          <p:cNvSpPr/>
          <p:nvPr userDrawn="1"/>
        </p:nvSpPr>
        <p:spPr>
          <a:xfrm>
            <a:off x="10168467" y="6488667"/>
            <a:ext cx="1993590" cy="369332"/>
          </a:xfrm>
          <a:prstGeom prst="rect">
            <a:avLst/>
          </a:prstGeom>
          <a:noFill/>
          <a:ln>
            <a:noFill/>
          </a:ln>
        </p:spPr>
        <p:txBody>
          <a:bodyPr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lang="en-US" sz="1800" b="0" i="0" u="none" strike="noStrike" cap="none" dirty="0">
                <a:solidFill>
                  <a:schemeClr val="dk1"/>
                </a:solidFill>
                <a:latin typeface="Arial"/>
                <a:ea typeface="Arial"/>
                <a:cs typeface="Arial"/>
                <a:sym typeface="Arial"/>
              </a:rPr>
              <a:t>Slide </a:t>
            </a:r>
            <a:r>
              <a:rPr lang="en-US" sz="1800" b="0" i="0" u="none" strike="noStrike" cap="none" dirty="0" smtClean="0">
                <a:solidFill>
                  <a:schemeClr val="dk1"/>
                </a:solidFill>
                <a:latin typeface="Arial"/>
                <a:ea typeface="Arial"/>
                <a:cs typeface="Arial"/>
                <a:sym typeface="Arial"/>
              </a:rPr>
              <a:t>[</a:t>
            </a:r>
            <a:fld id="{00000000-1234-1234-1234-123412341234}" type="slidenum">
              <a:rPr lang="en-US" altLang="ja-JP" sz="1800" smtClean="0"/>
              <a:pPr marL="0" marR="0" lvl="0" indent="0" algn="r" defTabSz="914400" rtl="0" eaLnBrk="1" fontAlgn="auto" latinLnBrk="0" hangingPunct="1">
                <a:lnSpc>
                  <a:spcPct val="100000"/>
                </a:lnSpc>
                <a:spcBef>
                  <a:spcPts val="0"/>
                </a:spcBef>
                <a:spcAft>
                  <a:spcPts val="0"/>
                </a:spcAft>
                <a:buClrTx/>
                <a:buSzPct val="25000"/>
                <a:buFontTx/>
                <a:buNone/>
                <a:tabLst/>
                <a:defRPr/>
              </a:pPr>
              <a:t>‹#›</a:t>
            </a:fld>
            <a:r>
              <a:rPr lang="en-US" altLang="ja-JP" sz="1800" dirty="0" smtClean="0"/>
              <a:t>/11</a:t>
            </a:r>
            <a:r>
              <a:rPr lang="en-US" sz="1800" b="0" i="0" u="none" strike="noStrike" cap="none" dirty="0" smtClean="0">
                <a:solidFill>
                  <a:schemeClr val="dk1"/>
                </a:solidFill>
                <a:latin typeface="Arial"/>
                <a:ea typeface="Arial"/>
                <a:cs typeface="Arial"/>
                <a:sym typeface="Arial"/>
              </a:rPr>
              <a:t>]</a:t>
            </a:r>
            <a:endParaRPr lang="en-US" sz="1800" b="0" i="0" u="none" strike="noStrike" cap="none" dirty="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タイトルと 縦書きテキスト">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rot="5400000">
            <a:off x="3920331" y="-1256505"/>
            <a:ext cx="4351338" cy="105155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6" name="Shape 7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縦書きタイトルと 縦書きテキスト">
    <p:spTree>
      <p:nvGrpSpPr>
        <p:cNvPr id="1" name="Shape 78"/>
        <p:cNvGrpSpPr/>
        <p:nvPr/>
      </p:nvGrpSpPr>
      <p:grpSpPr>
        <a:xfrm>
          <a:off x="0" y="0"/>
          <a:ext cx="0" cy="0"/>
          <a:chOff x="0" y="0"/>
          <a:chExt cx="0" cy="0"/>
        </a:xfrm>
      </p:grpSpPr>
      <p:sp>
        <p:nvSpPr>
          <p:cNvPr id="79" name="Shape 79"/>
          <p:cNvSpPr txBox="1">
            <a:spLocks noGrp="1"/>
          </p:cNvSpPr>
          <p:nvPr>
            <p:ph type="title"/>
          </p:nvPr>
        </p:nvSpPr>
        <p:spPr>
          <a:xfrm rot="5400000">
            <a:off x="7133431" y="1956594"/>
            <a:ext cx="5811838" cy="2628899"/>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0" name="Shape 80"/>
          <p:cNvSpPr txBox="1">
            <a:spLocks noGrp="1"/>
          </p:cNvSpPr>
          <p:nvPr>
            <p:ph type="body" idx="1"/>
          </p:nvPr>
        </p:nvSpPr>
        <p:spPr>
          <a:xfrm rot="5400000">
            <a:off x="1799431" y="-596105"/>
            <a:ext cx="5811838" cy="7734299"/>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白紙">
    <p:spTree>
      <p:nvGrpSpPr>
        <p:cNvPr id="1" name="Shape 21"/>
        <p:cNvGrpSpPr/>
        <p:nvPr/>
      </p:nvGrpSpPr>
      <p:grpSpPr>
        <a:xfrm>
          <a:off x="0" y="0"/>
          <a:ext cx="0" cy="0"/>
          <a:chOff x="0" y="0"/>
          <a:chExt cx="0" cy="0"/>
        </a:xfrm>
      </p:grpSpPr>
      <p:sp>
        <p:nvSpPr>
          <p:cNvPr id="22" name="Shape 2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3" name="Shape 2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27" name="Shape 27"/>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dirty="0"/>
          </a:p>
        </p:txBody>
      </p:sp>
      <p:sp>
        <p:nvSpPr>
          <p:cNvPr id="28" name="Shape 28"/>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29" name="Shape 29"/>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セクション見出し">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831850" y="1709738"/>
            <a:ext cx="10515599"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Arial"/>
              <a:buNone/>
              <a:defRPr sz="60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3" name="Shape 33"/>
          <p:cNvSpPr txBox="1">
            <a:spLocks noGrp="1"/>
          </p:cNvSpPr>
          <p:nvPr>
            <p:ph type="body" idx="1"/>
          </p:nvPr>
        </p:nvSpPr>
        <p:spPr>
          <a:xfrm>
            <a:off x="831850" y="4589462"/>
            <a:ext cx="10515599" cy="1500187"/>
          </a:xfrm>
          <a:prstGeom prst="rect">
            <a:avLst/>
          </a:prstGeom>
          <a:noFill/>
          <a:ln>
            <a:noFill/>
          </a:ln>
        </p:spPr>
        <p:txBody>
          <a:bodyPr lIns="91425" tIns="91425" rIns="91425" bIns="91425" anchor="t" anchorCtr="0"/>
          <a:lstStyle>
            <a:lvl1pPr marL="0" marR="0" lvl="0" indent="0" algn="l" rtl="0">
              <a:lnSpc>
                <a:spcPct val="90000"/>
              </a:lnSpc>
              <a:spcBef>
                <a:spcPts val="1000"/>
              </a:spcBef>
              <a:buClr>
                <a:srgbClr val="888888"/>
              </a:buClr>
              <a:buFont typeface="Arial"/>
              <a:buNone/>
              <a:defRPr sz="2400" b="0" i="0" u="none" strike="noStrike" cap="none">
                <a:solidFill>
                  <a:srgbClr val="888888"/>
                </a:solidFill>
                <a:latin typeface="Arial"/>
                <a:ea typeface="Arial"/>
                <a:cs typeface="Arial"/>
                <a:sym typeface="Arial"/>
              </a:defRPr>
            </a:lvl1pPr>
            <a:lvl2pPr marL="457200" marR="0" lvl="1" indent="0" algn="l" rtl="0">
              <a:lnSpc>
                <a:spcPct val="90000"/>
              </a:lnSpc>
              <a:spcBef>
                <a:spcPts val="500"/>
              </a:spcBef>
              <a:buClr>
                <a:srgbClr val="888888"/>
              </a:buClr>
              <a:buFont typeface="Arial"/>
              <a:buNone/>
              <a:defRPr sz="2000" b="0" i="0" u="none" strike="noStrike" cap="none">
                <a:solidFill>
                  <a:srgbClr val="888888"/>
                </a:solidFill>
                <a:latin typeface="Arial"/>
                <a:ea typeface="Arial"/>
                <a:cs typeface="Arial"/>
                <a:sym typeface="Arial"/>
              </a:defRPr>
            </a:lvl2pPr>
            <a:lvl3pPr marL="914400" marR="0" lvl="2" indent="0" algn="l" rtl="0">
              <a:lnSpc>
                <a:spcPct val="90000"/>
              </a:lnSpc>
              <a:spcBef>
                <a:spcPts val="500"/>
              </a:spcBef>
              <a:buClr>
                <a:srgbClr val="888888"/>
              </a:buClr>
              <a:buFont typeface="Arial"/>
              <a:buNone/>
              <a:defRPr sz="1800" b="0" i="0" u="none" strike="noStrike" cap="none">
                <a:solidFill>
                  <a:srgbClr val="888888"/>
                </a:solidFill>
                <a:latin typeface="Arial"/>
                <a:ea typeface="Arial"/>
                <a:cs typeface="Arial"/>
                <a:sym typeface="Arial"/>
              </a:defRPr>
            </a:lvl3pPr>
            <a:lvl4pPr marL="1371600" marR="0" lvl="3"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4pPr>
            <a:lvl5pPr marL="1828800" marR="0" lvl="4"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5pPr>
            <a:lvl6pPr marL="2286000" marR="0" lvl="5"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6pPr>
            <a:lvl7pPr marL="2743200" marR="0" lvl="6"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7pPr>
            <a:lvl8pPr marL="3200400" marR="0" lvl="7"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8pPr>
            <a:lvl9pPr marL="3657600" marR="0" lvl="8" indent="0" algn="l" rtl="0">
              <a:lnSpc>
                <a:spcPct val="90000"/>
              </a:lnSpc>
              <a:spcBef>
                <a:spcPts val="500"/>
              </a:spcBef>
              <a:buClr>
                <a:srgbClr val="888888"/>
              </a:buClr>
              <a:buFont typeface="Arial"/>
              <a:buNone/>
              <a:defRPr sz="1600" b="0" i="0" u="none" strike="noStrike" cap="none">
                <a:solidFill>
                  <a:srgbClr val="888888"/>
                </a:solidFill>
                <a:latin typeface="Arial"/>
                <a:ea typeface="Arial"/>
                <a:cs typeface="Arial"/>
                <a:sym typeface="Arial"/>
              </a:defRPr>
            </a:lvl9pPr>
          </a:lstStyle>
          <a:p>
            <a:endParaRPr/>
          </a:p>
        </p:txBody>
      </p:sp>
      <p:sp>
        <p:nvSpPr>
          <p:cNvPr id="34" name="Shape 34"/>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2 つのコンテンツ">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838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0" name="Shape 40"/>
          <p:cNvSpPr txBox="1">
            <a:spLocks noGrp="1"/>
          </p:cNvSpPr>
          <p:nvPr>
            <p:ph type="body" idx="2"/>
          </p:nvPr>
        </p:nvSpPr>
        <p:spPr>
          <a:xfrm>
            <a:off x="6172200" y="1825625"/>
            <a:ext cx="5181600"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839787"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46" name="Shape 46"/>
          <p:cNvSpPr txBox="1">
            <a:spLocks noGrp="1"/>
          </p:cNvSpPr>
          <p:nvPr>
            <p:ph type="body" idx="1"/>
          </p:nvPr>
        </p:nvSpPr>
        <p:spPr>
          <a:xfrm>
            <a:off x="839787" y="1681163"/>
            <a:ext cx="51577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2"/>
          </p:nvPr>
        </p:nvSpPr>
        <p:spPr>
          <a:xfrm>
            <a:off x="839787" y="2505075"/>
            <a:ext cx="51577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body" idx="3"/>
          </p:nvPr>
        </p:nvSpPr>
        <p:spPr>
          <a:xfrm>
            <a:off x="6172200" y="1681163"/>
            <a:ext cx="5183187" cy="823912"/>
          </a:xfrm>
          <a:prstGeom prst="rect">
            <a:avLst/>
          </a:prstGeom>
          <a:noFill/>
          <a:ln>
            <a:noFill/>
          </a:ln>
        </p:spPr>
        <p:txBody>
          <a:bodyPr lIns="91425" tIns="91425" rIns="91425" bIns="91425" anchor="b" anchorCtr="0"/>
          <a:lstStyle>
            <a:lvl1pPr marL="0" marR="0" lvl="0" indent="0" algn="l" rtl="0">
              <a:lnSpc>
                <a:spcPct val="90000"/>
              </a:lnSpc>
              <a:spcBef>
                <a:spcPts val="1000"/>
              </a:spcBef>
              <a:buClr>
                <a:schemeClr val="dk1"/>
              </a:buClr>
              <a:buFont typeface="Arial"/>
              <a:buNone/>
              <a:defRPr sz="2400" b="1"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2000" b="1"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800" b="1"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Font typeface="Arial"/>
              <a:buNone/>
              <a:defRPr sz="1600" b="1"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body" idx="4"/>
          </p:nvPr>
        </p:nvSpPr>
        <p:spPr>
          <a:xfrm>
            <a:off x="6172200" y="2505075"/>
            <a:ext cx="5183187" cy="368458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55" name="Shape 55"/>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 name="Shape 88"/>
          <p:cNvSpPr/>
          <p:nvPr userDrawn="1"/>
        </p:nvSpPr>
        <p:spPr>
          <a:xfrm>
            <a:off x="10168467" y="6488667"/>
            <a:ext cx="1993590" cy="369332"/>
          </a:xfrm>
          <a:prstGeom prst="rect">
            <a:avLst/>
          </a:prstGeom>
          <a:noFill/>
          <a:ln>
            <a:noFill/>
          </a:ln>
        </p:spPr>
        <p:txBody>
          <a:bodyPr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lang="en-US" sz="1800" b="0" i="0" u="none" strike="noStrike" cap="none" dirty="0">
                <a:solidFill>
                  <a:schemeClr val="dk1"/>
                </a:solidFill>
                <a:latin typeface="Arial"/>
                <a:ea typeface="Arial"/>
                <a:cs typeface="Arial"/>
                <a:sym typeface="Arial"/>
              </a:rPr>
              <a:t>Slide </a:t>
            </a:r>
            <a:r>
              <a:rPr lang="en-US" sz="1800" b="0" i="0" u="none" strike="noStrike" cap="none" dirty="0" smtClean="0">
                <a:solidFill>
                  <a:schemeClr val="dk1"/>
                </a:solidFill>
                <a:latin typeface="Arial"/>
                <a:ea typeface="Arial"/>
                <a:cs typeface="Arial"/>
                <a:sym typeface="Arial"/>
              </a:rPr>
              <a:t>[</a:t>
            </a:r>
            <a:fld id="{00000000-1234-1234-1234-123412341234}" type="slidenum">
              <a:rPr lang="en-US" altLang="ja-JP" sz="1800" smtClean="0"/>
              <a:pPr marL="0" marR="0" lvl="0" indent="0" algn="r" defTabSz="914400" rtl="0" eaLnBrk="1" fontAlgn="auto" latinLnBrk="0" hangingPunct="1">
                <a:lnSpc>
                  <a:spcPct val="100000"/>
                </a:lnSpc>
                <a:spcBef>
                  <a:spcPts val="0"/>
                </a:spcBef>
                <a:spcAft>
                  <a:spcPts val="0"/>
                </a:spcAft>
                <a:buClrTx/>
                <a:buSzPct val="25000"/>
                <a:buFontTx/>
                <a:buNone/>
                <a:tabLst/>
                <a:defRPr/>
              </a:pPr>
              <a:t>‹#›</a:t>
            </a:fld>
            <a:r>
              <a:rPr lang="en-US" altLang="ja-JP" sz="1800" dirty="0" smtClean="0"/>
              <a:t>/11</a:t>
            </a:r>
            <a:r>
              <a:rPr lang="en-US" sz="1800" b="0" i="0" u="none" strike="noStrike" cap="none" dirty="0" smtClean="0">
                <a:solidFill>
                  <a:schemeClr val="dk1"/>
                </a:solidFill>
                <a:latin typeface="Arial"/>
                <a:ea typeface="Arial"/>
                <a:cs typeface="Arial"/>
                <a:sym typeface="Arial"/>
              </a:rPr>
              <a:t>]</a:t>
            </a:r>
            <a:endParaRPr lang="en-US" sz="1800" b="0" i="0" u="none" strike="noStrike" cap="none" dirty="0">
              <a:solidFill>
                <a:schemeClr val="dk1"/>
              </a:solidFill>
              <a:latin typeface="Arial"/>
              <a:ea typeface="Arial"/>
              <a:cs typeface="Arial"/>
              <a:sym typeface="Arial"/>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タイトル付きの コンテンツ">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Arial"/>
              <a:buNone/>
              <a:defRPr sz="32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0" name="Shape 60"/>
          <p:cNvSpPr txBox="1">
            <a:spLocks noGrp="1"/>
          </p:cNvSpPr>
          <p:nvPr>
            <p:ph type="body" idx="1"/>
          </p:nvPr>
        </p:nvSpPr>
        <p:spPr>
          <a:xfrm>
            <a:off x="5183187" y="987425"/>
            <a:ext cx="6172199" cy="4873624"/>
          </a:xfrm>
          <a:prstGeom prst="rect">
            <a:avLst/>
          </a:prstGeom>
          <a:noFill/>
          <a:ln>
            <a:noFill/>
          </a:ln>
        </p:spPr>
        <p:txBody>
          <a:bodyPr lIns="91425" tIns="91425" rIns="91425" bIns="91425" anchor="t" anchorCtr="0"/>
          <a:lstStyle>
            <a:lvl1pPr marL="228600" marR="0" lvl="0" indent="-25400" algn="l" rtl="0">
              <a:lnSpc>
                <a:spcPct val="90000"/>
              </a:lnSpc>
              <a:spcBef>
                <a:spcPts val="1000"/>
              </a:spcBef>
              <a:buClr>
                <a:schemeClr val="dk1"/>
              </a:buClr>
              <a:buSzPct val="100000"/>
              <a:buFont typeface="Arial"/>
              <a:buChar char="•"/>
              <a:defRPr sz="3200" b="0" i="0" u="none" strike="noStrike" cap="none">
                <a:solidFill>
                  <a:schemeClr val="dk1"/>
                </a:solidFill>
                <a:latin typeface="Arial"/>
                <a:ea typeface="Arial"/>
                <a:cs typeface="Arial"/>
                <a:sym typeface="Arial"/>
              </a:defRPr>
            </a:lvl1pPr>
            <a:lvl2pPr marL="685800" marR="0" lvl="1" indent="-50800" algn="l" rtl="0">
              <a:lnSpc>
                <a:spcPct val="90000"/>
              </a:lnSpc>
              <a:spcBef>
                <a:spcPts val="500"/>
              </a:spcBef>
              <a:buClr>
                <a:schemeClr val="dk1"/>
              </a:buClr>
              <a:buSzPct val="100000"/>
              <a:buFont typeface="Arial"/>
              <a:buChar char="•"/>
              <a:defRPr sz="2800" b="0" i="0" u="none" strike="noStrike" cap="none">
                <a:solidFill>
                  <a:schemeClr val="dk1"/>
                </a:solidFill>
                <a:latin typeface="Arial"/>
                <a:ea typeface="Arial"/>
                <a:cs typeface="Arial"/>
                <a:sym typeface="Arial"/>
              </a:defRPr>
            </a:lvl2pPr>
            <a:lvl3pPr marL="1143000" marR="0" lvl="2"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3pPr>
            <a:lvl4pPr marL="1600200" marR="0" lvl="3"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4pPr>
            <a:lvl5pPr marL="2057400" marR="0" lvl="4"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5pPr>
            <a:lvl6pPr marL="2514600" marR="0" lvl="5"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6pPr>
            <a:lvl7pPr marL="2971800" marR="0" lvl="6"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7pPr>
            <a:lvl8pPr marL="3429000" marR="0" lvl="7"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8pPr>
            <a:lvl9pPr marL="3886200" marR="0" lvl="8"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body" idx="2"/>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9pPr>
          </a:lstStyle>
          <a:p>
            <a:endParaRPr/>
          </a:p>
        </p:txBody>
      </p:sp>
      <p:sp>
        <p:nvSpPr>
          <p:cNvPr id="62" name="Shape 6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タイトル付きの図">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839787" y="457200"/>
            <a:ext cx="3932237"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Arial"/>
              <a:buNone/>
              <a:defRPr sz="32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a:spLocks noGrp="1"/>
          </p:cNvSpPr>
          <p:nvPr>
            <p:ph type="pic" idx="2"/>
          </p:nvPr>
        </p:nvSpPr>
        <p:spPr>
          <a:xfrm>
            <a:off x="5183187" y="987425"/>
            <a:ext cx="6172199" cy="4873624"/>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32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28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24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Font typeface="Arial"/>
              <a:buNone/>
              <a:defRPr sz="20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1"/>
          </p:nvPr>
        </p:nvSpPr>
        <p:spPr>
          <a:xfrm>
            <a:off x="839787" y="2057400"/>
            <a:ext cx="3932237" cy="3811588"/>
          </a:xfrm>
          <a:prstGeom prst="rect">
            <a:avLst/>
          </a:prstGeom>
          <a:noFill/>
          <a:ln>
            <a:noFill/>
          </a:ln>
        </p:spPr>
        <p:txBody>
          <a:bodyPr lIns="91425" tIns="91425" rIns="91425" bIns="91425" anchor="t" anchorCtr="0"/>
          <a:lstStyle>
            <a:lvl1pPr marL="0" marR="0" lvl="0" indent="0" algn="l" rtl="0">
              <a:lnSpc>
                <a:spcPct val="90000"/>
              </a:lnSpc>
              <a:spcBef>
                <a:spcPts val="1000"/>
              </a:spcBef>
              <a:buClr>
                <a:schemeClr val="dk1"/>
              </a:buClr>
              <a:buFont typeface="Arial"/>
              <a:buNone/>
              <a:defRPr sz="1600" b="0" i="0" u="none" strike="noStrike" cap="none">
                <a:solidFill>
                  <a:schemeClr val="dk1"/>
                </a:solidFill>
                <a:latin typeface="Arial"/>
                <a:ea typeface="Arial"/>
                <a:cs typeface="Arial"/>
                <a:sym typeface="Arial"/>
              </a:defRPr>
            </a:lvl1pPr>
            <a:lvl2pPr marL="457200" marR="0" lvl="1" indent="0" algn="l" rtl="0">
              <a:lnSpc>
                <a:spcPct val="90000"/>
              </a:lnSpc>
              <a:spcBef>
                <a:spcPts val="500"/>
              </a:spcBef>
              <a:buClr>
                <a:schemeClr val="dk1"/>
              </a:buClr>
              <a:buFont typeface="Arial"/>
              <a:buNone/>
              <a:defRPr sz="1400" b="0" i="0" u="none" strike="noStrike" cap="none">
                <a:solidFill>
                  <a:schemeClr val="dk1"/>
                </a:solidFill>
                <a:latin typeface="Arial"/>
                <a:ea typeface="Arial"/>
                <a:cs typeface="Arial"/>
                <a:sym typeface="Arial"/>
              </a:defRPr>
            </a:lvl2pPr>
            <a:lvl3pPr marL="914400" marR="0" lvl="2" indent="0" algn="l" rtl="0">
              <a:lnSpc>
                <a:spcPct val="90000"/>
              </a:lnSpc>
              <a:spcBef>
                <a:spcPts val="500"/>
              </a:spcBef>
              <a:buClr>
                <a:schemeClr val="dk1"/>
              </a:buClr>
              <a:buFont typeface="Arial"/>
              <a:buNone/>
              <a:defRPr sz="1200" b="0" i="0" u="none" strike="noStrike" cap="none">
                <a:solidFill>
                  <a:schemeClr val="dk1"/>
                </a:solidFill>
                <a:latin typeface="Arial"/>
                <a:ea typeface="Arial"/>
                <a:cs typeface="Arial"/>
                <a:sym typeface="Arial"/>
              </a:defRPr>
            </a:lvl3pPr>
            <a:lvl4pPr marL="1371600" marR="0" lvl="3"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4pPr>
            <a:lvl5pPr marL="1828800" marR="0" lvl="4"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5pPr>
            <a:lvl6pPr marL="2286000" marR="0" lvl="5"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6pPr>
            <a:lvl7pPr marL="2743200" marR="0" lvl="6"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7pPr>
            <a:lvl8pPr marL="3200400" marR="0" lvl="7"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8pPr>
            <a:lvl9pPr marL="3657600" marR="0" lvl="8" indent="0" algn="l" rtl="0">
              <a:lnSpc>
                <a:spcPct val="90000"/>
              </a:lnSpc>
              <a:spcBef>
                <a:spcPts val="500"/>
              </a:spcBef>
              <a:buClr>
                <a:schemeClr val="dk1"/>
              </a:buClr>
              <a:buFont typeface="Arial"/>
              <a:buNone/>
              <a:defRPr sz="1000" b="0" i="0" u="none" strike="noStrike" cap="none">
                <a:solidFill>
                  <a:schemeClr val="dk1"/>
                </a:solidFill>
                <a:latin typeface="Arial"/>
                <a:ea typeface="Arial"/>
                <a:cs typeface="Arial"/>
                <a:sym typeface="Arial"/>
              </a:defRPr>
            </a:lvl9pPr>
          </a:lstStyle>
          <a:p>
            <a:endParaRPr/>
          </a:p>
        </p:txBody>
      </p:sp>
      <p:sp>
        <p:nvSpPr>
          <p:cNvPr id="69" name="Shape 69"/>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Arial"/>
              <a:buNone/>
              <a:defRPr sz="4400" b="0" i="0" u="none" strike="noStrike" cap="none">
                <a:solidFill>
                  <a:schemeClr val="dk1"/>
                </a:solidFill>
                <a:latin typeface="Arial"/>
                <a:ea typeface="Arial"/>
                <a:cs typeface="Arial"/>
                <a:sym typeface="Arial"/>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Arial"/>
                <a:ea typeface="Arial"/>
                <a:cs typeface="Arial"/>
                <a:sym typeface="Arial"/>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Arial"/>
                <a:ea typeface="Arial"/>
                <a:cs typeface="Arial"/>
                <a:sym typeface="Arial"/>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Arial"/>
                <a:ea typeface="Arial"/>
                <a:cs typeface="Arial"/>
                <a:sym typeface="Arial"/>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a:p>
        </p:txBody>
      </p:sp>
      <p:sp>
        <p:nvSpPr>
          <p:cNvPr id="7" name="Shape 88"/>
          <p:cNvSpPr/>
          <p:nvPr userDrawn="1"/>
        </p:nvSpPr>
        <p:spPr>
          <a:xfrm>
            <a:off x="10168467" y="6488667"/>
            <a:ext cx="1993590" cy="369332"/>
          </a:xfrm>
          <a:prstGeom prst="rect">
            <a:avLst/>
          </a:prstGeom>
          <a:noFill/>
          <a:ln>
            <a:noFill/>
          </a:ln>
        </p:spPr>
        <p:txBody>
          <a:bodyPr lIns="91425" tIns="45700" rIns="91425" bIns="45700" anchor="t" anchorCtr="0">
            <a:noAutofit/>
          </a:body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lang="en-US" sz="1800" b="0" i="0" u="none" strike="noStrike" cap="none" dirty="0">
                <a:solidFill>
                  <a:schemeClr val="dk1"/>
                </a:solidFill>
                <a:latin typeface="Arial"/>
                <a:ea typeface="Arial"/>
                <a:cs typeface="Arial"/>
                <a:sym typeface="Arial"/>
              </a:rPr>
              <a:t>Slide </a:t>
            </a:r>
            <a:r>
              <a:rPr lang="en-US" sz="1800" b="0" i="0" u="none" strike="noStrike" cap="none" dirty="0" smtClean="0">
                <a:solidFill>
                  <a:schemeClr val="dk1"/>
                </a:solidFill>
                <a:latin typeface="Arial"/>
                <a:ea typeface="Arial"/>
                <a:cs typeface="Arial"/>
                <a:sym typeface="Arial"/>
              </a:rPr>
              <a:t>[</a:t>
            </a:r>
            <a:fld id="{00000000-1234-1234-1234-123412341234}" type="slidenum">
              <a:rPr lang="en-US" altLang="ja-JP" sz="1800" smtClean="0"/>
              <a:pPr marL="0" marR="0" lvl="0" indent="0" algn="r" defTabSz="914400" rtl="0" eaLnBrk="1" fontAlgn="auto" latinLnBrk="0" hangingPunct="1">
                <a:lnSpc>
                  <a:spcPct val="100000"/>
                </a:lnSpc>
                <a:spcBef>
                  <a:spcPts val="0"/>
                </a:spcBef>
                <a:spcAft>
                  <a:spcPts val="0"/>
                </a:spcAft>
                <a:buClrTx/>
                <a:buSzPct val="25000"/>
                <a:buFontTx/>
                <a:buNone/>
                <a:tabLst/>
                <a:defRPr/>
              </a:pPr>
              <a:t>‹#›</a:t>
            </a:fld>
            <a:r>
              <a:rPr lang="en-US" altLang="ja-JP" sz="1800" dirty="0" smtClean="0"/>
              <a:t>/11</a:t>
            </a:r>
            <a:r>
              <a:rPr lang="en-US" sz="1800" b="0" i="0" u="none" strike="noStrike" cap="none" dirty="0" smtClean="0">
                <a:solidFill>
                  <a:schemeClr val="dk1"/>
                </a:solidFill>
                <a:latin typeface="Arial"/>
                <a:ea typeface="Arial"/>
                <a:cs typeface="Arial"/>
                <a:sym typeface="Arial"/>
              </a:rPr>
              <a:t>]</a:t>
            </a:r>
            <a:endParaRPr lang="en-US" sz="1800" b="0" i="0" u="none" strike="noStrike" cap="none" dirty="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iming>
    <p:tnLst>
      <p:par>
        <p:cTn id="1" dur="indefinite" restart="never" nodeType="tmRoot"/>
      </p:par>
    </p:tnLst>
  </p:timing>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ja.gimmeaqueereye.org/entry/2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youtube.com/watch?v=GhvHxz1NePQ" TargetMode="External"/><Relationship Id="rId5" Type="http://schemas.openxmlformats.org/officeDocument/2006/relationships/hyperlink" Target="http://www.afpbb.com/articles/-/3013259" TargetMode="External"/><Relationship Id="rId4" Type="http://schemas.openxmlformats.org/officeDocument/2006/relationships/hyperlink" Target="http://web.archive.org/web/20110526173134/http:/w01.tp1.jp/~a151770011/setumei.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eb.archive.org/web/20110526173134/http:/w01.tp1.jp/~a151770011/setumei.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p:nvPr/>
        </p:nvSpPr>
        <p:spPr>
          <a:xfrm>
            <a:off x="10823229" y="6488667"/>
            <a:ext cx="1338828" cy="369332"/>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800" b="0" i="0" u="none" strike="noStrike" cap="none" dirty="0">
                <a:solidFill>
                  <a:schemeClr val="dk1"/>
                </a:solidFill>
                <a:latin typeface="Arial"/>
                <a:ea typeface="Arial"/>
                <a:cs typeface="Arial"/>
                <a:sym typeface="Arial"/>
              </a:rPr>
              <a:t>Slide [</a:t>
            </a:r>
            <a:r>
              <a:rPr lang="en-US" sz="1800" b="0" i="0" u="none" strike="noStrike" cap="none" dirty="0" smtClean="0">
                <a:solidFill>
                  <a:schemeClr val="dk1"/>
                </a:solidFill>
                <a:latin typeface="Arial"/>
                <a:ea typeface="Arial"/>
                <a:cs typeface="Arial"/>
                <a:sym typeface="Arial"/>
              </a:rPr>
              <a:t>1/11]</a:t>
            </a:r>
            <a:endParaRPr lang="en-US" sz="1800" b="0" i="0" u="none" strike="noStrike" cap="none" dirty="0">
              <a:solidFill>
                <a:schemeClr val="dk1"/>
              </a:solidFill>
              <a:latin typeface="Arial"/>
              <a:ea typeface="Arial"/>
              <a:cs typeface="Arial"/>
              <a:sym typeface="Arial"/>
            </a:endParaRPr>
          </a:p>
        </p:txBody>
      </p:sp>
      <p:sp>
        <p:nvSpPr>
          <p:cNvPr id="89" name="Shape 89"/>
          <p:cNvSpPr/>
          <p:nvPr/>
        </p:nvSpPr>
        <p:spPr>
          <a:xfrm>
            <a:off x="9095873" y="5254592"/>
            <a:ext cx="2970661" cy="857450"/>
          </a:xfrm>
          <a:prstGeom prst="rect">
            <a:avLst/>
          </a:prstGeom>
          <a:noFill/>
          <a:ln>
            <a:noFill/>
          </a:ln>
        </p:spPr>
        <p:txBody>
          <a:bodyPr lIns="91425" tIns="45700" rIns="91425" bIns="45700" anchor="t" anchorCtr="0">
            <a:noAutofit/>
          </a:bodyPr>
          <a:lstStyle/>
          <a:p>
            <a:pPr lvl="0" algn="r">
              <a:buSzPct val="25000"/>
            </a:pPr>
            <a:r>
              <a:rPr lang="ja-JP" altLang="en-US" sz="2600" dirty="0" smtClean="0">
                <a:solidFill>
                  <a:schemeClr val="dk1"/>
                </a:solidFill>
              </a:rPr>
              <a:t>第</a:t>
            </a:r>
            <a:r>
              <a:rPr lang="en-US" altLang="ja-JP" sz="2600" dirty="0" smtClean="0">
                <a:solidFill>
                  <a:schemeClr val="dk1"/>
                </a:solidFill>
              </a:rPr>
              <a:t>13</a:t>
            </a:r>
            <a:r>
              <a:rPr lang="ja-JP" altLang="en-US" sz="2600" dirty="0" smtClean="0">
                <a:solidFill>
                  <a:schemeClr val="dk1"/>
                </a:solidFill>
              </a:rPr>
              <a:t>回障害</a:t>
            </a:r>
            <a:r>
              <a:rPr lang="ja-JP" altLang="en-US" sz="2600" dirty="0">
                <a:solidFill>
                  <a:schemeClr val="dk1"/>
                </a:solidFill>
              </a:rPr>
              <a:t>学会 </a:t>
            </a:r>
            <a:endParaRPr lang="en-US" altLang="ja-JP" sz="2600" dirty="0" smtClean="0">
              <a:solidFill>
                <a:schemeClr val="dk1"/>
              </a:solidFill>
            </a:endParaRPr>
          </a:p>
          <a:p>
            <a:pPr lvl="0" algn="r">
              <a:buSzPct val="25000"/>
            </a:pPr>
            <a:r>
              <a:rPr lang="en-US" sz="2600" b="0" i="0" u="none" strike="noStrike" cap="none" dirty="0" smtClean="0">
                <a:solidFill>
                  <a:schemeClr val="dk1"/>
                </a:solidFill>
                <a:latin typeface="Arial"/>
                <a:ea typeface="Arial"/>
                <a:cs typeface="Arial"/>
                <a:sym typeface="Arial"/>
              </a:rPr>
              <a:t>2016.11.5 </a:t>
            </a:r>
            <a:r>
              <a:rPr lang="en-US" sz="2600" b="0" i="0" u="none" strike="noStrike" cap="none" dirty="0" err="1" smtClean="0">
                <a:solidFill>
                  <a:schemeClr val="dk1"/>
                </a:solidFill>
                <a:latin typeface="Arial"/>
                <a:ea typeface="Arial"/>
                <a:cs typeface="Arial"/>
                <a:sym typeface="Arial"/>
              </a:rPr>
              <a:t>川添</a:t>
            </a:r>
            <a:r>
              <a:rPr lang="en-US" sz="2600" b="0" i="0" u="none" strike="noStrike" cap="none" dirty="0" smtClean="0">
                <a:solidFill>
                  <a:schemeClr val="dk1"/>
                </a:solidFill>
                <a:latin typeface="Arial"/>
                <a:ea typeface="Arial"/>
                <a:cs typeface="Arial"/>
                <a:sym typeface="Arial"/>
              </a:rPr>
              <a:t> 睡</a:t>
            </a:r>
            <a:endParaRPr lang="en-US" sz="2600" b="0" i="0" u="none" strike="noStrike" cap="none" dirty="0">
              <a:solidFill>
                <a:schemeClr val="dk1"/>
              </a:solidFill>
              <a:latin typeface="Arial"/>
              <a:ea typeface="Arial"/>
              <a:cs typeface="Arial"/>
              <a:sym typeface="Arial"/>
            </a:endParaRPr>
          </a:p>
        </p:txBody>
      </p:sp>
      <p:sp>
        <p:nvSpPr>
          <p:cNvPr id="90" name="Shape 90"/>
          <p:cNvSpPr/>
          <p:nvPr/>
        </p:nvSpPr>
        <p:spPr>
          <a:xfrm>
            <a:off x="320550" y="785052"/>
            <a:ext cx="11596500" cy="831000"/>
          </a:xfrm>
          <a:prstGeom prst="roundRect">
            <a:avLst>
              <a:gd name="adj" fmla="val 16667"/>
            </a:avLst>
          </a:prstGeom>
          <a:solidFill>
            <a:srgbClr val="99FF99">
              <a:alpha val="74901"/>
            </a:srgbClr>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Arial"/>
              <a:ea typeface="Arial"/>
              <a:cs typeface="Arial"/>
              <a:sym typeface="Arial"/>
            </a:endParaRPr>
          </a:p>
        </p:txBody>
      </p:sp>
      <p:sp>
        <p:nvSpPr>
          <p:cNvPr id="91" name="Shape 91"/>
          <p:cNvSpPr/>
          <p:nvPr/>
        </p:nvSpPr>
        <p:spPr>
          <a:xfrm>
            <a:off x="360300" y="844924"/>
            <a:ext cx="11471400" cy="6708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3800" b="1" dirty="0" err="1">
                <a:solidFill>
                  <a:schemeClr val="tx1"/>
                </a:solidFill>
                <a:sym typeface="Arial"/>
              </a:rPr>
              <a:t>当事者研究</a:t>
            </a:r>
            <a:r>
              <a:rPr lang="en-US" sz="3800" b="1" dirty="0">
                <a:solidFill>
                  <a:schemeClr val="tx1"/>
                </a:solidFill>
                <a:sym typeface="Arial"/>
              </a:rPr>
              <a:t>, </a:t>
            </a:r>
            <a:r>
              <a:rPr lang="en-US" sz="3800" b="1" dirty="0" err="1">
                <a:solidFill>
                  <a:schemeClr val="tx1"/>
                </a:solidFill>
              </a:rPr>
              <a:t>障害学</a:t>
            </a:r>
            <a:r>
              <a:rPr lang="en-US" sz="3800" b="1" dirty="0">
                <a:solidFill>
                  <a:schemeClr val="tx1"/>
                </a:solidFill>
              </a:rPr>
              <a:t>, </a:t>
            </a:r>
            <a:r>
              <a:rPr lang="en-US" sz="3800" b="1" dirty="0" err="1">
                <a:solidFill>
                  <a:schemeClr val="tx1"/>
                </a:solidFill>
              </a:rPr>
              <a:t>そして自閉的にクィアする試み</a:t>
            </a:r>
            <a:endParaRPr lang="en-US" sz="3800" b="1" dirty="0">
              <a:solidFill>
                <a:schemeClr val="tx1"/>
              </a:solidFill>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p:nvPr/>
        </p:nvSpPr>
        <p:spPr>
          <a:xfrm>
            <a:off x="309402" y="362911"/>
            <a:ext cx="2658387" cy="584774"/>
          </a:xfrm>
          <a:prstGeom prst="rect">
            <a:avLst/>
          </a:prstGeom>
          <a:solidFill>
            <a:srgbClr val="99FF99">
              <a:alpha val="49803"/>
            </a:srgbClr>
          </a:solidFill>
          <a:ln>
            <a:noFill/>
          </a:ln>
        </p:spPr>
        <p:txBody>
          <a:bodyPr lIns="91425" tIns="45700" rIns="91425" bIns="45700" anchor="t" anchorCtr="0">
            <a:noAutofit/>
          </a:bodyPr>
          <a:lstStyle/>
          <a:p>
            <a:pPr marL="0" marR="0" lvl="0" indent="0" algn="l" rtl="0">
              <a:spcBef>
                <a:spcPts val="0"/>
              </a:spcBef>
              <a:buSzPct val="25000"/>
              <a:buNone/>
            </a:pPr>
            <a:r>
              <a:rPr lang="en-US" sz="3200" b="1" dirty="0" err="1" smtClean="0">
                <a:solidFill>
                  <a:schemeClr val="dk1"/>
                </a:solidFill>
                <a:latin typeface="Arial"/>
                <a:ea typeface="Arial"/>
                <a:cs typeface="Arial"/>
                <a:sym typeface="Arial"/>
              </a:rPr>
              <a:t>まとめ</a:t>
            </a:r>
            <a:r>
              <a:rPr lang="ja-JP" altLang="en-US" sz="3200" b="1" dirty="0" smtClean="0">
                <a:solidFill>
                  <a:schemeClr val="dk1"/>
                </a:solidFill>
                <a:latin typeface="Arial"/>
                <a:ea typeface="Arial"/>
                <a:cs typeface="Arial"/>
                <a:sym typeface="Arial"/>
              </a:rPr>
              <a:t>と展望</a:t>
            </a:r>
            <a:endParaRPr lang="en-US" sz="3200" b="1" dirty="0">
              <a:solidFill>
                <a:schemeClr val="dk1"/>
              </a:solidFill>
              <a:latin typeface="Arial"/>
              <a:ea typeface="Arial"/>
              <a:cs typeface="Arial"/>
              <a:sym typeface="Arial"/>
            </a:endParaRPr>
          </a:p>
        </p:txBody>
      </p:sp>
      <p:sp>
        <p:nvSpPr>
          <p:cNvPr id="245" name="Shape 245"/>
          <p:cNvSpPr/>
          <p:nvPr/>
        </p:nvSpPr>
        <p:spPr>
          <a:xfrm>
            <a:off x="309401" y="1212624"/>
            <a:ext cx="11886717" cy="5378394"/>
          </a:xfrm>
          <a:prstGeom prst="rect">
            <a:avLst/>
          </a:prstGeom>
          <a:noFill/>
          <a:ln>
            <a:noFill/>
          </a:ln>
        </p:spPr>
        <p:txBody>
          <a:bodyPr lIns="91425" tIns="45700" rIns="91425" bIns="45700" anchor="t" anchorCtr="0">
            <a:noAutofit/>
          </a:bodyPr>
          <a:lstStyle/>
          <a:p>
            <a:r>
              <a:rPr lang="ja-JP" altLang="ja-JP" sz="2800" b="1" dirty="0">
                <a:solidFill>
                  <a:srgbClr val="0E4D3B"/>
                </a:solidFill>
              </a:rPr>
              <a:t>「自閉的にクィアする」試み</a:t>
            </a:r>
            <a:endParaRPr lang="en-US" altLang="ja-JP" sz="2800" b="1" dirty="0">
              <a:solidFill>
                <a:srgbClr val="0E4D3B"/>
              </a:solidFill>
            </a:endParaRPr>
          </a:p>
          <a:p>
            <a:r>
              <a:rPr lang="en-US" altLang="ja-JP" sz="2800" u="sng" dirty="0" smtClean="0">
                <a:solidFill>
                  <a:srgbClr val="0E4D3B"/>
                </a:solidFill>
              </a:rPr>
              <a:t>(1) </a:t>
            </a:r>
            <a:r>
              <a:rPr lang="ja-JP" altLang="ja-JP" sz="2800" u="sng" dirty="0" smtClean="0">
                <a:solidFill>
                  <a:srgbClr val="0E4D3B"/>
                </a:solidFill>
              </a:rPr>
              <a:t>研究</a:t>
            </a:r>
            <a:r>
              <a:rPr lang="ja-JP" altLang="ja-JP" sz="2800" u="sng" dirty="0">
                <a:solidFill>
                  <a:srgbClr val="0E4D3B"/>
                </a:solidFill>
              </a:rPr>
              <a:t>する場で・当事者研究する場で</a:t>
            </a:r>
            <a:r>
              <a:rPr lang="en-US" altLang="ja-JP" sz="2800" u="sng" dirty="0" smtClean="0">
                <a:solidFill>
                  <a:srgbClr val="0E4D3B"/>
                </a:solidFill>
              </a:rPr>
              <a:t>,</a:t>
            </a:r>
            <a:r>
              <a:rPr lang="ja-JP" altLang="en-US" sz="2800" u="sng" dirty="0" smtClean="0">
                <a:solidFill>
                  <a:srgbClr val="0E4D3B"/>
                </a:solidFill>
              </a:rPr>
              <a:t> </a:t>
            </a:r>
            <a:r>
              <a:rPr lang="en-US" altLang="ja-JP" sz="2800" u="sng" dirty="0" smtClean="0">
                <a:solidFill>
                  <a:srgbClr val="0E4D3B"/>
                </a:solidFill>
              </a:rPr>
              <a:t>“</a:t>
            </a:r>
            <a:r>
              <a:rPr lang="ja-JP" altLang="ja-JP" sz="2800" u="sng" dirty="0" smtClean="0">
                <a:solidFill>
                  <a:srgbClr val="0E4D3B"/>
                </a:solidFill>
              </a:rPr>
              <a:t>クィアする</a:t>
            </a:r>
            <a:r>
              <a:rPr lang="en-US" altLang="ja-JP" sz="2800" u="sng" dirty="0" smtClean="0">
                <a:solidFill>
                  <a:srgbClr val="0E4D3B"/>
                </a:solidFill>
              </a:rPr>
              <a:t>” </a:t>
            </a:r>
            <a:r>
              <a:rPr lang="ja-JP" altLang="ja-JP" sz="2800" u="sng" dirty="0" smtClean="0">
                <a:solidFill>
                  <a:srgbClr val="0E4D3B"/>
                </a:solidFill>
              </a:rPr>
              <a:t>観点に着目</a:t>
            </a:r>
            <a:r>
              <a:rPr lang="ja-JP" altLang="en-US" sz="2800" u="sng" dirty="0" smtClean="0">
                <a:solidFill>
                  <a:srgbClr val="0E4D3B"/>
                </a:solidFill>
              </a:rPr>
              <a:t>する</a:t>
            </a:r>
            <a:endParaRPr lang="en-US" altLang="ja-JP" sz="2800" u="sng" dirty="0">
              <a:solidFill>
                <a:srgbClr val="0E4D3B"/>
              </a:solidFill>
            </a:endParaRPr>
          </a:p>
          <a:p>
            <a:pPr>
              <a:buSzPct val="25000"/>
            </a:pPr>
            <a:r>
              <a:rPr lang="ja-JP" altLang="en-US" sz="2800" dirty="0">
                <a:solidFill>
                  <a:srgbClr val="002060"/>
                </a:solidFill>
              </a:rPr>
              <a:t>　研究と当事者研究の対等な架橋点のひとつに</a:t>
            </a:r>
            <a:r>
              <a:rPr lang="ja-JP" altLang="en-US" sz="2800" dirty="0" smtClean="0">
                <a:solidFill>
                  <a:srgbClr val="002060"/>
                </a:solidFill>
              </a:rPr>
              <a:t>なりえるか</a:t>
            </a:r>
            <a:r>
              <a:rPr lang="en-US" altLang="ja-JP" sz="2800" dirty="0" smtClean="0">
                <a:solidFill>
                  <a:srgbClr val="002060"/>
                </a:solidFill>
              </a:rPr>
              <a:t>? </a:t>
            </a:r>
            <a:endParaRPr lang="en-US" sz="2800" u="sng" dirty="0">
              <a:solidFill>
                <a:srgbClr val="002060"/>
              </a:solidFill>
            </a:endParaRPr>
          </a:p>
          <a:p>
            <a:pPr marL="0" marR="0" lvl="0" indent="0" algn="l" rtl="0">
              <a:spcBef>
                <a:spcPts val="0"/>
              </a:spcBef>
              <a:buNone/>
            </a:pPr>
            <a:endParaRPr sz="1600" dirty="0">
              <a:solidFill>
                <a:srgbClr val="002060"/>
              </a:solidFill>
              <a:latin typeface="Arial"/>
              <a:ea typeface="Arial"/>
              <a:cs typeface="Arial"/>
              <a:sym typeface="Arial"/>
            </a:endParaRPr>
          </a:p>
          <a:p>
            <a:pPr>
              <a:buSzPct val="25000"/>
            </a:pPr>
            <a:r>
              <a:rPr lang="en-US" altLang="ja-JP" sz="2800" u="sng" dirty="0">
                <a:solidFill>
                  <a:srgbClr val="0E4D3B"/>
                </a:solidFill>
              </a:rPr>
              <a:t>(2)</a:t>
            </a:r>
            <a:r>
              <a:rPr lang="ja-JP" altLang="en-US" sz="2800" u="sng" dirty="0">
                <a:solidFill>
                  <a:srgbClr val="0E4D3B"/>
                </a:solidFill>
              </a:rPr>
              <a:t>「研究」</a:t>
            </a:r>
            <a:r>
              <a:rPr lang="ja-JP" altLang="ja-JP" sz="2800" u="sng" dirty="0">
                <a:solidFill>
                  <a:srgbClr val="0E4D3B"/>
                </a:solidFill>
              </a:rPr>
              <a:t>と</a:t>
            </a:r>
            <a:r>
              <a:rPr lang="ja-JP" altLang="en-US" sz="2800" u="sng">
                <a:solidFill>
                  <a:srgbClr val="0E4D3B"/>
                </a:solidFill>
              </a:rPr>
              <a:t>されて</a:t>
            </a:r>
            <a:r>
              <a:rPr lang="ja-JP" altLang="en-US" sz="2800" u="sng" smtClean="0">
                <a:solidFill>
                  <a:srgbClr val="0E4D3B"/>
                </a:solidFill>
              </a:rPr>
              <a:t>きた</a:t>
            </a:r>
            <a:r>
              <a:rPr lang="ja-JP" altLang="ja-JP" sz="2800" u="sng" dirty="0">
                <a:solidFill>
                  <a:srgbClr val="0E4D3B"/>
                </a:solidFill>
              </a:rPr>
              <a:t>ものの有り方</a:t>
            </a:r>
            <a:r>
              <a:rPr lang="ja-JP" altLang="ja-JP" sz="2800" u="sng" dirty="0" smtClean="0">
                <a:solidFill>
                  <a:srgbClr val="0E4D3B"/>
                </a:solidFill>
              </a:rPr>
              <a:t>自体</a:t>
            </a:r>
            <a:r>
              <a:rPr lang="ja-JP" altLang="en-US" sz="2800" u="sng" dirty="0" smtClean="0">
                <a:solidFill>
                  <a:srgbClr val="0E4D3B"/>
                </a:solidFill>
              </a:rPr>
              <a:t>を</a:t>
            </a:r>
            <a:r>
              <a:rPr lang="ja-JP" altLang="ja-JP" sz="2800" u="sng" dirty="0" smtClean="0">
                <a:solidFill>
                  <a:srgbClr val="0E4D3B"/>
                </a:solidFill>
              </a:rPr>
              <a:t>クィア</a:t>
            </a:r>
            <a:r>
              <a:rPr lang="ja-JP" altLang="en-US" sz="2800" u="sng" dirty="0" smtClean="0">
                <a:solidFill>
                  <a:srgbClr val="0E4D3B"/>
                </a:solidFill>
              </a:rPr>
              <a:t>する</a:t>
            </a:r>
            <a:endParaRPr lang="en-US" altLang="ja-JP" sz="2800" u="sng" dirty="0" smtClean="0">
              <a:solidFill>
                <a:srgbClr val="0E4D3B"/>
              </a:solidFill>
            </a:endParaRPr>
          </a:p>
          <a:p>
            <a:pPr lvl="0">
              <a:buSzPct val="25000"/>
            </a:pPr>
            <a:r>
              <a:rPr lang="ja-JP" altLang="en-US" sz="2800" dirty="0" smtClean="0">
                <a:solidFill>
                  <a:srgbClr val="002060"/>
                </a:solidFill>
              </a:rPr>
              <a:t>・</a:t>
            </a:r>
            <a:r>
              <a:rPr lang="ja-JP" altLang="ja-JP" sz="2800" dirty="0" smtClean="0">
                <a:solidFill>
                  <a:srgbClr val="002060"/>
                </a:solidFill>
              </a:rPr>
              <a:t>いままで「研究」</a:t>
            </a:r>
            <a:r>
              <a:rPr lang="ja-JP" altLang="en-US" sz="2800" dirty="0" smtClean="0">
                <a:solidFill>
                  <a:srgbClr val="002060"/>
                </a:solidFill>
              </a:rPr>
              <a:t>で</a:t>
            </a:r>
            <a:r>
              <a:rPr lang="ja-JP" altLang="ja-JP" sz="2800" dirty="0" smtClean="0">
                <a:solidFill>
                  <a:srgbClr val="002060"/>
                </a:solidFill>
              </a:rPr>
              <a:t>当然とされていたこと</a:t>
            </a:r>
            <a:r>
              <a:rPr lang="ja-JP" altLang="en-US" sz="2800" dirty="0" smtClean="0">
                <a:solidFill>
                  <a:srgbClr val="002060"/>
                </a:solidFill>
              </a:rPr>
              <a:t>を </a:t>
            </a:r>
            <a:r>
              <a:rPr lang="en-US" altLang="ja-JP" sz="2800" dirty="0" smtClean="0">
                <a:solidFill>
                  <a:srgbClr val="002060"/>
                </a:solidFill>
              </a:rPr>
              <a:t>(</a:t>
            </a:r>
            <a:r>
              <a:rPr lang="ja-JP" altLang="ja-JP" sz="2800" dirty="0" smtClean="0">
                <a:solidFill>
                  <a:srgbClr val="002060"/>
                </a:solidFill>
              </a:rPr>
              <a:t>自閉者</a:t>
            </a:r>
            <a:r>
              <a:rPr lang="ja-JP" altLang="en-US" sz="2800" dirty="0" smtClean="0">
                <a:solidFill>
                  <a:srgbClr val="002060"/>
                </a:solidFill>
              </a:rPr>
              <a:t>の</a:t>
            </a:r>
            <a:r>
              <a:rPr lang="en-US" altLang="ja-JP" sz="2800" dirty="0" smtClean="0">
                <a:solidFill>
                  <a:srgbClr val="002060"/>
                </a:solidFill>
              </a:rPr>
              <a:t>) </a:t>
            </a:r>
            <a:r>
              <a:rPr lang="ja-JP" altLang="ja-JP" sz="2800" dirty="0" smtClean="0">
                <a:solidFill>
                  <a:srgbClr val="002060"/>
                </a:solidFill>
              </a:rPr>
              <a:t>私</a:t>
            </a:r>
            <a:r>
              <a:rPr lang="ja-JP" altLang="en-US" sz="2800" dirty="0" smtClean="0">
                <a:solidFill>
                  <a:srgbClr val="002060"/>
                </a:solidFill>
              </a:rPr>
              <a:t>たち</a:t>
            </a:r>
            <a:r>
              <a:rPr lang="ja-JP" altLang="ja-JP" sz="2800" dirty="0" smtClean="0">
                <a:solidFill>
                  <a:srgbClr val="002060"/>
                </a:solidFill>
              </a:rPr>
              <a:t>に</a:t>
            </a:r>
            <a:endParaRPr lang="en-US" altLang="ja-JP" sz="2800" dirty="0" smtClean="0">
              <a:solidFill>
                <a:srgbClr val="002060"/>
              </a:solidFill>
            </a:endParaRPr>
          </a:p>
          <a:p>
            <a:r>
              <a:rPr lang="ja-JP" altLang="en-US" sz="2800" dirty="0">
                <a:solidFill>
                  <a:srgbClr val="002060"/>
                </a:solidFill>
              </a:rPr>
              <a:t>　</a:t>
            </a:r>
            <a:r>
              <a:rPr lang="ja-JP" altLang="ja-JP" sz="2800" dirty="0">
                <a:solidFill>
                  <a:srgbClr val="002060"/>
                </a:solidFill>
              </a:rPr>
              <a:t>合った方向に変え</a:t>
            </a:r>
            <a:r>
              <a:rPr lang="ja-JP" altLang="en-US" sz="2800" dirty="0">
                <a:solidFill>
                  <a:srgbClr val="002060"/>
                </a:solidFill>
              </a:rPr>
              <a:t>ることはできる</a:t>
            </a:r>
            <a:r>
              <a:rPr lang="ja-JP" altLang="ja-JP" sz="2800" dirty="0">
                <a:solidFill>
                  <a:srgbClr val="002060"/>
                </a:solidFill>
              </a:rPr>
              <a:t>か</a:t>
            </a:r>
            <a:r>
              <a:rPr lang="en-US" altLang="ja-JP" sz="2800" dirty="0">
                <a:solidFill>
                  <a:srgbClr val="002060"/>
                </a:solidFill>
              </a:rPr>
              <a:t>? </a:t>
            </a:r>
            <a:endParaRPr lang="ja-JP" altLang="ja-JP" sz="2800" dirty="0">
              <a:solidFill>
                <a:srgbClr val="002060"/>
              </a:solidFill>
            </a:endParaRPr>
          </a:p>
          <a:p>
            <a:r>
              <a:rPr lang="ja-JP" altLang="en-US" sz="2800" dirty="0" smtClean="0">
                <a:solidFill>
                  <a:srgbClr val="002060"/>
                </a:solidFill>
              </a:rPr>
              <a:t>・</a:t>
            </a:r>
            <a:r>
              <a:rPr lang="ja-JP" altLang="ja-JP" sz="2800" dirty="0" smtClean="0">
                <a:solidFill>
                  <a:srgbClr val="002060"/>
                </a:solidFill>
              </a:rPr>
              <a:t>「</a:t>
            </a:r>
            <a:r>
              <a:rPr lang="ja-JP" altLang="ja-JP" sz="2800" dirty="0">
                <a:solidFill>
                  <a:srgbClr val="002060"/>
                </a:solidFill>
              </a:rPr>
              <a:t>研究」という言葉が今意味している範囲は “</a:t>
            </a:r>
            <a:r>
              <a:rPr lang="ja-JP" altLang="ja-JP" sz="2800" dirty="0" smtClean="0">
                <a:solidFill>
                  <a:srgbClr val="002060"/>
                </a:solidFill>
              </a:rPr>
              <a:t>ずら</a:t>
            </a:r>
            <a:r>
              <a:rPr lang="ja-JP" altLang="en-US" sz="2800" dirty="0" smtClean="0">
                <a:solidFill>
                  <a:srgbClr val="002060"/>
                </a:solidFill>
              </a:rPr>
              <a:t>せ</a:t>
            </a:r>
            <a:r>
              <a:rPr lang="ja-JP" altLang="ja-JP" sz="2800" dirty="0" smtClean="0">
                <a:solidFill>
                  <a:srgbClr val="002060"/>
                </a:solidFill>
              </a:rPr>
              <a:t>” </a:t>
            </a:r>
            <a:r>
              <a:rPr lang="ja-JP" altLang="ja-JP" sz="2800" dirty="0" err="1" smtClean="0">
                <a:solidFill>
                  <a:srgbClr val="002060"/>
                </a:solidFill>
              </a:rPr>
              <a:t>るか</a:t>
            </a:r>
            <a:r>
              <a:rPr lang="en-US" altLang="ja-JP" sz="2800" dirty="0" smtClean="0">
                <a:solidFill>
                  <a:srgbClr val="002060"/>
                </a:solidFill>
              </a:rPr>
              <a:t>? </a:t>
            </a:r>
            <a:endParaRPr lang="ja-JP" altLang="ja-JP" sz="2800" dirty="0">
              <a:solidFill>
                <a:srgbClr val="002060"/>
              </a:solidFill>
            </a:endParaRPr>
          </a:p>
          <a:p>
            <a:r>
              <a:rPr lang="ja-JP" altLang="en-US" sz="2800" dirty="0" smtClean="0">
                <a:solidFill>
                  <a:srgbClr val="002060"/>
                </a:solidFill>
              </a:rPr>
              <a:t>・</a:t>
            </a:r>
            <a:r>
              <a:rPr lang="ja-JP" altLang="ja-JP" sz="2800" dirty="0" smtClean="0">
                <a:solidFill>
                  <a:srgbClr val="002060"/>
                </a:solidFill>
              </a:rPr>
              <a:t>ずらした時「</a:t>
            </a:r>
            <a:r>
              <a:rPr lang="ja-JP" altLang="ja-JP" sz="2800" dirty="0">
                <a:solidFill>
                  <a:srgbClr val="002060"/>
                </a:solidFill>
              </a:rPr>
              <a:t>台なしにされてしまう」ことが</a:t>
            </a:r>
            <a:r>
              <a:rPr lang="ja-JP" altLang="ja-JP" sz="2800" dirty="0" smtClean="0">
                <a:solidFill>
                  <a:srgbClr val="002060"/>
                </a:solidFill>
              </a:rPr>
              <a:t>あるとしたら</a:t>
            </a:r>
            <a:r>
              <a:rPr lang="ja-JP" altLang="en-US" sz="2800" dirty="0" smtClean="0">
                <a:solidFill>
                  <a:srgbClr val="002060"/>
                </a:solidFill>
              </a:rPr>
              <a:t>それは何か</a:t>
            </a:r>
            <a:r>
              <a:rPr lang="en-US" altLang="ja-JP" sz="2800" dirty="0" smtClean="0">
                <a:solidFill>
                  <a:srgbClr val="002060"/>
                </a:solidFill>
              </a:rPr>
              <a:t>?</a:t>
            </a:r>
            <a:endParaRPr lang="en-US" sz="2800" dirty="0" smtClean="0">
              <a:solidFill>
                <a:srgbClr val="002060"/>
              </a:solidFill>
              <a:sym typeface="Arial"/>
            </a:endParaRPr>
          </a:p>
          <a:p>
            <a:pPr lvl="0"/>
            <a:endParaRPr lang="en-US" altLang="ja-JP" sz="2800" dirty="0" smtClean="0">
              <a:solidFill>
                <a:srgbClr val="002060"/>
              </a:solidFill>
            </a:endParaRPr>
          </a:p>
          <a:p>
            <a:pPr lvl="0"/>
            <a:r>
              <a:rPr lang="ja-JP" altLang="ja-JP" sz="2800" b="1" dirty="0" smtClean="0">
                <a:solidFill>
                  <a:srgbClr val="0E4D3B"/>
                </a:solidFill>
              </a:rPr>
              <a:t>覇権</a:t>
            </a:r>
            <a:r>
              <a:rPr lang="ja-JP" altLang="ja-JP" sz="2800" b="1" dirty="0">
                <a:solidFill>
                  <a:srgbClr val="0E4D3B"/>
                </a:solidFill>
              </a:rPr>
              <a:t>が機能する構造が不具になる可能性を探る</a:t>
            </a:r>
            <a:r>
              <a:rPr lang="ja-JP" altLang="ja-JP" sz="2800" b="1" dirty="0" smtClean="0">
                <a:solidFill>
                  <a:srgbClr val="0E4D3B"/>
                </a:solidFill>
              </a:rPr>
              <a:t>こと</a:t>
            </a:r>
            <a:endParaRPr lang="en-US" altLang="ja-JP" sz="2800" b="1" dirty="0">
              <a:solidFill>
                <a:srgbClr val="0E4D3B"/>
              </a:solidFill>
            </a:endParaRPr>
          </a:p>
          <a:p>
            <a:pPr lvl="0"/>
            <a:r>
              <a:rPr lang="ja-JP" altLang="ja-JP" sz="2800" b="1" dirty="0" smtClean="0">
                <a:solidFill>
                  <a:srgbClr val="0E4D3B"/>
                </a:solidFill>
              </a:rPr>
              <a:t>多様性</a:t>
            </a:r>
            <a:r>
              <a:rPr lang="ja-JP" altLang="ja-JP" sz="2800" b="1" dirty="0">
                <a:solidFill>
                  <a:srgbClr val="0E4D3B"/>
                </a:solidFill>
              </a:rPr>
              <a:t>のある視点が組織や</a:t>
            </a:r>
            <a:r>
              <a:rPr lang="ja-JP" altLang="ja-JP" sz="2800" b="1" dirty="0" smtClean="0">
                <a:solidFill>
                  <a:srgbClr val="0E4D3B"/>
                </a:solidFill>
              </a:rPr>
              <a:t>コミュニティー</a:t>
            </a:r>
            <a:r>
              <a:rPr lang="ja-JP" altLang="en-US" sz="2800" b="1" dirty="0" smtClean="0">
                <a:solidFill>
                  <a:srgbClr val="0E4D3B"/>
                </a:solidFill>
              </a:rPr>
              <a:t>の</a:t>
            </a:r>
            <a:r>
              <a:rPr lang="ja-JP" altLang="ja-JP" sz="2800" b="1" dirty="0" smtClean="0">
                <a:solidFill>
                  <a:srgbClr val="0E4D3B"/>
                </a:solidFill>
              </a:rPr>
              <a:t>脆弱</a:t>
            </a:r>
            <a:r>
              <a:rPr lang="ja-JP" altLang="en-US" sz="2800" b="1" dirty="0" smtClean="0">
                <a:solidFill>
                  <a:srgbClr val="0E4D3B"/>
                </a:solidFill>
              </a:rPr>
              <a:t>さを豊か</a:t>
            </a:r>
            <a:r>
              <a:rPr lang="ja-JP" altLang="ja-JP" sz="2800" b="1" dirty="0" smtClean="0">
                <a:solidFill>
                  <a:srgbClr val="0E4D3B"/>
                </a:solidFill>
              </a:rPr>
              <a:t>に</a:t>
            </a:r>
            <a:r>
              <a:rPr lang="ja-JP" altLang="ja-JP" sz="2800" b="1" dirty="0">
                <a:solidFill>
                  <a:srgbClr val="0E4D3B"/>
                </a:solidFill>
              </a:rPr>
              <a:t>すること</a:t>
            </a:r>
            <a:endParaRPr sz="2800" b="1" dirty="0">
              <a:solidFill>
                <a:srgbClr val="0E4D3B"/>
              </a:solidFill>
              <a:sym typeface="Arial"/>
            </a:endParaRPr>
          </a:p>
        </p:txBody>
      </p:sp>
    </p:spTree>
    <p:extLst>
      <p:ext uri="{BB962C8B-B14F-4D97-AF65-F5344CB8AC3E}">
        <p14:creationId xmlns:p14="http://schemas.microsoft.com/office/powerpoint/2010/main" val="2858864760"/>
      </p:ext>
    </p:extLst>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p:nvPr/>
        </p:nvSpPr>
        <p:spPr>
          <a:xfrm>
            <a:off x="309402" y="362911"/>
            <a:ext cx="3114281" cy="584774"/>
          </a:xfrm>
          <a:prstGeom prst="rect">
            <a:avLst/>
          </a:prstGeom>
          <a:solidFill>
            <a:srgbClr val="99FF99">
              <a:alpha val="49803"/>
            </a:srgbClr>
          </a:solidFill>
          <a:ln>
            <a:noFill/>
          </a:ln>
        </p:spPr>
        <p:txBody>
          <a:bodyPr lIns="91425" tIns="45700" rIns="91425" bIns="45700" anchor="t" anchorCtr="0">
            <a:noAutofit/>
          </a:bodyPr>
          <a:lstStyle/>
          <a:p>
            <a:pPr>
              <a:buSzPct val="25000"/>
            </a:pPr>
            <a:r>
              <a:rPr lang="ja-JP" altLang="en-US" sz="3200" b="1" dirty="0">
                <a:solidFill>
                  <a:schemeClr val="dk1"/>
                </a:solidFill>
              </a:rPr>
              <a:t>出典・参考</a:t>
            </a:r>
            <a:r>
              <a:rPr lang="ja-JP" altLang="en-US" sz="3200" b="1" dirty="0" smtClean="0">
                <a:solidFill>
                  <a:schemeClr val="dk1"/>
                </a:solidFill>
              </a:rPr>
              <a:t>文献</a:t>
            </a:r>
            <a:endParaRPr lang="en-US" altLang="ja-JP" sz="3200" b="1" dirty="0">
              <a:solidFill>
                <a:schemeClr val="dk1"/>
              </a:solidFill>
            </a:endParaRPr>
          </a:p>
        </p:txBody>
      </p:sp>
      <p:sp>
        <p:nvSpPr>
          <p:cNvPr id="245" name="Shape 245"/>
          <p:cNvSpPr/>
          <p:nvPr/>
        </p:nvSpPr>
        <p:spPr>
          <a:xfrm>
            <a:off x="309401" y="1212624"/>
            <a:ext cx="11886717" cy="5378394"/>
          </a:xfrm>
          <a:prstGeom prst="rect">
            <a:avLst/>
          </a:prstGeom>
          <a:noFill/>
          <a:ln>
            <a:noFill/>
          </a:ln>
        </p:spPr>
        <p:txBody>
          <a:bodyPr lIns="91425" tIns="45700" rIns="91425" bIns="45700" anchor="t" anchorCtr="0">
            <a:noAutofit/>
          </a:bodyPr>
          <a:lstStyle/>
          <a:p>
            <a:pPr lvl="0">
              <a:buSzPct val="25000"/>
            </a:pPr>
            <a:r>
              <a:rPr lang="ja-JP" altLang="en-US" sz="2200" b="1" dirty="0" smtClean="0">
                <a:solidFill>
                  <a:schemeClr val="accent3">
                    <a:lumMod val="75000"/>
                  </a:schemeClr>
                </a:solidFill>
              </a:rPr>
              <a:t>当事者研究</a:t>
            </a:r>
            <a:r>
              <a:rPr lang="en-US" altLang="ja-JP" sz="2200" b="1" dirty="0">
                <a:solidFill>
                  <a:schemeClr val="accent3">
                    <a:lumMod val="75000"/>
                  </a:schemeClr>
                </a:solidFill>
              </a:rPr>
              <a:t>: </a:t>
            </a:r>
            <a:endParaRPr lang="en-US" altLang="ja-JP" sz="2200" b="1" dirty="0" smtClean="0">
              <a:solidFill>
                <a:schemeClr val="accent3">
                  <a:lumMod val="75000"/>
                </a:schemeClr>
              </a:solidFill>
              <a:sym typeface="Arial"/>
            </a:endParaRPr>
          </a:p>
          <a:p>
            <a:pPr marL="0" marR="0" lvl="0" indent="0" algn="l" rtl="0">
              <a:spcBef>
                <a:spcPts val="0"/>
              </a:spcBef>
              <a:buSzPct val="25000"/>
              <a:buNone/>
            </a:pPr>
            <a:r>
              <a:rPr lang="ja-JP" altLang="en-US" sz="2200" b="1" dirty="0" smtClean="0">
                <a:solidFill>
                  <a:schemeClr val="dk1"/>
                </a:solidFill>
                <a:sym typeface="Arial"/>
              </a:rPr>
              <a:t>　</a:t>
            </a:r>
            <a:r>
              <a:rPr lang="ja-JP" altLang="en-US" sz="2200" dirty="0" smtClean="0">
                <a:solidFill>
                  <a:schemeClr val="dk1"/>
                </a:solidFill>
                <a:sym typeface="Arial"/>
              </a:rPr>
              <a:t>浦河</a:t>
            </a:r>
            <a:r>
              <a:rPr lang="ja-JP" altLang="en-US" sz="2200" dirty="0" err="1" smtClean="0">
                <a:solidFill>
                  <a:schemeClr val="dk1"/>
                </a:solidFill>
                <a:sym typeface="Arial"/>
              </a:rPr>
              <a:t>べ</a:t>
            </a:r>
            <a:r>
              <a:rPr lang="ja-JP" altLang="en-US" sz="2200" dirty="0" smtClean="0">
                <a:solidFill>
                  <a:schemeClr val="dk1"/>
                </a:solidFill>
                <a:sym typeface="Arial"/>
              </a:rPr>
              <a:t>てるの家</a:t>
            </a:r>
            <a:endParaRPr lang="en-US" altLang="ja-JP" sz="2200" dirty="0" smtClean="0">
              <a:solidFill>
                <a:schemeClr val="dk1"/>
              </a:solidFill>
              <a:sym typeface="Arial"/>
            </a:endParaRPr>
          </a:p>
          <a:p>
            <a:pPr marL="0" marR="0" lvl="0" indent="0" algn="l" rtl="0">
              <a:spcBef>
                <a:spcPts val="0"/>
              </a:spcBef>
              <a:buSzPct val="25000"/>
              <a:buNone/>
            </a:pPr>
            <a:r>
              <a:rPr lang="ja-JP" altLang="en-US" sz="2200" dirty="0" smtClean="0">
                <a:solidFill>
                  <a:schemeClr val="dk1"/>
                </a:solidFill>
              </a:rPr>
              <a:t>　</a:t>
            </a:r>
            <a:r>
              <a:rPr lang="en-US" altLang="ja-JP" sz="2200" dirty="0" smtClean="0">
                <a:solidFill>
                  <a:schemeClr val="dk1"/>
                </a:solidFill>
              </a:rPr>
              <a:t>Tokyo-</a:t>
            </a:r>
            <a:r>
              <a:rPr lang="en-US" altLang="ja-JP" sz="2200" dirty="0" err="1" smtClean="0">
                <a:solidFill>
                  <a:schemeClr val="dk1"/>
                </a:solidFill>
              </a:rPr>
              <a:t>Tojisha</a:t>
            </a:r>
            <a:r>
              <a:rPr lang="en-US" altLang="ja-JP" sz="2200" dirty="0" smtClean="0">
                <a:solidFill>
                  <a:schemeClr val="dk1"/>
                </a:solidFill>
              </a:rPr>
              <a:t>-Meeting Meetup</a:t>
            </a:r>
            <a:r>
              <a:rPr lang="ja-JP" altLang="en-US" sz="2200" dirty="0" smtClean="0">
                <a:solidFill>
                  <a:schemeClr val="dk1"/>
                </a:solidFill>
              </a:rPr>
              <a:t> </a:t>
            </a:r>
            <a:r>
              <a:rPr lang="en-US" altLang="ja-JP" sz="2200" dirty="0" smtClean="0">
                <a:solidFill>
                  <a:schemeClr val="dk1"/>
                </a:solidFill>
              </a:rPr>
              <a:t>(</a:t>
            </a:r>
            <a:r>
              <a:rPr lang="ja-JP" altLang="en-US" sz="2200" dirty="0" smtClean="0">
                <a:solidFill>
                  <a:schemeClr val="dk1"/>
                </a:solidFill>
              </a:rPr>
              <a:t>協力</a:t>
            </a:r>
            <a:r>
              <a:rPr lang="en-US" altLang="ja-JP" sz="2200" dirty="0" smtClean="0">
                <a:solidFill>
                  <a:schemeClr val="dk1"/>
                </a:solidFill>
              </a:rPr>
              <a:t>)</a:t>
            </a:r>
            <a:endParaRPr lang="en-US" sz="2200" dirty="0" smtClean="0">
              <a:solidFill>
                <a:schemeClr val="dk1"/>
              </a:solidFill>
            </a:endParaRPr>
          </a:p>
          <a:p>
            <a:pPr>
              <a:buSzPct val="25000"/>
            </a:pPr>
            <a:r>
              <a:rPr lang="ja-JP" altLang="en-US" sz="2200" b="1" dirty="0" smtClean="0">
                <a:solidFill>
                  <a:schemeClr val="accent3">
                    <a:lumMod val="75000"/>
                  </a:schemeClr>
                </a:solidFill>
              </a:rPr>
              <a:t>クィア</a:t>
            </a:r>
            <a:r>
              <a:rPr lang="en-US" altLang="ja-JP" sz="2200" b="1" dirty="0" smtClean="0">
                <a:solidFill>
                  <a:schemeClr val="accent3">
                    <a:lumMod val="75000"/>
                  </a:schemeClr>
                </a:solidFill>
              </a:rPr>
              <a:t>: </a:t>
            </a:r>
          </a:p>
          <a:p>
            <a:pPr marL="273050">
              <a:buSzPct val="25000"/>
            </a:pPr>
            <a:r>
              <a:rPr lang="ja-JP" altLang="en-US" sz="2200" dirty="0" smtClean="0">
                <a:solidFill>
                  <a:schemeClr val="dk1"/>
                </a:solidFill>
              </a:rPr>
              <a:t>マサキチトセ</a:t>
            </a:r>
            <a:r>
              <a:rPr lang="en-US" altLang="ja-JP" sz="2200" dirty="0" smtClean="0"/>
              <a:t>, </a:t>
            </a:r>
            <a:r>
              <a:rPr lang="en-US" altLang="ja-JP" sz="2200" dirty="0"/>
              <a:t>2013/1/31,</a:t>
            </a:r>
            <a:r>
              <a:rPr lang="ja-JP" altLang="ja-JP" sz="2200" dirty="0"/>
              <a:t>「わたしの〈クィア〉とあなたの〈クィア〉は違う：グローバルでないドメスティックなクィアの不可能性」</a:t>
            </a:r>
            <a:r>
              <a:rPr lang="en-US" altLang="ja-JP" sz="2200" dirty="0"/>
              <a:t>, </a:t>
            </a:r>
            <a:r>
              <a:rPr lang="en-US" altLang="ja-JP" sz="2200" dirty="0">
                <a:hlinkClick r:id="rId3"/>
              </a:rPr>
              <a:t>http://</a:t>
            </a:r>
            <a:r>
              <a:rPr lang="en-US" altLang="ja-JP" sz="2200" dirty="0" smtClean="0">
                <a:hlinkClick r:id="rId3"/>
              </a:rPr>
              <a:t>ja.gimmeaqueereye.org/entry/20</a:t>
            </a:r>
            <a:r>
              <a:rPr lang="en-US" altLang="ja-JP" sz="2200" dirty="0" smtClean="0"/>
              <a:t> (2016/7/31</a:t>
            </a:r>
            <a:r>
              <a:rPr lang="ja-JP" altLang="ja-JP" sz="2200" dirty="0"/>
              <a:t>現在</a:t>
            </a:r>
            <a:r>
              <a:rPr lang="en-US" altLang="ja-JP" sz="2200" dirty="0" smtClean="0"/>
              <a:t>)</a:t>
            </a:r>
          </a:p>
          <a:p>
            <a:pPr marL="273050">
              <a:buSzPct val="25000"/>
            </a:pPr>
            <a:r>
              <a:rPr lang="ja-JP" altLang="en-US" sz="2200" dirty="0" smtClean="0"/>
              <a:t>「日本</a:t>
            </a:r>
            <a:r>
              <a:rPr lang="ja-JP" altLang="en-US" sz="2200" dirty="0"/>
              <a:t>脳性マヒ者協会　</a:t>
            </a:r>
            <a:r>
              <a:rPr lang="ja-JP" altLang="en-US" sz="2200" dirty="0" smtClean="0"/>
              <a:t>全国</a:t>
            </a:r>
            <a:r>
              <a:rPr lang="ja-JP" altLang="en-US" sz="2200" dirty="0"/>
              <a:t>青い芝の会　行動綱領とその</a:t>
            </a:r>
            <a:r>
              <a:rPr lang="ja-JP" altLang="en-US" sz="2200" dirty="0" smtClean="0"/>
              <a:t>解説」</a:t>
            </a:r>
            <a:r>
              <a:rPr lang="en-US" altLang="ja-JP" sz="2200" dirty="0" smtClean="0"/>
              <a:t>, </a:t>
            </a:r>
            <a:endParaRPr lang="en-US" altLang="ja-JP" sz="2200" dirty="0" smtClean="0">
              <a:hlinkClick r:id="rId4"/>
            </a:endParaRPr>
          </a:p>
          <a:p>
            <a:pPr marL="273050">
              <a:buSzPct val="25000"/>
            </a:pPr>
            <a:r>
              <a:rPr lang="en-US" altLang="ja-JP" sz="2200" dirty="0" smtClean="0">
                <a:hlinkClick r:id="rId4"/>
              </a:rPr>
              <a:t>http://web.archive.org/web/20110526173134/http://w01.tp1.jp/~a151770011/setumei.html</a:t>
            </a:r>
            <a:r>
              <a:rPr lang="en-US" altLang="ja-JP" sz="2200" dirty="0" smtClean="0"/>
              <a:t> (</a:t>
            </a:r>
            <a:r>
              <a:rPr lang="en-US" altLang="ja-JP" sz="2200" dirty="0"/>
              <a:t>2016/7/31</a:t>
            </a:r>
            <a:r>
              <a:rPr lang="ja-JP" altLang="ja-JP" sz="2200" dirty="0" smtClean="0"/>
              <a:t>現在</a:t>
            </a:r>
            <a:r>
              <a:rPr lang="ja-JP" altLang="en-US" sz="2200" dirty="0" smtClean="0"/>
              <a:t> </a:t>
            </a:r>
            <a:r>
              <a:rPr lang="en-US" altLang="ja-JP" sz="2200" dirty="0" err="1" smtClean="0"/>
              <a:t>Webarchive</a:t>
            </a:r>
            <a:r>
              <a:rPr lang="ja-JP" altLang="en-US" sz="2200" dirty="0" smtClean="0"/>
              <a:t> 保存版</a:t>
            </a:r>
            <a:r>
              <a:rPr lang="en-US" altLang="ja-JP" sz="2200" dirty="0" smtClean="0"/>
              <a:t>)</a:t>
            </a:r>
          </a:p>
          <a:p>
            <a:pPr lvl="0">
              <a:buSzPct val="25000"/>
            </a:pPr>
            <a:r>
              <a:rPr lang="en-US" sz="2200" b="1" dirty="0" err="1" smtClean="0">
                <a:solidFill>
                  <a:schemeClr val="accent3">
                    <a:lumMod val="75000"/>
                  </a:schemeClr>
                </a:solidFill>
              </a:rPr>
              <a:t>AgencyGlass</a:t>
            </a:r>
            <a:r>
              <a:rPr lang="en-US" altLang="ja-JP" sz="2200" b="1" dirty="0" smtClean="0">
                <a:solidFill>
                  <a:schemeClr val="accent3">
                    <a:lumMod val="75000"/>
                  </a:schemeClr>
                </a:solidFill>
              </a:rPr>
              <a:t>: </a:t>
            </a:r>
            <a:endParaRPr lang="en-US" sz="2200" b="1" dirty="0" smtClean="0">
              <a:solidFill>
                <a:schemeClr val="accent3">
                  <a:lumMod val="75000"/>
                </a:schemeClr>
              </a:solidFill>
            </a:endParaRPr>
          </a:p>
          <a:p>
            <a:pPr marL="273050">
              <a:buSzPct val="25000"/>
            </a:pPr>
            <a:r>
              <a:rPr lang="en-US" altLang="ja-JP" sz="2200" dirty="0" smtClean="0">
                <a:solidFill>
                  <a:schemeClr val="tx1"/>
                </a:solidFill>
              </a:rPr>
              <a:t>AFPBB, 2014/4/22</a:t>
            </a:r>
            <a:r>
              <a:rPr lang="ja-JP" altLang="en-US" sz="2200" dirty="0" smtClean="0">
                <a:solidFill>
                  <a:srgbClr val="0E4D3B"/>
                </a:solidFill>
              </a:rPr>
              <a:t>「</a:t>
            </a:r>
            <a:r>
              <a:rPr lang="ja-JP" altLang="en-US" sz="2200" dirty="0"/>
              <a:t>感情コントロールが不要になる眼鏡型装置、日本の科学者が開発</a:t>
            </a:r>
            <a:r>
              <a:rPr lang="ja-JP" altLang="en-US" sz="2200" dirty="0" smtClean="0"/>
              <a:t>」</a:t>
            </a:r>
            <a:r>
              <a:rPr lang="en-US" altLang="ja-JP" sz="2200" dirty="0" smtClean="0"/>
              <a:t>, </a:t>
            </a:r>
            <a:r>
              <a:rPr lang="en-US" altLang="ja-JP" sz="2200" dirty="0" smtClean="0">
                <a:hlinkClick r:id="rId5"/>
              </a:rPr>
              <a:t>http</a:t>
            </a:r>
            <a:r>
              <a:rPr lang="en-US" altLang="ja-JP" sz="2200" dirty="0">
                <a:hlinkClick r:id="rId5"/>
              </a:rPr>
              <a:t>://www.afpbb.com/articles/-/</a:t>
            </a:r>
            <a:r>
              <a:rPr lang="en-US" altLang="ja-JP" sz="2200" dirty="0" smtClean="0">
                <a:hlinkClick r:id="rId5"/>
              </a:rPr>
              <a:t>3013259</a:t>
            </a:r>
            <a:r>
              <a:rPr lang="ja-JP" altLang="en-US" sz="2200" dirty="0" smtClean="0"/>
              <a:t> </a:t>
            </a:r>
            <a:r>
              <a:rPr lang="en-US" altLang="ja-JP" sz="2200" dirty="0"/>
              <a:t> (2016/7/31</a:t>
            </a:r>
            <a:r>
              <a:rPr lang="ja-JP" altLang="ja-JP" sz="2200" dirty="0"/>
              <a:t>現在</a:t>
            </a:r>
            <a:r>
              <a:rPr lang="en-US" altLang="ja-JP" sz="2200" dirty="0" smtClean="0"/>
              <a:t>)</a:t>
            </a:r>
            <a:endParaRPr lang="en-US" altLang="ja-JP" sz="2200" dirty="0"/>
          </a:p>
          <a:p>
            <a:pPr marL="273050">
              <a:buSzPct val="25000"/>
            </a:pPr>
            <a:r>
              <a:rPr lang="ja-JP" altLang="en-US" sz="2200" dirty="0" smtClean="0"/>
              <a:t>大澤</a:t>
            </a:r>
            <a:r>
              <a:rPr lang="ja-JP" altLang="en-US" sz="2200" dirty="0"/>
              <a:t>博</a:t>
            </a:r>
            <a:r>
              <a:rPr lang="ja-JP" altLang="en-US" sz="2200" dirty="0" smtClean="0"/>
              <a:t>隆</a:t>
            </a:r>
            <a:r>
              <a:rPr lang="en-US" altLang="ja-JP" sz="2200" dirty="0" smtClean="0"/>
              <a:t>, </a:t>
            </a:r>
            <a:r>
              <a:rPr lang="en-US" altLang="ja-JP" sz="2200" dirty="0"/>
              <a:t>2014 ,</a:t>
            </a:r>
            <a:r>
              <a:rPr lang="ja-JP" altLang="en-US" sz="2200" dirty="0" smtClean="0"/>
              <a:t>「</a:t>
            </a:r>
            <a:r>
              <a:rPr lang="en-US" altLang="ja-JP" sz="2200" dirty="0" err="1" smtClean="0"/>
              <a:t>AgencyGlass</a:t>
            </a:r>
            <a:r>
              <a:rPr lang="en-US" altLang="ja-JP" sz="2200" dirty="0"/>
              <a:t>: </a:t>
            </a:r>
            <a:r>
              <a:rPr lang="ja-JP" altLang="en-US" sz="2200" dirty="0"/>
              <a:t>人間の擬人化による感情労働の</a:t>
            </a:r>
            <a:r>
              <a:rPr lang="ja-JP" altLang="en-US" sz="2200" dirty="0" smtClean="0"/>
              <a:t>代替」</a:t>
            </a:r>
            <a:endParaRPr lang="en-US" altLang="ja-JP" sz="2200" dirty="0" smtClean="0"/>
          </a:p>
          <a:p>
            <a:pPr marL="273050">
              <a:buSzPct val="25000"/>
            </a:pPr>
            <a:r>
              <a:rPr lang="ja-JP" altLang="en-US" sz="2200" dirty="0" smtClean="0"/>
              <a:t>「</a:t>
            </a:r>
            <a:r>
              <a:rPr lang="en-US" altLang="ja-JP" sz="2200" dirty="0" smtClean="0"/>
              <a:t>Wearable </a:t>
            </a:r>
            <a:r>
              <a:rPr lang="en-US" altLang="ja-JP" sz="2200" dirty="0"/>
              <a:t>Eyes Turn You Into Emotional </a:t>
            </a:r>
            <a:r>
              <a:rPr lang="en-US" altLang="ja-JP" sz="2200" dirty="0" smtClean="0"/>
              <a:t>Cyborg</a:t>
            </a:r>
            <a:r>
              <a:rPr lang="ja-JP" altLang="en-US" sz="2200" dirty="0" smtClean="0"/>
              <a:t>」</a:t>
            </a:r>
            <a:endParaRPr lang="en-US" altLang="ja-JP" sz="2200" dirty="0" smtClean="0"/>
          </a:p>
          <a:p>
            <a:pPr marL="273050">
              <a:buSzPct val="25000"/>
            </a:pPr>
            <a:r>
              <a:rPr lang="en-US" altLang="ja-JP" sz="2200" dirty="0" smtClean="0">
                <a:hlinkClick r:id="rId6"/>
              </a:rPr>
              <a:t>https</a:t>
            </a:r>
            <a:r>
              <a:rPr lang="en-US" altLang="ja-JP" sz="2200" dirty="0">
                <a:hlinkClick r:id="rId6"/>
              </a:rPr>
              <a:t>://</a:t>
            </a:r>
            <a:r>
              <a:rPr lang="en-US" altLang="ja-JP" sz="2200" dirty="0" smtClean="0">
                <a:hlinkClick r:id="rId6"/>
              </a:rPr>
              <a:t>www.youtube.com/watch?v=GhvHxz1NePQ</a:t>
            </a:r>
            <a:r>
              <a:rPr lang="en-US" altLang="ja-JP" sz="2200" dirty="0"/>
              <a:t> (2016/7/31</a:t>
            </a:r>
            <a:r>
              <a:rPr lang="ja-JP" altLang="ja-JP" sz="2200" dirty="0"/>
              <a:t>現在</a:t>
            </a:r>
            <a:r>
              <a:rPr lang="en-US" altLang="ja-JP" sz="2200" dirty="0" smtClean="0"/>
              <a:t>)</a:t>
            </a:r>
            <a:r>
              <a:rPr lang="ja-JP" altLang="en-US" sz="2200" dirty="0" smtClean="0"/>
              <a:t> </a:t>
            </a:r>
            <a:endParaRPr lang="en-US" altLang="ja-JP" sz="2200" dirty="0"/>
          </a:p>
        </p:txBody>
      </p:sp>
    </p:spTree>
    <p:extLst>
      <p:ext uri="{BB962C8B-B14F-4D97-AF65-F5344CB8AC3E}">
        <p14:creationId xmlns:p14="http://schemas.microsoft.com/office/powerpoint/2010/main" val="3926739915"/>
      </p:ext>
    </p:extLst>
  </p:cSld>
  <p:clrMapOvr>
    <a:masterClrMapping/>
  </p:clrMapOvr>
  <p:transition spd="slow">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97"/>
          <p:cNvSpPr/>
          <p:nvPr/>
        </p:nvSpPr>
        <p:spPr>
          <a:xfrm>
            <a:off x="309403" y="362911"/>
            <a:ext cx="2081257" cy="584774"/>
          </a:xfrm>
          <a:prstGeom prst="rect">
            <a:avLst/>
          </a:prstGeom>
          <a:solidFill>
            <a:srgbClr val="99FF99">
              <a:alpha val="49412"/>
            </a:srgbClr>
          </a:solidFill>
          <a:ln>
            <a:noFill/>
          </a:ln>
        </p:spPr>
        <p:txBody>
          <a:bodyPr lIns="91425" tIns="45700" rIns="91425" bIns="45700" anchor="t" anchorCtr="0">
            <a:noAutofit/>
          </a:bodyPr>
          <a:lstStyle/>
          <a:p>
            <a:pPr marL="0" marR="0" lvl="0" indent="0" algn="l" rtl="0">
              <a:spcBef>
                <a:spcPts val="0"/>
              </a:spcBef>
              <a:buSzPct val="25000"/>
              <a:buNone/>
            </a:pPr>
            <a:r>
              <a:rPr lang="en-US" altLang="ja-JP" sz="3200" b="1" dirty="0" smtClean="0">
                <a:solidFill>
                  <a:schemeClr val="dk1"/>
                </a:solidFill>
                <a:latin typeface="Arial"/>
                <a:ea typeface="Arial"/>
                <a:cs typeface="Arial"/>
                <a:sym typeface="Arial"/>
              </a:rPr>
              <a:t>Summary</a:t>
            </a:r>
            <a:endParaRPr lang="en-US" sz="3200" b="1" dirty="0">
              <a:solidFill>
                <a:schemeClr val="dk1"/>
              </a:solidFill>
              <a:latin typeface="Arial"/>
              <a:ea typeface="Arial"/>
              <a:cs typeface="Arial"/>
              <a:sym typeface="Arial"/>
            </a:endParaRPr>
          </a:p>
        </p:txBody>
      </p:sp>
      <p:sp>
        <p:nvSpPr>
          <p:cNvPr id="3" name="Shape 98"/>
          <p:cNvSpPr/>
          <p:nvPr/>
        </p:nvSpPr>
        <p:spPr>
          <a:xfrm>
            <a:off x="344842" y="1365923"/>
            <a:ext cx="11616786" cy="4297458"/>
          </a:xfrm>
          <a:prstGeom prst="rect">
            <a:avLst/>
          </a:prstGeom>
          <a:noFill/>
          <a:ln>
            <a:noFill/>
          </a:ln>
        </p:spPr>
        <p:txBody>
          <a:bodyPr lIns="91425" tIns="45700" rIns="91425" bIns="45700" anchor="t" anchorCtr="0">
            <a:noAutofit/>
          </a:bodyPr>
          <a:lstStyle/>
          <a:p>
            <a:pPr lvl="0">
              <a:buSzPct val="25000"/>
            </a:pPr>
            <a:r>
              <a:rPr lang="ja-JP" altLang="en-US" sz="3200" dirty="0" smtClean="0">
                <a:solidFill>
                  <a:srgbClr val="002060"/>
                </a:solidFill>
              </a:rPr>
              <a:t>「</a:t>
            </a:r>
            <a:r>
              <a:rPr lang="ja-JP" altLang="en-US" sz="3200" dirty="0">
                <a:solidFill>
                  <a:srgbClr val="002060"/>
                </a:solidFill>
              </a:rPr>
              <a:t>私と社会をつなぐ」ための</a:t>
            </a:r>
            <a:r>
              <a:rPr lang="en-US" altLang="ja-JP" sz="3200" dirty="0" smtClean="0">
                <a:solidFill>
                  <a:srgbClr val="002060"/>
                </a:solidFill>
              </a:rPr>
              <a:t>3</a:t>
            </a:r>
            <a:r>
              <a:rPr lang="ja-JP" altLang="en-US" sz="3200" dirty="0" err="1">
                <a:solidFill>
                  <a:srgbClr val="002060"/>
                </a:solidFill>
              </a:rPr>
              <a:t>つの</a:t>
            </a:r>
            <a:r>
              <a:rPr lang="ja-JP" altLang="en-US" sz="3200" dirty="0" smtClean="0">
                <a:solidFill>
                  <a:srgbClr val="002060"/>
                </a:solidFill>
              </a:rPr>
              <a:t>態度 </a:t>
            </a:r>
            <a:r>
              <a:rPr lang="en-US" altLang="ja-JP" sz="3200" dirty="0" smtClean="0">
                <a:solidFill>
                  <a:srgbClr val="002060"/>
                </a:solidFill>
              </a:rPr>
              <a:t>(</a:t>
            </a:r>
            <a:r>
              <a:rPr lang="ja-JP" altLang="en-US" sz="3200" dirty="0" smtClean="0">
                <a:solidFill>
                  <a:srgbClr val="002060"/>
                </a:solidFill>
              </a:rPr>
              <a:t>態度の</a:t>
            </a:r>
            <a:r>
              <a:rPr lang="en-US" altLang="ja-JP" sz="3200" dirty="0" smtClean="0">
                <a:solidFill>
                  <a:srgbClr val="002060"/>
                </a:solidFill>
              </a:rPr>
              <a:t>3</a:t>
            </a:r>
            <a:r>
              <a:rPr lang="ja-JP" altLang="en-US" sz="3200" dirty="0" err="1" smtClean="0">
                <a:solidFill>
                  <a:srgbClr val="002060"/>
                </a:solidFill>
              </a:rPr>
              <a:t>つの</a:t>
            </a:r>
            <a:r>
              <a:rPr lang="ja-JP" altLang="en-US" sz="3200" dirty="0" smtClean="0">
                <a:solidFill>
                  <a:srgbClr val="002060"/>
                </a:solidFill>
              </a:rPr>
              <a:t>側面</a:t>
            </a:r>
            <a:r>
              <a:rPr lang="en-US" altLang="ja-JP" sz="3200" dirty="0" smtClean="0">
                <a:solidFill>
                  <a:srgbClr val="002060"/>
                </a:solidFill>
              </a:rPr>
              <a:t>)</a:t>
            </a:r>
          </a:p>
          <a:p>
            <a:pPr lvl="0">
              <a:buSzPct val="25000"/>
            </a:pPr>
            <a:endParaRPr lang="en-US" altLang="ja-JP" sz="1800" dirty="0" smtClean="0">
              <a:solidFill>
                <a:srgbClr val="002060"/>
              </a:solidFill>
            </a:endParaRPr>
          </a:p>
          <a:p>
            <a:pPr lvl="0">
              <a:buSzPct val="25000"/>
            </a:pPr>
            <a:r>
              <a:rPr lang="ja-JP" altLang="en-US" sz="3200" b="1" dirty="0" smtClean="0">
                <a:solidFill>
                  <a:srgbClr val="0E4D3B"/>
                </a:solidFill>
              </a:rPr>
              <a:t>① </a:t>
            </a:r>
            <a:r>
              <a:rPr lang="ja-JP" altLang="ja-JP" sz="3200" b="1" dirty="0" smtClean="0">
                <a:solidFill>
                  <a:srgbClr val="0E4D3B"/>
                </a:solidFill>
              </a:rPr>
              <a:t>障害学</a:t>
            </a:r>
            <a:r>
              <a:rPr lang="ja-JP" altLang="en-US" sz="3200" b="1" dirty="0" smtClean="0">
                <a:solidFill>
                  <a:srgbClr val="0E4D3B"/>
                </a:solidFill>
              </a:rPr>
              <a:t>する態度</a:t>
            </a:r>
            <a:endParaRPr lang="en-US" altLang="ja-JP" sz="3200" b="1" dirty="0" smtClean="0">
              <a:solidFill>
                <a:srgbClr val="0E4D3B"/>
              </a:solidFill>
            </a:endParaRPr>
          </a:p>
          <a:p>
            <a:pPr lvl="0">
              <a:buSzPct val="25000"/>
            </a:pPr>
            <a:r>
              <a:rPr lang="ja-JP" altLang="en-US" sz="3200" b="1" dirty="0" smtClean="0">
                <a:solidFill>
                  <a:srgbClr val="0E4D3B"/>
                </a:solidFill>
              </a:rPr>
              <a:t>② </a:t>
            </a:r>
            <a:r>
              <a:rPr lang="ja-JP" altLang="ja-JP" sz="3200" b="1" dirty="0" smtClean="0">
                <a:solidFill>
                  <a:srgbClr val="0E4D3B"/>
                </a:solidFill>
              </a:rPr>
              <a:t>当事者研究</a:t>
            </a:r>
            <a:r>
              <a:rPr lang="ja-JP" altLang="en-US" sz="3200" b="1" dirty="0" smtClean="0">
                <a:solidFill>
                  <a:srgbClr val="0E4D3B"/>
                </a:solidFill>
              </a:rPr>
              <a:t>する態度</a:t>
            </a:r>
            <a:endParaRPr lang="en-US" altLang="ja-JP" sz="3200" b="1" dirty="0" smtClean="0">
              <a:solidFill>
                <a:srgbClr val="0E4D3B"/>
              </a:solidFill>
            </a:endParaRPr>
          </a:p>
          <a:p>
            <a:pPr marL="0" marR="0" lvl="0" indent="0" algn="l" rtl="0">
              <a:spcBef>
                <a:spcPts val="0"/>
              </a:spcBef>
              <a:buSzPct val="25000"/>
              <a:buNone/>
            </a:pPr>
            <a:endParaRPr lang="en-US" sz="3200" dirty="0">
              <a:solidFill>
                <a:srgbClr val="002060"/>
              </a:solidFill>
              <a:sym typeface="Arial"/>
            </a:endParaRPr>
          </a:p>
          <a:p>
            <a:pPr marL="0" marR="0" lvl="0" indent="0" algn="l" rtl="0">
              <a:spcBef>
                <a:spcPts val="0"/>
              </a:spcBef>
              <a:buSzPct val="25000"/>
              <a:buNone/>
            </a:pPr>
            <a:endParaRPr lang="en-US" altLang="ja-JP" sz="3200" dirty="0">
              <a:solidFill>
                <a:srgbClr val="002060"/>
              </a:solidFill>
            </a:endParaRPr>
          </a:p>
          <a:p>
            <a:pPr>
              <a:buSzPct val="25000"/>
            </a:pPr>
            <a:r>
              <a:rPr lang="ja-JP" altLang="en-US" sz="3200" dirty="0" smtClean="0">
                <a:solidFill>
                  <a:srgbClr val="002060"/>
                </a:solidFill>
              </a:rPr>
              <a:t>　</a:t>
            </a:r>
            <a:r>
              <a:rPr lang="en-US" altLang="ja-JP" sz="3200" dirty="0" smtClean="0">
                <a:solidFill>
                  <a:srgbClr val="002060"/>
                </a:solidFill>
              </a:rPr>
              <a:t>3</a:t>
            </a:r>
            <a:r>
              <a:rPr lang="ja-JP" altLang="en-US" sz="3200" dirty="0" err="1">
                <a:solidFill>
                  <a:srgbClr val="002060"/>
                </a:solidFill>
              </a:rPr>
              <a:t>つの</a:t>
            </a:r>
            <a:r>
              <a:rPr lang="ja-JP" altLang="en-US" sz="3200" dirty="0">
                <a:solidFill>
                  <a:srgbClr val="002060"/>
                </a:solidFill>
              </a:rPr>
              <a:t>態度の合成と</a:t>
            </a:r>
            <a:r>
              <a:rPr lang="ja-JP" altLang="en-US" sz="3200" dirty="0" smtClean="0">
                <a:solidFill>
                  <a:srgbClr val="002060"/>
                </a:solidFill>
              </a:rPr>
              <a:t>して「</a:t>
            </a:r>
            <a:r>
              <a:rPr lang="en-US" altLang="ja-JP" sz="3200" dirty="0" err="1" smtClean="0">
                <a:solidFill>
                  <a:srgbClr val="002060"/>
                </a:solidFill>
              </a:rPr>
              <a:t>自閉的にクィアする</a:t>
            </a:r>
            <a:r>
              <a:rPr lang="ja-JP" altLang="en-US" sz="3200" dirty="0" smtClean="0">
                <a:solidFill>
                  <a:srgbClr val="002060"/>
                </a:solidFill>
              </a:rPr>
              <a:t>」</a:t>
            </a:r>
            <a:endParaRPr lang="en-US" altLang="ja-JP" sz="3200" dirty="0" smtClean="0">
              <a:solidFill>
                <a:srgbClr val="002060"/>
              </a:solidFill>
            </a:endParaRPr>
          </a:p>
          <a:p>
            <a:pPr>
              <a:buSzPct val="25000"/>
            </a:pPr>
            <a:r>
              <a:rPr lang="ja-JP" altLang="en-US" sz="3200" dirty="0">
                <a:solidFill>
                  <a:srgbClr val="002060"/>
                </a:solidFill>
              </a:rPr>
              <a:t>　</a:t>
            </a:r>
            <a:r>
              <a:rPr lang="en-US" altLang="ja-JP" sz="3200" dirty="0">
                <a:solidFill>
                  <a:srgbClr val="002060"/>
                </a:solidFill>
              </a:rPr>
              <a:t>=</a:t>
            </a:r>
            <a:r>
              <a:rPr lang="ja-JP" altLang="en-US" sz="3200" dirty="0">
                <a:solidFill>
                  <a:srgbClr val="002060"/>
                </a:solidFill>
              </a:rPr>
              <a:t>自閉文化者としてクィアする研究・実験を</a:t>
            </a:r>
            <a:r>
              <a:rPr lang="ja-JP" altLang="en-US" sz="3200" dirty="0" smtClean="0">
                <a:solidFill>
                  <a:srgbClr val="002060"/>
                </a:solidFill>
              </a:rPr>
              <a:t>試みる</a:t>
            </a:r>
            <a:endParaRPr lang="en-US" altLang="ja-JP" sz="3200" dirty="0">
              <a:solidFill>
                <a:srgbClr val="002060"/>
              </a:solidFill>
            </a:endParaRPr>
          </a:p>
          <a:p>
            <a:pPr>
              <a:buSzPct val="25000"/>
            </a:pPr>
            <a:endParaRPr lang="en-US" altLang="ja-JP" sz="3200" dirty="0">
              <a:solidFill>
                <a:srgbClr val="002060"/>
              </a:solidFill>
            </a:endParaRPr>
          </a:p>
        </p:txBody>
      </p:sp>
      <p:sp>
        <p:nvSpPr>
          <p:cNvPr id="5" name="右矢印 4"/>
          <p:cNvSpPr/>
          <p:nvPr/>
        </p:nvSpPr>
        <p:spPr>
          <a:xfrm>
            <a:off x="369967" y="4189892"/>
            <a:ext cx="352927" cy="368968"/>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6318809" y="2340065"/>
            <a:ext cx="5494298" cy="1077218"/>
          </a:xfrm>
          <a:prstGeom prst="rect">
            <a:avLst/>
          </a:prstGeom>
        </p:spPr>
        <p:txBody>
          <a:bodyPr wrap="square">
            <a:spAutoFit/>
          </a:bodyPr>
          <a:lstStyle/>
          <a:p>
            <a:pPr lvl="0">
              <a:buSzPct val="25000"/>
            </a:pPr>
            <a:r>
              <a:rPr lang="ja-JP" altLang="en-US" sz="3200" b="1" dirty="0" smtClean="0">
                <a:solidFill>
                  <a:srgbClr val="0E4D3B"/>
                </a:solidFill>
              </a:rPr>
              <a:t>③ </a:t>
            </a:r>
            <a:r>
              <a:rPr lang="en-US" altLang="ja-JP" sz="3200" b="1" u="sng" dirty="0" smtClean="0">
                <a:solidFill>
                  <a:srgbClr val="0E4D3B"/>
                </a:solidFill>
              </a:rPr>
              <a:t>“</a:t>
            </a:r>
            <a:r>
              <a:rPr lang="ja-JP" altLang="ja-JP" sz="3200" b="1" u="sng" dirty="0">
                <a:solidFill>
                  <a:srgbClr val="0E4D3B"/>
                </a:solidFill>
              </a:rPr>
              <a:t>クィアする</a:t>
            </a:r>
            <a:r>
              <a:rPr lang="en-US" altLang="ja-JP" sz="3200" b="1" u="sng" dirty="0">
                <a:solidFill>
                  <a:srgbClr val="0E4D3B"/>
                </a:solidFill>
              </a:rPr>
              <a:t>” </a:t>
            </a:r>
            <a:r>
              <a:rPr lang="ja-JP" altLang="en-US" sz="3200" b="1" u="sng" dirty="0" smtClean="0">
                <a:solidFill>
                  <a:srgbClr val="0E4D3B"/>
                </a:solidFill>
              </a:rPr>
              <a:t>態度</a:t>
            </a:r>
            <a:endParaRPr lang="en-US" altLang="ja-JP" sz="3200" b="1" u="sng" dirty="0" smtClean="0">
              <a:solidFill>
                <a:srgbClr val="0E4D3B"/>
              </a:solidFill>
            </a:endParaRPr>
          </a:p>
          <a:p>
            <a:pPr>
              <a:buSzPct val="25000"/>
            </a:pPr>
            <a:r>
              <a:rPr lang="en-US" altLang="ja-JP" sz="3200" dirty="0" smtClean="0">
                <a:solidFill>
                  <a:srgbClr val="002060"/>
                </a:solidFill>
              </a:rPr>
              <a:t>	(</a:t>
            </a:r>
            <a:r>
              <a:rPr lang="ja-JP" altLang="ja-JP" sz="3200" dirty="0" smtClean="0">
                <a:solidFill>
                  <a:srgbClr val="002060"/>
                </a:solidFill>
              </a:rPr>
              <a:t>ずらす</a:t>
            </a:r>
            <a:r>
              <a:rPr lang="ja-JP" altLang="en-US" sz="3200" dirty="0" smtClean="0">
                <a:solidFill>
                  <a:srgbClr val="002060"/>
                </a:solidFill>
              </a:rPr>
              <a:t>・</a:t>
            </a:r>
            <a:r>
              <a:rPr lang="ja-JP" altLang="ja-JP" sz="3200" dirty="0" smtClean="0">
                <a:solidFill>
                  <a:srgbClr val="002060"/>
                </a:solidFill>
              </a:rPr>
              <a:t>台</a:t>
            </a:r>
            <a:r>
              <a:rPr lang="ja-JP" altLang="ja-JP" sz="3200" dirty="0">
                <a:solidFill>
                  <a:srgbClr val="002060"/>
                </a:solidFill>
              </a:rPr>
              <a:t>なしに</a:t>
            </a:r>
            <a:r>
              <a:rPr lang="ja-JP" altLang="ja-JP" sz="3200" dirty="0" smtClean="0">
                <a:solidFill>
                  <a:srgbClr val="002060"/>
                </a:solidFill>
              </a:rPr>
              <a:t>する</a:t>
            </a:r>
            <a:r>
              <a:rPr lang="en-US" altLang="ja-JP" sz="3200" dirty="0">
                <a:solidFill>
                  <a:srgbClr val="002060"/>
                </a:solidFill>
              </a:rPr>
              <a:t>)</a:t>
            </a:r>
          </a:p>
        </p:txBody>
      </p:sp>
      <p:cxnSp>
        <p:nvCxnSpPr>
          <p:cNvPr id="13" name="直線矢印コネクタ 12"/>
          <p:cNvCxnSpPr/>
          <p:nvPr/>
        </p:nvCxnSpPr>
        <p:spPr>
          <a:xfrm flipH="1">
            <a:off x="5100809" y="2724156"/>
            <a:ext cx="1184949" cy="2520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H="1" flipV="1">
            <a:off x="5100809" y="2344898"/>
            <a:ext cx="1184400" cy="2520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448500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98"/>
          <p:cNvSpPr/>
          <p:nvPr/>
        </p:nvSpPr>
        <p:spPr>
          <a:xfrm>
            <a:off x="344842" y="1365923"/>
            <a:ext cx="11559574" cy="5108168"/>
          </a:xfrm>
          <a:prstGeom prst="rect">
            <a:avLst/>
          </a:prstGeom>
          <a:noFill/>
          <a:ln>
            <a:noFill/>
          </a:ln>
        </p:spPr>
        <p:txBody>
          <a:bodyPr lIns="91425" tIns="45700" rIns="91425" bIns="45700" anchor="t" anchorCtr="0">
            <a:noAutofit/>
          </a:bodyPr>
          <a:lstStyle/>
          <a:p>
            <a:pPr>
              <a:buSzPct val="25000"/>
            </a:pPr>
            <a:r>
              <a:rPr lang="ja-JP" altLang="en-US" sz="3000" dirty="0" smtClean="0">
                <a:solidFill>
                  <a:srgbClr val="0E4D3B"/>
                </a:solidFill>
              </a:rPr>
              <a:t>「</a:t>
            </a:r>
            <a:r>
              <a:rPr lang="ja-JP" altLang="ja-JP" sz="3000" dirty="0">
                <a:solidFill>
                  <a:srgbClr val="0E4D3B"/>
                </a:solidFill>
              </a:rPr>
              <a:t>社会</a:t>
            </a:r>
            <a:r>
              <a:rPr lang="en-US" altLang="ja-JP" sz="3000" dirty="0">
                <a:solidFill>
                  <a:srgbClr val="0E4D3B"/>
                </a:solidFill>
              </a:rPr>
              <a:t>/</a:t>
            </a:r>
            <a:r>
              <a:rPr lang="ja-JP" altLang="ja-JP" sz="3000" dirty="0">
                <a:solidFill>
                  <a:srgbClr val="0E4D3B"/>
                </a:solidFill>
              </a:rPr>
              <a:t>日常</a:t>
            </a:r>
            <a:r>
              <a:rPr lang="ja-JP" altLang="ja-JP" sz="3000" dirty="0" smtClean="0">
                <a:solidFill>
                  <a:srgbClr val="0E4D3B"/>
                </a:solidFill>
              </a:rPr>
              <a:t>と</a:t>
            </a:r>
            <a:r>
              <a:rPr lang="en-US" altLang="ja-JP" sz="3000" dirty="0">
                <a:solidFill>
                  <a:srgbClr val="0E4D3B"/>
                </a:solidFill>
              </a:rPr>
              <a:t> </a:t>
            </a:r>
            <a:r>
              <a:rPr lang="ja-JP" altLang="ja-JP" sz="3000" dirty="0">
                <a:solidFill>
                  <a:srgbClr val="0E4D3B"/>
                </a:solidFill>
              </a:rPr>
              <a:t>私の間のバランスを</a:t>
            </a:r>
            <a:r>
              <a:rPr lang="ja-JP" altLang="ja-JP" sz="3000" dirty="0" smtClean="0">
                <a:solidFill>
                  <a:srgbClr val="0E4D3B"/>
                </a:solidFill>
              </a:rPr>
              <a:t>とる</a:t>
            </a:r>
            <a:r>
              <a:rPr lang="ja-JP" altLang="en-US" sz="3000" dirty="0" smtClean="0">
                <a:solidFill>
                  <a:srgbClr val="0E4D3B"/>
                </a:solidFill>
              </a:rPr>
              <a:t>」方法</a:t>
            </a:r>
            <a:endParaRPr lang="en-US" altLang="ja-JP" sz="3000" dirty="0" smtClean="0">
              <a:solidFill>
                <a:srgbClr val="0E4D3B"/>
              </a:solidFill>
            </a:endParaRPr>
          </a:p>
          <a:p>
            <a:pPr>
              <a:buSzPct val="25000"/>
            </a:pPr>
            <a:r>
              <a:rPr lang="ja-JP" altLang="en-US" sz="2800" dirty="0">
                <a:solidFill>
                  <a:srgbClr val="002060"/>
                </a:solidFill>
              </a:rPr>
              <a:t>　</a:t>
            </a:r>
            <a:r>
              <a:rPr lang="ja-JP" altLang="ja-JP" sz="2800" dirty="0">
                <a:solidFill>
                  <a:srgbClr val="002060"/>
                </a:solidFill>
              </a:rPr>
              <a:t>日常を解釈する</a:t>
            </a:r>
            <a:r>
              <a:rPr lang="ja-JP" altLang="en-US" sz="2800" dirty="0">
                <a:solidFill>
                  <a:srgbClr val="002060"/>
                </a:solidFill>
              </a:rPr>
              <a:t>手がかりとなる</a:t>
            </a:r>
            <a:r>
              <a:rPr lang="en-US" altLang="ja-JP" sz="2800" dirty="0">
                <a:solidFill>
                  <a:srgbClr val="002060"/>
                </a:solidFill>
              </a:rPr>
              <a:t>3</a:t>
            </a:r>
            <a:r>
              <a:rPr lang="ja-JP" altLang="ja-JP" sz="2800" dirty="0" err="1">
                <a:solidFill>
                  <a:srgbClr val="002060"/>
                </a:solidFill>
              </a:rPr>
              <a:t>つの</a:t>
            </a:r>
            <a:r>
              <a:rPr lang="ja-JP" altLang="ja-JP" sz="2800" dirty="0">
                <a:solidFill>
                  <a:srgbClr val="002060"/>
                </a:solidFill>
              </a:rPr>
              <a:t>視点</a:t>
            </a:r>
            <a:endParaRPr lang="en-US" altLang="ja-JP" sz="2800" dirty="0">
              <a:solidFill>
                <a:srgbClr val="002060"/>
              </a:solidFill>
            </a:endParaRPr>
          </a:p>
          <a:p>
            <a:pPr lvl="0">
              <a:buSzPct val="25000"/>
            </a:pPr>
            <a:endParaRPr lang="en-US" altLang="ja-JP" sz="1600" dirty="0" smtClean="0">
              <a:solidFill>
                <a:srgbClr val="002060"/>
              </a:solidFill>
            </a:endParaRPr>
          </a:p>
          <a:p>
            <a:pPr lvl="0">
              <a:buSzPct val="25000"/>
            </a:pPr>
            <a:r>
              <a:rPr lang="ja-JP" altLang="en-US" sz="3000" u="sng" dirty="0" smtClean="0">
                <a:solidFill>
                  <a:srgbClr val="0E4D3B"/>
                </a:solidFill>
              </a:rPr>
              <a:t>① </a:t>
            </a:r>
            <a:r>
              <a:rPr lang="ja-JP" altLang="ja-JP" sz="3000" u="sng" dirty="0" smtClean="0">
                <a:solidFill>
                  <a:srgbClr val="0E4D3B"/>
                </a:solidFill>
              </a:rPr>
              <a:t>運動</a:t>
            </a:r>
            <a:r>
              <a:rPr lang="ja-JP" altLang="ja-JP" sz="3000" u="sng" dirty="0">
                <a:solidFill>
                  <a:srgbClr val="0E4D3B"/>
                </a:solidFill>
              </a:rPr>
              <a:t>とそこから生じた知見、物の見方の</a:t>
            </a:r>
            <a:r>
              <a:rPr lang="ja-JP" altLang="ja-JP" sz="3000" u="sng" dirty="0" smtClean="0">
                <a:solidFill>
                  <a:srgbClr val="0E4D3B"/>
                </a:solidFill>
              </a:rPr>
              <a:t>蓄積</a:t>
            </a:r>
            <a:endParaRPr lang="en-US" altLang="ja-JP" sz="3000" u="sng" dirty="0" smtClean="0">
              <a:solidFill>
                <a:srgbClr val="0E4D3B"/>
              </a:solidFill>
            </a:endParaRPr>
          </a:p>
          <a:p>
            <a:pPr lvl="0">
              <a:buSzPct val="25000"/>
            </a:pPr>
            <a:r>
              <a:rPr lang="ja-JP" altLang="en-US" sz="2800" dirty="0">
                <a:solidFill>
                  <a:srgbClr val="002060"/>
                </a:solidFill>
              </a:rPr>
              <a:t>　</a:t>
            </a:r>
            <a:r>
              <a:rPr lang="ja-JP" altLang="en-US" sz="2800" dirty="0" smtClean="0">
                <a:solidFill>
                  <a:srgbClr val="002060"/>
                </a:solidFill>
              </a:rPr>
              <a:t> 学問</a:t>
            </a:r>
            <a:r>
              <a:rPr lang="ja-JP" altLang="en-US" sz="2800" dirty="0">
                <a:solidFill>
                  <a:srgbClr val="002060"/>
                </a:solidFill>
              </a:rPr>
              <a:t>としては</a:t>
            </a:r>
            <a:endParaRPr lang="en-US" altLang="ja-JP" sz="2800" dirty="0" smtClean="0">
              <a:solidFill>
                <a:srgbClr val="002060"/>
              </a:solidFill>
            </a:endParaRPr>
          </a:p>
          <a:p>
            <a:pPr lvl="0">
              <a:buSzPct val="25000"/>
            </a:pPr>
            <a:r>
              <a:rPr lang="ja-JP" altLang="en-US" sz="2800" dirty="0" smtClean="0">
                <a:solidFill>
                  <a:srgbClr val="002060"/>
                </a:solidFill>
              </a:rPr>
              <a:t>　　障害学</a:t>
            </a:r>
            <a:endParaRPr lang="en-US" altLang="ja-JP" sz="2800" dirty="0" smtClean="0">
              <a:solidFill>
                <a:srgbClr val="002060"/>
              </a:solidFill>
            </a:endParaRPr>
          </a:p>
          <a:p>
            <a:pPr>
              <a:buSzPct val="25000"/>
            </a:pPr>
            <a:r>
              <a:rPr lang="ja-JP" altLang="en-US" sz="2800" dirty="0" smtClean="0">
                <a:solidFill>
                  <a:srgbClr val="002060"/>
                </a:solidFill>
              </a:rPr>
              <a:t>　　フェミニズム</a:t>
            </a:r>
            <a:endParaRPr lang="en-US" altLang="ja-JP" sz="2800" dirty="0" smtClean="0">
              <a:solidFill>
                <a:srgbClr val="002060"/>
              </a:solidFill>
            </a:endParaRPr>
          </a:p>
          <a:p>
            <a:pPr>
              <a:buSzPct val="25000"/>
            </a:pPr>
            <a:r>
              <a:rPr lang="ja-JP" altLang="en-US" sz="2800" dirty="0">
                <a:solidFill>
                  <a:srgbClr val="002060"/>
                </a:solidFill>
              </a:rPr>
              <a:t>　</a:t>
            </a:r>
            <a:r>
              <a:rPr lang="ja-JP" altLang="en-US" sz="2800" dirty="0" smtClean="0">
                <a:solidFill>
                  <a:srgbClr val="002060"/>
                </a:solidFill>
              </a:rPr>
              <a:t>　クィア理論</a:t>
            </a:r>
            <a:r>
              <a:rPr lang="en-US" altLang="ja-JP" sz="2800" dirty="0" smtClean="0">
                <a:solidFill>
                  <a:srgbClr val="002060"/>
                </a:solidFill>
              </a:rPr>
              <a:t>	   </a:t>
            </a:r>
            <a:r>
              <a:rPr lang="en-US" altLang="ja-JP" sz="2800" dirty="0" err="1" smtClean="0">
                <a:solidFill>
                  <a:srgbClr val="002060"/>
                </a:solidFill>
              </a:rPr>
              <a:t>etc</a:t>
            </a:r>
            <a:r>
              <a:rPr lang="en-US" altLang="ja-JP" sz="2800" dirty="0">
                <a:solidFill>
                  <a:srgbClr val="002060"/>
                </a:solidFill>
              </a:rPr>
              <a:t>…</a:t>
            </a:r>
          </a:p>
          <a:p>
            <a:pPr>
              <a:buSzPct val="25000"/>
            </a:pPr>
            <a:endParaRPr lang="en-US" altLang="ja-JP" sz="800" dirty="0" smtClean="0">
              <a:solidFill>
                <a:srgbClr val="002060"/>
              </a:solidFill>
            </a:endParaRPr>
          </a:p>
          <a:p>
            <a:r>
              <a:rPr lang="ja-JP" altLang="en-US" sz="2800" dirty="0">
                <a:solidFill>
                  <a:srgbClr val="002060"/>
                </a:solidFill>
              </a:rPr>
              <a:t>　→</a:t>
            </a:r>
            <a:r>
              <a:rPr lang="ja-JP" altLang="ja-JP" sz="2800" dirty="0">
                <a:solidFill>
                  <a:srgbClr val="002060"/>
                </a:solidFill>
              </a:rPr>
              <a:t>自分を</a:t>
            </a:r>
            <a:r>
              <a:rPr lang="ja-JP" altLang="en-US" sz="2800" dirty="0">
                <a:solidFill>
                  <a:srgbClr val="002060"/>
                </a:solidFill>
              </a:rPr>
              <a:t> </a:t>
            </a:r>
            <a:r>
              <a:rPr lang="en-US" altLang="ja-JP" sz="2800" dirty="0">
                <a:solidFill>
                  <a:srgbClr val="002060"/>
                </a:solidFill>
              </a:rPr>
              <a:t>(</a:t>
            </a:r>
            <a:r>
              <a:rPr lang="ja-JP" altLang="en-US" sz="2800" dirty="0">
                <a:solidFill>
                  <a:srgbClr val="002060"/>
                </a:solidFill>
              </a:rPr>
              <a:t>原則的に</a:t>
            </a:r>
            <a:r>
              <a:rPr lang="en-US" altLang="ja-JP" sz="2800" dirty="0">
                <a:solidFill>
                  <a:srgbClr val="002060"/>
                </a:solidFill>
              </a:rPr>
              <a:t>) </a:t>
            </a:r>
            <a:r>
              <a:rPr lang="ja-JP" altLang="ja-JP" sz="2800" dirty="0">
                <a:solidFill>
                  <a:srgbClr val="002060"/>
                </a:solidFill>
              </a:rPr>
              <a:t>否定的にとらえな</a:t>
            </a:r>
            <a:r>
              <a:rPr lang="ja-JP" altLang="en-US" sz="2800" dirty="0">
                <a:solidFill>
                  <a:srgbClr val="002060"/>
                </a:solidFill>
              </a:rPr>
              <a:t>い態度</a:t>
            </a:r>
            <a:endParaRPr lang="en-US" altLang="ja-JP" sz="2800" dirty="0">
              <a:solidFill>
                <a:srgbClr val="002060"/>
              </a:solidFill>
            </a:endParaRPr>
          </a:p>
          <a:p>
            <a:endParaRPr lang="en-US" altLang="ja-JP" sz="800" dirty="0" smtClean="0">
              <a:solidFill>
                <a:srgbClr val="002060"/>
              </a:solidFill>
            </a:endParaRPr>
          </a:p>
          <a:p>
            <a:r>
              <a:rPr lang="ja-JP" altLang="en-US" sz="3000" u="sng" dirty="0" smtClean="0">
                <a:solidFill>
                  <a:srgbClr val="0E4D3B"/>
                </a:solidFill>
              </a:rPr>
              <a:t>② </a:t>
            </a:r>
            <a:r>
              <a:rPr lang="ja-JP" altLang="ja-JP" sz="3000" u="sng" dirty="0" smtClean="0">
                <a:solidFill>
                  <a:srgbClr val="0E4D3B"/>
                </a:solidFill>
              </a:rPr>
              <a:t>当事者研究「</a:t>
            </a:r>
            <a:r>
              <a:rPr lang="ja-JP" altLang="ja-JP" sz="3000" u="sng" dirty="0">
                <a:solidFill>
                  <a:srgbClr val="0E4D3B"/>
                </a:solidFill>
              </a:rPr>
              <a:t>研究する・弱さでつながる</a:t>
            </a:r>
            <a:r>
              <a:rPr lang="ja-JP" altLang="ja-JP" sz="3000" u="sng" dirty="0" smtClean="0">
                <a:solidFill>
                  <a:srgbClr val="0E4D3B"/>
                </a:solidFill>
              </a:rPr>
              <a:t>」態度</a:t>
            </a:r>
            <a:endParaRPr lang="en-US" altLang="ja-JP" sz="3000" u="sng" dirty="0">
              <a:solidFill>
                <a:srgbClr val="0E4D3B"/>
              </a:solidFill>
            </a:endParaRPr>
          </a:p>
          <a:p>
            <a:endParaRPr lang="en-US" altLang="ja-JP" sz="800" u="sng" dirty="0" smtClean="0">
              <a:solidFill>
                <a:srgbClr val="0E4D3B"/>
              </a:solidFill>
            </a:endParaRPr>
          </a:p>
          <a:p>
            <a:r>
              <a:rPr lang="ja-JP" altLang="en-US" sz="3000" u="sng" dirty="0" smtClean="0">
                <a:solidFill>
                  <a:srgbClr val="0E4D3B"/>
                </a:solidFill>
              </a:rPr>
              <a:t>③</a:t>
            </a:r>
            <a:r>
              <a:rPr lang="ja-JP" altLang="ja-JP" sz="3000" u="sng" dirty="0" smtClean="0">
                <a:solidFill>
                  <a:srgbClr val="0E4D3B"/>
                </a:solidFill>
              </a:rPr>
              <a:t>「</a:t>
            </a:r>
            <a:r>
              <a:rPr lang="ja-JP" altLang="ja-JP" sz="3000" u="sng" dirty="0">
                <a:solidFill>
                  <a:srgbClr val="0E4D3B"/>
                </a:solidFill>
              </a:rPr>
              <a:t>クィアする</a:t>
            </a:r>
            <a:r>
              <a:rPr lang="ja-JP" altLang="ja-JP" sz="3000" u="sng" dirty="0" smtClean="0">
                <a:solidFill>
                  <a:srgbClr val="0E4D3B"/>
                </a:solidFill>
              </a:rPr>
              <a:t>」態度</a:t>
            </a:r>
            <a:endParaRPr lang="ja-JP" altLang="ja-JP" sz="3000" u="sng" dirty="0">
              <a:solidFill>
                <a:srgbClr val="0E4D3B"/>
              </a:solidFill>
            </a:endParaRPr>
          </a:p>
        </p:txBody>
      </p:sp>
      <p:sp>
        <p:nvSpPr>
          <p:cNvPr id="9" name="Shape 98"/>
          <p:cNvSpPr/>
          <p:nvPr/>
        </p:nvSpPr>
        <p:spPr>
          <a:xfrm>
            <a:off x="693630" y="7038680"/>
            <a:ext cx="7804871" cy="954857"/>
          </a:xfrm>
          <a:prstGeom prst="rect">
            <a:avLst/>
          </a:prstGeom>
          <a:solidFill>
            <a:schemeClr val="tx2">
              <a:lumMod val="75000"/>
            </a:schemeClr>
          </a:solidFill>
          <a:ln>
            <a:noFill/>
          </a:ln>
        </p:spPr>
        <p:txBody>
          <a:bodyPr lIns="91425" tIns="45700" rIns="91425" bIns="45700" anchor="t" anchorCtr="0">
            <a:noAutofit/>
          </a:bodyPr>
          <a:lstStyle/>
          <a:p>
            <a:pPr lvl="0">
              <a:buSzPct val="25000"/>
            </a:pPr>
            <a:r>
              <a:rPr lang="ja-JP" altLang="en-US" sz="2800" dirty="0" smtClean="0">
                <a:solidFill>
                  <a:srgbClr val="002060"/>
                </a:solidFill>
                <a:latin typeface="Arial"/>
                <a:ea typeface="Arial"/>
                <a:cs typeface="Arial"/>
                <a:sym typeface="Arial"/>
              </a:rPr>
              <a:t>私にとっての使い分けは バランスをとる場面が</a:t>
            </a:r>
            <a:endParaRPr lang="en-US" altLang="ja-JP" sz="2800" dirty="0" smtClean="0">
              <a:solidFill>
                <a:srgbClr val="002060"/>
              </a:solidFill>
              <a:latin typeface="Arial"/>
              <a:ea typeface="Arial"/>
              <a:cs typeface="Arial"/>
              <a:sym typeface="Arial"/>
            </a:endParaRPr>
          </a:p>
          <a:p>
            <a:pPr lvl="0">
              <a:buSzPct val="25000"/>
            </a:pPr>
            <a:r>
              <a:rPr lang="ja-JP" altLang="en-US" sz="2800" dirty="0" smtClean="0">
                <a:solidFill>
                  <a:srgbClr val="002060"/>
                </a:solidFill>
              </a:rPr>
              <a:t>相対的に生活的な方面か</a:t>
            </a:r>
            <a:r>
              <a:rPr lang="ja-JP" altLang="en-US" sz="2800" dirty="0">
                <a:solidFill>
                  <a:srgbClr val="002060"/>
                </a:solidFill>
              </a:rPr>
              <a:t>社会的</a:t>
            </a:r>
            <a:r>
              <a:rPr lang="ja-JP" altLang="en-US" sz="2800" dirty="0" smtClean="0">
                <a:solidFill>
                  <a:srgbClr val="002060"/>
                </a:solidFill>
              </a:rPr>
              <a:t>な方面かの違い</a:t>
            </a:r>
            <a:endParaRPr lang="en-US" altLang="ja-JP" sz="2800" dirty="0">
              <a:solidFill>
                <a:srgbClr val="002060"/>
              </a:solidFill>
            </a:endParaRPr>
          </a:p>
        </p:txBody>
      </p:sp>
      <p:sp>
        <p:nvSpPr>
          <p:cNvPr id="11" name="Shape 97"/>
          <p:cNvSpPr/>
          <p:nvPr/>
        </p:nvSpPr>
        <p:spPr>
          <a:xfrm>
            <a:off x="309402" y="362911"/>
            <a:ext cx="7380372" cy="584774"/>
          </a:xfrm>
          <a:prstGeom prst="rect">
            <a:avLst/>
          </a:prstGeom>
          <a:solidFill>
            <a:srgbClr val="99FF99">
              <a:alpha val="49803"/>
            </a:srgbClr>
          </a:solidFill>
          <a:ln>
            <a:noFill/>
          </a:ln>
        </p:spPr>
        <p:txBody>
          <a:bodyPr lIns="91425" tIns="45700" rIns="91425" bIns="45700" anchor="t" anchorCtr="0">
            <a:noAutofit/>
          </a:bodyPr>
          <a:lstStyle/>
          <a:p>
            <a:pPr marL="0" marR="0" lvl="0" indent="0" algn="l" rtl="0">
              <a:spcBef>
                <a:spcPts val="0"/>
              </a:spcBef>
              <a:buSzPct val="25000"/>
              <a:buNone/>
            </a:pPr>
            <a:r>
              <a:rPr lang="ja-JP" altLang="en-US" sz="3200" b="1" dirty="0" smtClean="0">
                <a:solidFill>
                  <a:schemeClr val="dk1"/>
                </a:solidFill>
                <a:latin typeface="Arial"/>
                <a:ea typeface="Arial"/>
                <a:cs typeface="Arial"/>
                <a:sym typeface="Arial"/>
              </a:rPr>
              <a:t>わたしの依存先</a:t>
            </a:r>
            <a:r>
              <a:rPr lang="en-US" altLang="ja-JP" sz="3200" b="1" dirty="0" smtClean="0">
                <a:solidFill>
                  <a:schemeClr val="dk1"/>
                </a:solidFill>
              </a:rPr>
              <a:t>, </a:t>
            </a:r>
            <a:r>
              <a:rPr lang="ja-JP" altLang="en-US" sz="3200" b="1" dirty="0" smtClean="0">
                <a:solidFill>
                  <a:schemeClr val="dk1"/>
                </a:solidFill>
              </a:rPr>
              <a:t>わたしを構成する姿勢</a:t>
            </a:r>
            <a:endParaRPr lang="en-US" sz="3200" b="1" dirty="0">
              <a:solidFill>
                <a:schemeClr val="accent4"/>
              </a:solidFill>
              <a:latin typeface="Arial"/>
              <a:ea typeface="Arial"/>
              <a:cs typeface="Arial"/>
              <a:sym typeface="Arial"/>
            </a:endParaRPr>
          </a:p>
        </p:txBody>
      </p:sp>
      <p:grpSp>
        <p:nvGrpSpPr>
          <p:cNvPr id="3" name="グループ化 2"/>
          <p:cNvGrpSpPr/>
          <p:nvPr/>
        </p:nvGrpSpPr>
        <p:grpSpPr>
          <a:xfrm>
            <a:off x="3523544" y="3286039"/>
            <a:ext cx="5815507" cy="1396181"/>
            <a:chOff x="5127752" y="2965200"/>
            <a:chExt cx="5815507" cy="1396181"/>
          </a:xfrm>
        </p:grpSpPr>
        <p:grpSp>
          <p:nvGrpSpPr>
            <p:cNvPr id="19" name="グループ化 18"/>
            <p:cNvGrpSpPr/>
            <p:nvPr/>
          </p:nvGrpSpPr>
          <p:grpSpPr>
            <a:xfrm>
              <a:off x="5127752" y="2965200"/>
              <a:ext cx="2068269" cy="1396181"/>
              <a:chOff x="1769805" y="4154689"/>
              <a:chExt cx="2068269" cy="1396181"/>
            </a:xfrm>
          </p:grpSpPr>
          <p:sp>
            <p:nvSpPr>
              <p:cNvPr id="10" name="円弧 9"/>
              <p:cNvSpPr/>
              <p:nvPr/>
            </p:nvSpPr>
            <p:spPr>
              <a:xfrm rot="2700000">
                <a:off x="1769805" y="4154689"/>
                <a:ext cx="1396181" cy="1396181"/>
              </a:xfrm>
              <a:prstGeom prst="arc">
                <a:avLst/>
              </a:prstGeom>
              <a:ln w="28575">
                <a:solidFill>
                  <a:schemeClr val="accent4">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7" name="直線矢印コネクタ 16"/>
              <p:cNvCxnSpPr/>
              <p:nvPr/>
            </p:nvCxnSpPr>
            <p:spPr>
              <a:xfrm>
                <a:off x="3164305" y="4854830"/>
                <a:ext cx="673769" cy="0"/>
              </a:xfrm>
              <a:prstGeom prst="straightConnector1">
                <a:avLst/>
              </a:prstGeom>
              <a:ln w="38100">
                <a:solidFill>
                  <a:schemeClr val="accent4">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 name="正方形/長方形 1"/>
            <p:cNvSpPr/>
            <p:nvPr/>
          </p:nvSpPr>
          <p:spPr>
            <a:xfrm>
              <a:off x="7316945" y="3401681"/>
              <a:ext cx="3626314" cy="523220"/>
            </a:xfrm>
            <a:prstGeom prst="rect">
              <a:avLst/>
            </a:prstGeom>
          </p:spPr>
          <p:txBody>
            <a:bodyPr wrap="none">
              <a:spAutoFit/>
            </a:bodyPr>
            <a:lstStyle/>
            <a:p>
              <a:r>
                <a:rPr kumimoji="1" lang="en-US" altLang="ja-JP" sz="2800" dirty="0" smtClean="0">
                  <a:solidFill>
                    <a:schemeClr val="accent4">
                      <a:lumMod val="75000"/>
                    </a:schemeClr>
                  </a:solidFill>
                </a:rPr>
                <a:t>+</a:t>
              </a:r>
              <a:r>
                <a:rPr kumimoji="1" lang="ja-JP" altLang="en-US" sz="2800" dirty="0" smtClean="0">
                  <a:solidFill>
                    <a:schemeClr val="accent4">
                      <a:lumMod val="75000"/>
                    </a:schemeClr>
                  </a:solidFill>
                </a:rPr>
                <a:t>それらの重ね合わせ</a:t>
              </a:r>
              <a:endParaRPr kumimoji="1" lang="en-US" altLang="ja-JP" sz="2800" dirty="0">
                <a:solidFill>
                  <a:schemeClr val="accent4">
                    <a:lumMod val="75000"/>
                  </a:schemeClr>
                </a:solidFill>
              </a:endParaRPr>
            </a:p>
          </p:txBody>
        </p:sp>
      </p:grpSp>
    </p:spTree>
    <p:extLst>
      <p:ext uri="{BB962C8B-B14F-4D97-AF65-F5344CB8AC3E}">
        <p14:creationId xmlns:p14="http://schemas.microsoft.com/office/powerpoint/2010/main" val="92586172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p:nvPr/>
        </p:nvSpPr>
        <p:spPr>
          <a:xfrm>
            <a:off x="229191" y="394995"/>
            <a:ext cx="7807904" cy="583573"/>
          </a:xfrm>
          <a:prstGeom prst="rect">
            <a:avLst/>
          </a:prstGeom>
          <a:solidFill>
            <a:srgbClr val="99FF99">
              <a:alpha val="49803"/>
            </a:srgbClr>
          </a:solidFill>
          <a:ln>
            <a:noFill/>
          </a:ln>
        </p:spPr>
        <p:txBody>
          <a:bodyPr lIns="91425" tIns="45700" rIns="91425" bIns="45700" anchor="t" anchorCtr="0">
            <a:noAutofit/>
          </a:bodyPr>
          <a:lstStyle/>
          <a:p>
            <a:pPr>
              <a:buSzPct val="25000"/>
            </a:pPr>
            <a:r>
              <a:rPr lang="ja-JP" altLang="en-US" sz="3200" b="1" dirty="0">
                <a:solidFill>
                  <a:schemeClr val="dk1"/>
                </a:solidFill>
              </a:rPr>
              <a:t>② 当事者研究 </a:t>
            </a:r>
            <a:r>
              <a:rPr lang="en-US" altLang="ja-JP" sz="3200" b="1" dirty="0">
                <a:solidFill>
                  <a:schemeClr val="dk1"/>
                </a:solidFill>
              </a:rPr>
              <a:t>(</a:t>
            </a:r>
            <a:r>
              <a:rPr lang="ja-JP" altLang="en-US" sz="3200" b="1" dirty="0">
                <a:solidFill>
                  <a:schemeClr val="dk1"/>
                </a:solidFill>
              </a:rPr>
              <a:t>ミーティング</a:t>
            </a:r>
            <a:r>
              <a:rPr lang="en-US" altLang="ja-JP" sz="3200" b="1" dirty="0">
                <a:solidFill>
                  <a:schemeClr val="dk1"/>
                </a:solidFill>
              </a:rPr>
              <a:t>)</a:t>
            </a:r>
            <a:r>
              <a:rPr lang="ja-JP" altLang="en-US" sz="3200" b="1" dirty="0">
                <a:solidFill>
                  <a:schemeClr val="dk1"/>
                </a:solidFill>
              </a:rPr>
              <a:t> とその態度</a:t>
            </a:r>
            <a:endParaRPr lang="en-US" altLang="ja-JP" sz="3200" b="1" dirty="0">
              <a:solidFill>
                <a:schemeClr val="dk1"/>
              </a:solidFill>
            </a:endParaRPr>
          </a:p>
          <a:p>
            <a:pPr marL="0" marR="0" lvl="0" indent="0" algn="l" rtl="0">
              <a:spcBef>
                <a:spcPts val="0"/>
              </a:spcBef>
              <a:buSzPct val="25000"/>
              <a:buNone/>
            </a:pPr>
            <a:endParaRPr lang="en-US" sz="3200" b="1" dirty="0">
              <a:solidFill>
                <a:schemeClr val="dk1"/>
              </a:solidFill>
              <a:latin typeface="Arial"/>
              <a:ea typeface="Arial"/>
              <a:cs typeface="Arial"/>
              <a:sym typeface="Arial"/>
            </a:endParaRPr>
          </a:p>
        </p:txBody>
      </p:sp>
      <p:sp>
        <p:nvSpPr>
          <p:cNvPr id="98" name="Shape 98"/>
          <p:cNvSpPr/>
          <p:nvPr/>
        </p:nvSpPr>
        <p:spPr>
          <a:xfrm>
            <a:off x="344841" y="1365923"/>
            <a:ext cx="11702780" cy="5348386"/>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ja-JP" altLang="en-US" sz="2700" dirty="0" smtClean="0">
                <a:solidFill>
                  <a:srgbClr val="002060"/>
                </a:solidFill>
                <a:sym typeface="Arial"/>
              </a:rPr>
              <a:t>「当事者研究」っていろんな意味があるけれど</a:t>
            </a:r>
            <a:r>
              <a:rPr lang="en-US" altLang="ja-JP" sz="2700" dirty="0" smtClean="0">
                <a:solidFill>
                  <a:srgbClr val="002060"/>
                </a:solidFill>
                <a:sym typeface="Arial"/>
              </a:rPr>
              <a:t>…</a:t>
            </a:r>
          </a:p>
          <a:p>
            <a:pPr marL="0" marR="0" lvl="0" indent="0" algn="l" rtl="0">
              <a:spcBef>
                <a:spcPts val="0"/>
              </a:spcBef>
              <a:buSzPct val="25000"/>
              <a:buNone/>
            </a:pPr>
            <a:endParaRPr lang="en-US" altLang="ja-JP" sz="1200" dirty="0">
              <a:solidFill>
                <a:srgbClr val="002060"/>
              </a:solidFill>
            </a:endParaRPr>
          </a:p>
          <a:p>
            <a:pPr>
              <a:buSzPct val="25000"/>
            </a:pPr>
            <a:r>
              <a:rPr lang="ja-JP" altLang="ja-JP" sz="3000" u="sng" dirty="0" smtClean="0">
                <a:solidFill>
                  <a:srgbClr val="0E4D3B"/>
                </a:solidFill>
              </a:rPr>
              <a:t>べ</a:t>
            </a:r>
            <a:r>
              <a:rPr lang="ja-JP" altLang="ja-JP" sz="3000" u="sng" dirty="0" err="1">
                <a:solidFill>
                  <a:srgbClr val="0E4D3B"/>
                </a:solidFill>
              </a:rPr>
              <a:t>てるの</a:t>
            </a:r>
            <a:r>
              <a:rPr lang="ja-JP" altLang="ja-JP" sz="3000" u="sng" dirty="0" smtClean="0">
                <a:solidFill>
                  <a:srgbClr val="0E4D3B"/>
                </a:solidFill>
              </a:rPr>
              <a:t>家</a:t>
            </a:r>
            <a:r>
              <a:rPr lang="ja-JP" altLang="en-US" sz="3000" u="sng" dirty="0" smtClean="0">
                <a:solidFill>
                  <a:srgbClr val="0E4D3B"/>
                </a:solidFill>
              </a:rPr>
              <a:t>からの「</a:t>
            </a:r>
            <a:r>
              <a:rPr lang="ja-JP" altLang="ja-JP" sz="3000" u="sng" dirty="0" smtClean="0">
                <a:solidFill>
                  <a:srgbClr val="0E4D3B"/>
                </a:solidFill>
              </a:rPr>
              <a:t>自己</a:t>
            </a:r>
            <a:r>
              <a:rPr lang="ja-JP" altLang="ja-JP" sz="3000" u="sng" dirty="0">
                <a:solidFill>
                  <a:srgbClr val="0E4D3B"/>
                </a:solidFill>
              </a:rPr>
              <a:t>研究形式の</a:t>
            </a:r>
            <a:r>
              <a:rPr lang="ja-JP" altLang="ja-JP" sz="3000" u="sng" dirty="0" smtClean="0">
                <a:solidFill>
                  <a:srgbClr val="0E4D3B"/>
                </a:solidFill>
              </a:rPr>
              <a:t>ミーティング</a:t>
            </a:r>
            <a:r>
              <a:rPr lang="ja-JP" altLang="en-US" sz="3000" u="sng" dirty="0" smtClean="0">
                <a:solidFill>
                  <a:srgbClr val="0E4D3B"/>
                </a:solidFill>
              </a:rPr>
              <a:t>」</a:t>
            </a:r>
            <a:endParaRPr lang="en-US" altLang="ja-JP" sz="3000" u="sng" dirty="0">
              <a:solidFill>
                <a:srgbClr val="0E4D3B"/>
              </a:solidFill>
            </a:endParaRPr>
          </a:p>
          <a:p>
            <a:pPr>
              <a:buSzPct val="25000"/>
            </a:pPr>
            <a:endParaRPr lang="en-US" altLang="ja-JP" sz="800" dirty="0" smtClean="0">
              <a:solidFill>
                <a:srgbClr val="002060"/>
              </a:solidFill>
            </a:endParaRPr>
          </a:p>
          <a:p>
            <a:pPr>
              <a:buSzPct val="25000"/>
            </a:pPr>
            <a:r>
              <a:rPr lang="ja-JP" altLang="en-US" sz="2700" dirty="0" smtClean="0">
                <a:solidFill>
                  <a:srgbClr val="002060"/>
                </a:solidFill>
              </a:rPr>
              <a:t>「生き方</a:t>
            </a:r>
            <a:r>
              <a:rPr lang="ja-JP" altLang="en-US" sz="2700" dirty="0">
                <a:solidFill>
                  <a:srgbClr val="002060"/>
                </a:solidFill>
              </a:rPr>
              <a:t>のスタンス</a:t>
            </a:r>
            <a:r>
              <a:rPr lang="ja-JP" altLang="en-US" sz="2700" dirty="0" smtClean="0">
                <a:solidFill>
                  <a:srgbClr val="002060"/>
                </a:solidFill>
              </a:rPr>
              <a:t>」「</a:t>
            </a:r>
            <a:r>
              <a:rPr lang="ja-JP" altLang="en-US" sz="2700" dirty="0">
                <a:solidFill>
                  <a:srgbClr val="002060"/>
                </a:solidFill>
              </a:rPr>
              <a:t>世界とのかかわりかた</a:t>
            </a:r>
            <a:r>
              <a:rPr lang="ja-JP" altLang="en-US" sz="2700" dirty="0" smtClean="0">
                <a:solidFill>
                  <a:srgbClr val="002060"/>
                </a:solidFill>
              </a:rPr>
              <a:t>」の研究</a:t>
            </a:r>
            <a:endParaRPr lang="en-US" altLang="ja-JP" sz="2700" dirty="0">
              <a:solidFill>
                <a:srgbClr val="002060"/>
              </a:solidFill>
            </a:endParaRPr>
          </a:p>
          <a:p>
            <a:pPr>
              <a:buSzPct val="25000"/>
            </a:pPr>
            <a:r>
              <a:rPr lang="ja-JP" altLang="en-US" sz="2700" dirty="0" smtClean="0">
                <a:solidFill>
                  <a:srgbClr val="0070C0"/>
                </a:solidFill>
              </a:rPr>
              <a:t>　</a:t>
            </a:r>
            <a:r>
              <a:rPr lang="en-US" altLang="ja-JP" sz="2700" dirty="0" smtClean="0">
                <a:solidFill>
                  <a:srgbClr val="0070C0"/>
                </a:solidFill>
              </a:rPr>
              <a:t>&gt;</a:t>
            </a:r>
            <a:r>
              <a:rPr lang="ja-JP" altLang="ja-JP" sz="2700" dirty="0" smtClean="0">
                <a:solidFill>
                  <a:srgbClr val="0070C0"/>
                </a:solidFill>
              </a:rPr>
              <a:t>症状</a:t>
            </a:r>
            <a:r>
              <a:rPr lang="ja-JP" altLang="ja-JP" sz="2700" dirty="0">
                <a:solidFill>
                  <a:srgbClr val="0070C0"/>
                </a:solidFill>
              </a:rPr>
              <a:t>は問題の要因では</a:t>
            </a:r>
            <a:r>
              <a:rPr lang="ja-JP" altLang="ja-JP" sz="2700" dirty="0" smtClean="0">
                <a:solidFill>
                  <a:srgbClr val="0070C0"/>
                </a:solidFill>
              </a:rPr>
              <a:t>なく</a:t>
            </a:r>
            <a:r>
              <a:rPr lang="en-US" altLang="ja-JP" sz="2700" dirty="0" smtClean="0">
                <a:solidFill>
                  <a:srgbClr val="0070C0"/>
                </a:solidFill>
              </a:rPr>
              <a:t>, </a:t>
            </a:r>
            <a:r>
              <a:rPr lang="ja-JP" altLang="ja-JP" sz="2700" dirty="0" smtClean="0">
                <a:solidFill>
                  <a:srgbClr val="0070C0"/>
                </a:solidFill>
              </a:rPr>
              <a:t>既</a:t>
            </a:r>
            <a:r>
              <a:rPr lang="ja-JP" altLang="ja-JP" sz="2700" dirty="0">
                <a:solidFill>
                  <a:srgbClr val="0070C0"/>
                </a:solidFill>
              </a:rPr>
              <a:t>に一つの解決法</a:t>
            </a:r>
            <a:r>
              <a:rPr lang="en-US" altLang="ja-JP" sz="2700" dirty="0">
                <a:solidFill>
                  <a:srgbClr val="0070C0"/>
                </a:solidFill>
              </a:rPr>
              <a:t> </a:t>
            </a:r>
            <a:r>
              <a:rPr lang="en-US" altLang="ja-JP" sz="2700" dirty="0">
                <a:solidFill>
                  <a:srgbClr val="002060"/>
                </a:solidFill>
              </a:rPr>
              <a:t>(</a:t>
            </a:r>
            <a:r>
              <a:rPr lang="ja-JP" altLang="ja-JP" sz="2700" dirty="0">
                <a:solidFill>
                  <a:srgbClr val="002060"/>
                </a:solidFill>
              </a:rPr>
              <a:t>べ</a:t>
            </a:r>
            <a:r>
              <a:rPr lang="ja-JP" altLang="ja-JP" sz="2700" dirty="0" err="1">
                <a:solidFill>
                  <a:srgbClr val="002060"/>
                </a:solidFill>
              </a:rPr>
              <a:t>てるの</a:t>
            </a:r>
            <a:r>
              <a:rPr lang="ja-JP" altLang="ja-JP" sz="2700" dirty="0">
                <a:solidFill>
                  <a:srgbClr val="002060"/>
                </a:solidFill>
              </a:rPr>
              <a:t>家</a:t>
            </a:r>
            <a:r>
              <a:rPr lang="en-US" altLang="ja-JP" sz="2700" dirty="0">
                <a:solidFill>
                  <a:srgbClr val="002060"/>
                </a:solidFill>
              </a:rPr>
              <a:t>)</a:t>
            </a:r>
            <a:endParaRPr lang="en-US" altLang="ja-JP" sz="2700" dirty="0" smtClean="0">
              <a:solidFill>
                <a:srgbClr val="002060"/>
              </a:solidFill>
            </a:endParaRPr>
          </a:p>
          <a:p>
            <a:pPr lvl="0">
              <a:lnSpc>
                <a:spcPct val="150000"/>
              </a:lnSpc>
              <a:buSzPct val="25000"/>
            </a:pPr>
            <a:r>
              <a:rPr lang="ja-JP" altLang="en-US" sz="2700" dirty="0" smtClean="0">
                <a:solidFill>
                  <a:srgbClr val="0070C0"/>
                </a:solidFill>
              </a:rPr>
              <a:t>・自分と自分の問題</a:t>
            </a:r>
            <a:r>
              <a:rPr lang="ja-JP" altLang="en-US" sz="2700" dirty="0">
                <a:solidFill>
                  <a:srgbClr val="0070C0"/>
                </a:solidFill>
              </a:rPr>
              <a:t>を</a:t>
            </a:r>
            <a:r>
              <a:rPr lang="ja-JP" altLang="en-US" sz="2700" dirty="0" smtClean="0">
                <a:solidFill>
                  <a:srgbClr val="0070C0"/>
                </a:solidFill>
              </a:rPr>
              <a:t>分ける ⇔ </a:t>
            </a:r>
            <a:r>
              <a:rPr lang="ja-JP" altLang="ja-JP" sz="2700" dirty="0" smtClean="0">
                <a:solidFill>
                  <a:srgbClr val="0070C0"/>
                </a:solidFill>
              </a:rPr>
              <a:t>身体感覚</a:t>
            </a:r>
            <a:r>
              <a:rPr lang="ja-JP" altLang="ja-JP" sz="2700" dirty="0">
                <a:solidFill>
                  <a:srgbClr val="0070C0"/>
                </a:solidFill>
              </a:rPr>
              <a:t>や</a:t>
            </a:r>
            <a:r>
              <a:rPr lang="ja-JP" altLang="ja-JP" sz="2700" dirty="0" smtClean="0">
                <a:solidFill>
                  <a:srgbClr val="0070C0"/>
                </a:solidFill>
              </a:rPr>
              <a:t>認知を</a:t>
            </a:r>
            <a:r>
              <a:rPr lang="ja-JP" altLang="ja-JP" sz="2700" dirty="0">
                <a:solidFill>
                  <a:srgbClr val="0070C0"/>
                </a:solidFill>
              </a:rPr>
              <a:t>その人自身の</a:t>
            </a:r>
            <a:r>
              <a:rPr lang="ja-JP" altLang="ja-JP" sz="2700" dirty="0" smtClean="0">
                <a:solidFill>
                  <a:srgbClr val="0070C0"/>
                </a:solidFill>
              </a:rPr>
              <a:t>言葉</a:t>
            </a:r>
            <a:r>
              <a:rPr lang="ja-JP" altLang="en-US" sz="2700" dirty="0" smtClean="0">
                <a:solidFill>
                  <a:srgbClr val="0070C0"/>
                </a:solidFill>
              </a:rPr>
              <a:t>にする</a:t>
            </a:r>
            <a:endParaRPr lang="en-US" altLang="ja-JP" sz="2700" dirty="0">
              <a:solidFill>
                <a:srgbClr val="0070C0"/>
              </a:solidFill>
            </a:endParaRPr>
          </a:p>
          <a:p>
            <a:pPr lvl="0">
              <a:lnSpc>
                <a:spcPct val="150000"/>
              </a:lnSpc>
              <a:buSzPct val="25000"/>
            </a:pPr>
            <a:r>
              <a:rPr lang="ja-JP" altLang="en-US" sz="2700" dirty="0" smtClean="0">
                <a:solidFill>
                  <a:srgbClr val="0070C0"/>
                </a:solidFill>
              </a:rPr>
              <a:t>・他人事のように語る ⇔ 自分に引き寄せてみる</a:t>
            </a:r>
            <a:endParaRPr lang="en-US" altLang="ja-JP" sz="2700" dirty="0" smtClean="0">
              <a:solidFill>
                <a:srgbClr val="0070C0"/>
              </a:solidFill>
            </a:endParaRPr>
          </a:p>
          <a:p>
            <a:pPr lvl="0">
              <a:lnSpc>
                <a:spcPct val="150000"/>
              </a:lnSpc>
              <a:buSzPct val="25000"/>
            </a:pPr>
            <a:endParaRPr lang="en-US" altLang="ja-JP" sz="800" dirty="0">
              <a:solidFill>
                <a:srgbClr val="002060"/>
              </a:solidFill>
            </a:endParaRPr>
          </a:p>
          <a:p>
            <a:r>
              <a:rPr lang="ja-JP" altLang="en-US" sz="3000" dirty="0" smtClean="0">
                <a:solidFill>
                  <a:srgbClr val="0E4D3B"/>
                </a:solidFill>
              </a:rPr>
              <a:t>→</a:t>
            </a:r>
            <a:r>
              <a:rPr lang="ja-JP" altLang="ja-JP" sz="3000" dirty="0">
                <a:solidFill>
                  <a:srgbClr val="0E4D3B"/>
                </a:solidFill>
              </a:rPr>
              <a:t>「研究する」という</a:t>
            </a:r>
            <a:r>
              <a:rPr lang="ja-JP" altLang="ja-JP" sz="3000" b="1" u="sng" dirty="0">
                <a:solidFill>
                  <a:srgbClr val="0E4D3B"/>
                </a:solidFill>
              </a:rPr>
              <a:t>態度</a:t>
            </a:r>
            <a:r>
              <a:rPr lang="ja-JP" altLang="ja-JP" sz="3000" dirty="0">
                <a:solidFill>
                  <a:srgbClr val="0E4D3B"/>
                </a:solidFill>
              </a:rPr>
              <a:t>で日常と向かい合うこと</a:t>
            </a:r>
            <a:r>
              <a:rPr lang="ja-JP" altLang="en-US" sz="3000" dirty="0">
                <a:solidFill>
                  <a:srgbClr val="0E4D3B"/>
                </a:solidFill>
              </a:rPr>
              <a:t>自体に意味</a:t>
            </a:r>
            <a:endParaRPr lang="en-US" altLang="ja-JP" sz="3000" dirty="0">
              <a:solidFill>
                <a:srgbClr val="0E4D3B"/>
              </a:solidFill>
            </a:endParaRPr>
          </a:p>
          <a:p>
            <a:r>
              <a:rPr lang="ja-JP" altLang="en-US" sz="2700" dirty="0" smtClean="0">
                <a:solidFill>
                  <a:srgbClr val="002060"/>
                </a:solidFill>
              </a:rPr>
              <a:t>　「生きるために研究してみる」</a:t>
            </a:r>
            <a:r>
              <a:rPr lang="en-US" altLang="ja-JP" sz="2700" dirty="0" smtClean="0">
                <a:solidFill>
                  <a:srgbClr val="002060"/>
                </a:solidFill>
              </a:rPr>
              <a:t> &lt;&lt;</a:t>
            </a:r>
            <a:r>
              <a:rPr lang="ja-JP" altLang="en-US" sz="2700" dirty="0" smtClean="0">
                <a:solidFill>
                  <a:srgbClr val="002060"/>
                </a:solidFill>
              </a:rPr>
              <a:t>「</a:t>
            </a:r>
            <a:r>
              <a:rPr lang="ja-JP" altLang="ja-JP" sz="2700" dirty="0" smtClean="0">
                <a:solidFill>
                  <a:srgbClr val="002060"/>
                </a:solidFill>
              </a:rPr>
              <a:t>研究する</a:t>
            </a:r>
            <a:r>
              <a:rPr lang="ja-JP" altLang="en-US" sz="2700" dirty="0" smtClean="0">
                <a:solidFill>
                  <a:srgbClr val="002060"/>
                </a:solidFill>
              </a:rPr>
              <a:t>ために生きてみる」</a:t>
            </a:r>
            <a:endParaRPr lang="en-US" altLang="ja-JP" sz="2700" dirty="0">
              <a:solidFill>
                <a:srgbClr val="002060"/>
              </a:solidFill>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p:nvPr/>
        </p:nvSpPr>
        <p:spPr>
          <a:xfrm>
            <a:off x="309403" y="362911"/>
            <a:ext cx="5545965" cy="584774"/>
          </a:xfrm>
          <a:prstGeom prst="rect">
            <a:avLst/>
          </a:prstGeom>
          <a:solidFill>
            <a:srgbClr val="99FF99">
              <a:alpha val="49803"/>
            </a:srgbClr>
          </a:solidFill>
          <a:ln>
            <a:noFill/>
          </a:ln>
        </p:spPr>
        <p:txBody>
          <a:bodyPr lIns="91425" tIns="45700" rIns="91425" bIns="45700" anchor="t" anchorCtr="0">
            <a:noAutofit/>
          </a:bodyPr>
          <a:lstStyle/>
          <a:p>
            <a:pPr lvl="0">
              <a:buSzPct val="25000"/>
            </a:pPr>
            <a:r>
              <a:rPr lang="ja-JP" altLang="en-US" sz="3200" b="1" dirty="0" smtClean="0">
                <a:solidFill>
                  <a:schemeClr val="dk1"/>
                </a:solidFill>
                <a:latin typeface="Arial"/>
                <a:ea typeface="Arial"/>
                <a:cs typeface="Arial"/>
                <a:sym typeface="Arial"/>
              </a:rPr>
              <a:t>当</a:t>
            </a:r>
            <a:r>
              <a:rPr lang="ja-JP" altLang="en-US" sz="3200" b="1" dirty="0" smtClean="0">
                <a:solidFill>
                  <a:schemeClr val="dk1"/>
                </a:solidFill>
                <a:sym typeface="Arial"/>
              </a:rPr>
              <a:t>事者研究的</a:t>
            </a:r>
            <a:r>
              <a:rPr lang="en-US" altLang="ja-JP" sz="3200" b="1" dirty="0">
                <a:solidFill>
                  <a:schemeClr val="dk1"/>
                </a:solidFill>
              </a:rPr>
              <a:t> </a:t>
            </a:r>
            <a:r>
              <a:rPr lang="en-US" altLang="ja-JP" sz="3200" b="1" dirty="0" smtClean="0">
                <a:solidFill>
                  <a:schemeClr val="dk1"/>
                </a:solidFill>
              </a:rPr>
              <a:t>(?) </a:t>
            </a:r>
            <a:r>
              <a:rPr lang="ja-JP" altLang="en-US" sz="3200" b="1" dirty="0" smtClean="0">
                <a:solidFill>
                  <a:schemeClr val="dk1"/>
                </a:solidFill>
                <a:sym typeface="Arial"/>
              </a:rPr>
              <a:t>に</a:t>
            </a:r>
            <a:r>
              <a:rPr lang="ja-JP" altLang="ja-JP" sz="3200" b="1" dirty="0" smtClean="0"/>
              <a:t>自己紹介</a:t>
            </a:r>
            <a:endParaRPr lang="en-US" sz="3200" b="1" dirty="0">
              <a:solidFill>
                <a:schemeClr val="dk1"/>
              </a:solidFill>
              <a:sym typeface="Arial"/>
            </a:endParaRPr>
          </a:p>
        </p:txBody>
      </p:sp>
      <p:sp>
        <p:nvSpPr>
          <p:cNvPr id="98" name="Shape 98"/>
          <p:cNvSpPr/>
          <p:nvPr/>
        </p:nvSpPr>
        <p:spPr>
          <a:xfrm>
            <a:off x="344842" y="1365923"/>
            <a:ext cx="11973432" cy="5310299"/>
          </a:xfrm>
          <a:prstGeom prst="rect">
            <a:avLst/>
          </a:prstGeom>
          <a:noFill/>
          <a:ln>
            <a:noFill/>
          </a:ln>
        </p:spPr>
        <p:txBody>
          <a:bodyPr lIns="91425" tIns="45700" rIns="91425" bIns="45700" anchor="t" anchorCtr="0">
            <a:noAutofit/>
          </a:bodyPr>
          <a:lstStyle/>
          <a:p>
            <a:r>
              <a:rPr lang="ja-JP" altLang="ja-JP" sz="3000" b="1" dirty="0" smtClean="0">
                <a:solidFill>
                  <a:srgbClr val="0E4D3B"/>
                </a:solidFill>
              </a:rPr>
              <a:t>停滞に生きる私</a:t>
            </a:r>
            <a:endParaRPr lang="en-US" altLang="ja-JP" sz="800" dirty="0" smtClean="0">
              <a:solidFill>
                <a:srgbClr val="002060"/>
              </a:solidFill>
            </a:endParaRPr>
          </a:p>
          <a:p>
            <a:r>
              <a:rPr lang="ja-JP" altLang="ja-JP" sz="2800" dirty="0" smtClean="0">
                <a:solidFill>
                  <a:srgbClr val="002060"/>
                </a:solidFill>
              </a:rPr>
              <a:t>自分</a:t>
            </a:r>
            <a:r>
              <a:rPr lang="ja-JP" altLang="ja-JP" sz="2800" dirty="0">
                <a:solidFill>
                  <a:srgbClr val="002060"/>
                </a:solidFill>
              </a:rPr>
              <a:t>の</a:t>
            </a:r>
            <a:r>
              <a:rPr lang="ja-JP" altLang="en-US" sz="2800" dirty="0" smtClean="0">
                <a:solidFill>
                  <a:srgbClr val="002060"/>
                </a:solidFill>
              </a:rPr>
              <a:t>部屋に</a:t>
            </a:r>
            <a:r>
              <a:rPr lang="ja-JP" altLang="ja-JP" sz="2800" dirty="0" smtClean="0">
                <a:solidFill>
                  <a:srgbClr val="002060"/>
                </a:solidFill>
              </a:rPr>
              <a:t>家具</a:t>
            </a:r>
            <a:r>
              <a:rPr lang="ja-JP" altLang="ja-JP" sz="2800" dirty="0">
                <a:solidFill>
                  <a:srgbClr val="002060"/>
                </a:solidFill>
              </a:rPr>
              <a:t>とか家電とかを</a:t>
            </a:r>
            <a:r>
              <a:rPr lang="ja-JP" altLang="ja-JP" sz="2800" dirty="0" smtClean="0">
                <a:solidFill>
                  <a:srgbClr val="002060"/>
                </a:solidFill>
              </a:rPr>
              <a:t>買い足</a:t>
            </a:r>
            <a:r>
              <a:rPr lang="ja-JP" altLang="en-US" sz="2800" dirty="0" smtClean="0">
                <a:solidFill>
                  <a:srgbClr val="002060"/>
                </a:solidFill>
              </a:rPr>
              <a:t>さない</a:t>
            </a:r>
            <a:endParaRPr lang="en-US" altLang="ja-JP" sz="2800" dirty="0" smtClean="0">
              <a:solidFill>
                <a:srgbClr val="002060"/>
              </a:solidFill>
            </a:endParaRPr>
          </a:p>
          <a:p>
            <a:r>
              <a:rPr lang="ja-JP" altLang="en-US" sz="2800" dirty="0" smtClean="0">
                <a:solidFill>
                  <a:srgbClr val="002060"/>
                </a:solidFill>
              </a:rPr>
              <a:t>　</a:t>
            </a:r>
            <a:r>
              <a:rPr lang="ja-JP" altLang="ja-JP" sz="2800" dirty="0" smtClean="0">
                <a:solidFill>
                  <a:srgbClr val="002060"/>
                </a:solidFill>
              </a:rPr>
              <a:t>日用品</a:t>
            </a:r>
            <a:r>
              <a:rPr lang="ja-JP" altLang="en-US" sz="2800" dirty="0" smtClean="0">
                <a:solidFill>
                  <a:srgbClr val="002060"/>
                </a:solidFill>
              </a:rPr>
              <a:t>を</a:t>
            </a:r>
            <a:r>
              <a:rPr lang="ja-JP" altLang="ja-JP" sz="2800" dirty="0" smtClean="0">
                <a:solidFill>
                  <a:srgbClr val="002060"/>
                </a:solidFill>
              </a:rPr>
              <a:t>補充しない</a:t>
            </a:r>
            <a:r>
              <a:rPr lang="ja-JP" altLang="en-US" sz="2800" dirty="0" smtClean="0">
                <a:solidFill>
                  <a:srgbClr val="002060"/>
                </a:solidFill>
              </a:rPr>
              <a:t>　</a:t>
            </a:r>
            <a:r>
              <a:rPr lang="ja-JP" altLang="ja-JP" sz="2800" dirty="0" smtClean="0">
                <a:solidFill>
                  <a:srgbClr val="002060"/>
                </a:solidFill>
              </a:rPr>
              <a:t>古</a:t>
            </a:r>
            <a:r>
              <a:rPr lang="ja-JP" altLang="en-US" sz="2800" dirty="0" smtClean="0">
                <a:solidFill>
                  <a:srgbClr val="002060"/>
                </a:solidFill>
              </a:rPr>
              <a:t>い</a:t>
            </a:r>
            <a:r>
              <a:rPr lang="ja-JP" altLang="ja-JP" sz="2800" dirty="0" smtClean="0">
                <a:solidFill>
                  <a:srgbClr val="002060"/>
                </a:solidFill>
              </a:rPr>
              <a:t>物も</a:t>
            </a:r>
            <a:r>
              <a:rPr lang="ja-JP" altLang="en-US" sz="2800" dirty="0" smtClean="0">
                <a:solidFill>
                  <a:srgbClr val="002060"/>
                </a:solidFill>
              </a:rPr>
              <a:t>処分せず</a:t>
            </a:r>
            <a:endParaRPr lang="en-US" altLang="ja-JP" sz="2800" dirty="0" smtClean="0">
              <a:solidFill>
                <a:srgbClr val="002060"/>
              </a:solidFill>
            </a:endParaRPr>
          </a:p>
          <a:p>
            <a:endParaRPr lang="ja-JP" altLang="ja-JP" sz="1600" dirty="0">
              <a:solidFill>
                <a:srgbClr val="002060"/>
              </a:solidFill>
            </a:endParaRPr>
          </a:p>
          <a:p>
            <a:r>
              <a:rPr lang="ja-JP" altLang="ja-JP" sz="2800" dirty="0" smtClean="0">
                <a:solidFill>
                  <a:srgbClr val="002060"/>
                </a:solidFill>
              </a:rPr>
              <a:t>部屋に</a:t>
            </a:r>
            <a:r>
              <a:rPr lang="ja-JP" altLang="ja-JP" sz="2800" dirty="0">
                <a:solidFill>
                  <a:srgbClr val="002060"/>
                </a:solidFill>
              </a:rPr>
              <a:t>いる</a:t>
            </a:r>
            <a:r>
              <a:rPr lang="ja-JP" altLang="ja-JP" sz="2800" dirty="0" smtClean="0">
                <a:solidFill>
                  <a:srgbClr val="002060"/>
                </a:solidFill>
              </a:rPr>
              <a:t>とき</a:t>
            </a:r>
            <a:r>
              <a:rPr lang="en-US" altLang="ja-JP" sz="2800" dirty="0" smtClean="0">
                <a:solidFill>
                  <a:srgbClr val="002060"/>
                </a:solidFill>
              </a:rPr>
              <a:t>, </a:t>
            </a:r>
            <a:r>
              <a:rPr lang="ja-JP" altLang="en-US" sz="2800" dirty="0" smtClean="0">
                <a:solidFill>
                  <a:srgbClr val="002060"/>
                </a:solidFill>
              </a:rPr>
              <a:t>自分の</a:t>
            </a:r>
            <a:r>
              <a:rPr lang="ja-JP" altLang="ja-JP" sz="2800" dirty="0" smtClean="0">
                <a:solidFill>
                  <a:srgbClr val="002060"/>
                </a:solidFill>
              </a:rPr>
              <a:t>希望は</a:t>
            </a:r>
            <a:endParaRPr lang="en-US" altLang="ja-JP" sz="2800" dirty="0" smtClean="0">
              <a:solidFill>
                <a:srgbClr val="002060"/>
              </a:solidFill>
            </a:endParaRPr>
          </a:p>
          <a:p>
            <a:r>
              <a:rPr lang="ja-JP" altLang="en-US" sz="2800" dirty="0" smtClean="0">
                <a:solidFill>
                  <a:srgbClr val="002060"/>
                </a:solidFill>
              </a:rPr>
              <a:t>「</a:t>
            </a:r>
            <a:r>
              <a:rPr lang="ja-JP" altLang="ja-JP" sz="2800" dirty="0" smtClean="0">
                <a:solidFill>
                  <a:srgbClr val="002060"/>
                </a:solidFill>
              </a:rPr>
              <a:t>停滞</a:t>
            </a:r>
            <a:r>
              <a:rPr lang="ja-JP" altLang="ja-JP" sz="2800" dirty="0">
                <a:solidFill>
                  <a:srgbClr val="002060"/>
                </a:solidFill>
              </a:rPr>
              <a:t>した空気に</a:t>
            </a:r>
            <a:r>
              <a:rPr lang="ja-JP" altLang="ja-JP" sz="2800" dirty="0" smtClean="0">
                <a:solidFill>
                  <a:srgbClr val="002060"/>
                </a:solidFill>
              </a:rPr>
              <a:t>みたされて</a:t>
            </a:r>
            <a:r>
              <a:rPr lang="ja-JP" altLang="en-US" sz="2800" dirty="0" smtClean="0">
                <a:solidFill>
                  <a:srgbClr val="002060"/>
                </a:solidFill>
              </a:rPr>
              <a:t>」</a:t>
            </a:r>
            <a:r>
              <a:rPr lang="ja-JP" altLang="ja-JP" sz="2800" dirty="0" smtClean="0">
                <a:solidFill>
                  <a:srgbClr val="002060"/>
                </a:solidFill>
              </a:rPr>
              <a:t>毎日</a:t>
            </a:r>
            <a:r>
              <a:rPr lang="ja-JP" altLang="ja-JP" sz="2800" dirty="0">
                <a:solidFill>
                  <a:srgbClr val="002060"/>
                </a:solidFill>
              </a:rPr>
              <a:t>を</a:t>
            </a:r>
            <a:r>
              <a:rPr lang="ja-JP" altLang="ja-JP" sz="2800" dirty="0" smtClean="0">
                <a:solidFill>
                  <a:srgbClr val="002060"/>
                </a:solidFill>
              </a:rPr>
              <a:t>過ご</a:t>
            </a:r>
            <a:r>
              <a:rPr lang="ja-JP" altLang="en-US" sz="2800" dirty="0" smtClean="0">
                <a:solidFill>
                  <a:srgbClr val="002060"/>
                </a:solidFill>
              </a:rPr>
              <a:t>すこと</a:t>
            </a:r>
            <a:endParaRPr lang="en-US" altLang="ja-JP" sz="2800" dirty="0">
              <a:solidFill>
                <a:srgbClr val="002060"/>
              </a:solidFill>
            </a:endParaRPr>
          </a:p>
          <a:p>
            <a:endParaRPr lang="ja-JP" altLang="ja-JP" sz="1600" dirty="0">
              <a:solidFill>
                <a:srgbClr val="002060"/>
              </a:solidFill>
            </a:endParaRPr>
          </a:p>
          <a:p>
            <a:r>
              <a:rPr lang="ja-JP" altLang="en-US" sz="2800" dirty="0">
                <a:solidFill>
                  <a:srgbClr val="002060"/>
                </a:solidFill>
              </a:rPr>
              <a:t>フツー</a:t>
            </a:r>
            <a:r>
              <a:rPr lang="ja-JP" altLang="ja-JP" sz="2800" dirty="0">
                <a:solidFill>
                  <a:srgbClr val="002060"/>
                </a:solidFill>
              </a:rPr>
              <a:t>の言葉で</a:t>
            </a:r>
            <a:r>
              <a:rPr lang="ja-JP" altLang="en-US" sz="2800" dirty="0">
                <a:solidFill>
                  <a:srgbClr val="002060"/>
                </a:solidFill>
              </a:rPr>
              <a:t>は</a:t>
            </a:r>
            <a:r>
              <a:rPr lang="en-US" altLang="ja-JP" sz="2800" dirty="0">
                <a:solidFill>
                  <a:srgbClr val="002060"/>
                </a:solidFill>
              </a:rPr>
              <a:t>, </a:t>
            </a:r>
            <a:r>
              <a:rPr lang="ja-JP" altLang="ja-JP" sz="2800" dirty="0">
                <a:solidFill>
                  <a:srgbClr val="002060"/>
                </a:solidFill>
              </a:rPr>
              <a:t>私の部屋は「散らかっている」</a:t>
            </a:r>
            <a:r>
              <a:rPr lang="en-US" altLang="ja-JP" sz="2800" dirty="0">
                <a:solidFill>
                  <a:srgbClr val="002060"/>
                </a:solidFill>
              </a:rPr>
              <a:t>??</a:t>
            </a:r>
            <a:endParaRPr lang="ja-JP" altLang="ja-JP" sz="2800" dirty="0">
              <a:solidFill>
                <a:srgbClr val="002060"/>
              </a:solidFill>
            </a:endParaRPr>
          </a:p>
          <a:p>
            <a:r>
              <a:rPr lang="ja-JP" altLang="en-US" sz="2800" dirty="0">
                <a:solidFill>
                  <a:srgbClr val="0E4D3B"/>
                </a:solidFill>
              </a:rPr>
              <a:t>　</a:t>
            </a:r>
            <a:r>
              <a:rPr lang="en-US" altLang="ja-JP" sz="2800" dirty="0">
                <a:solidFill>
                  <a:srgbClr val="0E4D3B"/>
                </a:solidFill>
              </a:rPr>
              <a:t>&gt;</a:t>
            </a:r>
            <a:r>
              <a:rPr lang="en-US" altLang="ja-JP" sz="2800" dirty="0" smtClean="0">
                <a:solidFill>
                  <a:srgbClr val="0E4D3B"/>
                </a:solidFill>
              </a:rPr>
              <a:t>&gt;</a:t>
            </a:r>
            <a:r>
              <a:rPr lang="ja-JP" altLang="ja-JP" sz="2800" dirty="0" smtClean="0">
                <a:solidFill>
                  <a:srgbClr val="0E4D3B"/>
                </a:solidFill>
              </a:rPr>
              <a:t>「私</a:t>
            </a:r>
            <a:r>
              <a:rPr lang="ja-JP" altLang="ja-JP" sz="2800" dirty="0">
                <a:solidFill>
                  <a:srgbClr val="0E4D3B"/>
                </a:solidFill>
              </a:rPr>
              <a:t>の</a:t>
            </a:r>
            <a:r>
              <a:rPr lang="ja-JP" altLang="ja-JP" sz="2800" dirty="0" smtClean="0">
                <a:solidFill>
                  <a:srgbClr val="0E4D3B"/>
                </a:solidFill>
              </a:rPr>
              <a:t>部屋</a:t>
            </a:r>
            <a:r>
              <a:rPr lang="ja-JP" altLang="en-US" sz="2800" dirty="0" smtClean="0">
                <a:solidFill>
                  <a:srgbClr val="0E4D3B"/>
                </a:solidFill>
              </a:rPr>
              <a:t> </a:t>
            </a:r>
            <a:r>
              <a:rPr lang="en-US" altLang="ja-JP" sz="2800" dirty="0" smtClean="0">
                <a:solidFill>
                  <a:srgbClr val="0E4D3B"/>
                </a:solidFill>
              </a:rPr>
              <a:t>“</a:t>
            </a:r>
            <a:r>
              <a:rPr lang="ja-JP" altLang="ja-JP" sz="2800" u="sng" dirty="0" smtClean="0">
                <a:solidFill>
                  <a:srgbClr val="0E4D3B"/>
                </a:solidFill>
                <a:uFill>
                  <a:solidFill>
                    <a:srgbClr val="0E4D3B"/>
                  </a:solidFill>
                </a:uFill>
              </a:rPr>
              <a:t>が</a:t>
            </a:r>
            <a:r>
              <a:rPr lang="en-US" altLang="ja-JP" sz="2800" u="sng" dirty="0" smtClean="0">
                <a:solidFill>
                  <a:srgbClr val="0E4D3B"/>
                </a:solidFill>
                <a:uFill>
                  <a:solidFill>
                    <a:srgbClr val="0E4D3B"/>
                  </a:solidFill>
                </a:uFill>
              </a:rPr>
              <a:t>”</a:t>
            </a:r>
            <a:r>
              <a:rPr lang="ja-JP" altLang="en-US" sz="2800" dirty="0" smtClean="0">
                <a:solidFill>
                  <a:srgbClr val="0E4D3B"/>
                </a:solidFill>
              </a:rPr>
              <a:t> </a:t>
            </a:r>
            <a:r>
              <a:rPr lang="ja-JP" altLang="ja-JP" sz="2800" dirty="0" smtClean="0">
                <a:solidFill>
                  <a:srgbClr val="0E4D3B"/>
                </a:solidFill>
              </a:rPr>
              <a:t>私</a:t>
            </a:r>
            <a:r>
              <a:rPr lang="ja-JP" altLang="ja-JP" sz="2800" dirty="0">
                <a:solidFill>
                  <a:srgbClr val="0E4D3B"/>
                </a:solidFill>
              </a:rPr>
              <a:t>の停滞</a:t>
            </a:r>
            <a:r>
              <a:rPr lang="ja-JP" altLang="ja-JP" sz="2800" dirty="0" smtClean="0">
                <a:solidFill>
                  <a:srgbClr val="0E4D3B"/>
                </a:solidFill>
              </a:rPr>
              <a:t>に</a:t>
            </a:r>
            <a:r>
              <a:rPr lang="ja-JP" altLang="en-US" sz="2800" dirty="0" smtClean="0">
                <a:solidFill>
                  <a:srgbClr val="0E4D3B"/>
                </a:solidFill>
              </a:rPr>
              <a:t> ”</a:t>
            </a:r>
            <a:r>
              <a:rPr lang="ja-JP" altLang="ja-JP" sz="2800" u="sng" dirty="0" smtClean="0">
                <a:solidFill>
                  <a:srgbClr val="0E4D3B"/>
                </a:solidFill>
                <a:uFill>
                  <a:solidFill>
                    <a:srgbClr val="0E4D3B"/>
                  </a:solidFill>
                </a:uFill>
              </a:rPr>
              <a:t>ついて</a:t>
            </a:r>
            <a:r>
              <a:rPr lang="ja-JP" altLang="ja-JP" sz="2800" u="sng" dirty="0">
                <a:solidFill>
                  <a:srgbClr val="0E4D3B"/>
                </a:solidFill>
                <a:uFill>
                  <a:solidFill>
                    <a:srgbClr val="0E4D3B"/>
                  </a:solidFill>
                </a:uFill>
              </a:rPr>
              <a:t>これてきて</a:t>
            </a:r>
            <a:r>
              <a:rPr lang="ja-JP" altLang="ja-JP" sz="2800" u="sng" dirty="0" smtClean="0">
                <a:solidFill>
                  <a:srgbClr val="0E4D3B"/>
                </a:solidFill>
                <a:uFill>
                  <a:solidFill>
                    <a:srgbClr val="0E4D3B"/>
                  </a:solidFill>
                </a:uFill>
              </a:rPr>
              <a:t>いない</a:t>
            </a:r>
            <a:r>
              <a:rPr lang="ja-JP" altLang="en-US" sz="2800" dirty="0" smtClean="0">
                <a:solidFill>
                  <a:srgbClr val="0E4D3B"/>
                </a:solidFill>
              </a:rPr>
              <a:t>”</a:t>
            </a:r>
            <a:r>
              <a:rPr lang="ja-JP" altLang="ja-JP" sz="2800" dirty="0" smtClean="0">
                <a:solidFill>
                  <a:srgbClr val="0E4D3B"/>
                </a:solidFill>
              </a:rPr>
              <a:t>」</a:t>
            </a:r>
            <a:endParaRPr lang="ja-JP" altLang="ja-JP" sz="2800" dirty="0">
              <a:solidFill>
                <a:srgbClr val="0E4D3B"/>
              </a:solidFill>
            </a:endParaRPr>
          </a:p>
          <a:p>
            <a:r>
              <a:rPr lang="ja-JP" altLang="en-US" sz="2800" dirty="0">
                <a:solidFill>
                  <a:srgbClr val="002060"/>
                </a:solidFill>
              </a:rPr>
              <a:t>　</a:t>
            </a:r>
            <a:r>
              <a:rPr lang="ja-JP" altLang="ja-JP" sz="2800" dirty="0" smtClean="0">
                <a:solidFill>
                  <a:srgbClr val="002060"/>
                </a:solidFill>
              </a:rPr>
              <a:t>部屋が</a:t>
            </a:r>
            <a:r>
              <a:rPr lang="ja-JP" altLang="ja-JP" sz="2800" dirty="0">
                <a:solidFill>
                  <a:srgbClr val="002060"/>
                </a:solidFill>
              </a:rPr>
              <a:t>停滞した</a:t>
            </a:r>
            <a:r>
              <a:rPr lang="ja-JP" altLang="ja-JP" sz="2800" dirty="0" smtClean="0">
                <a:solidFill>
                  <a:srgbClr val="002060"/>
                </a:solidFill>
              </a:rPr>
              <a:t>私</a:t>
            </a:r>
            <a:r>
              <a:rPr lang="ja-JP" altLang="ja-JP" sz="2800" dirty="0">
                <a:solidFill>
                  <a:srgbClr val="002060"/>
                </a:solidFill>
              </a:rPr>
              <a:t>に</a:t>
            </a:r>
            <a:r>
              <a:rPr lang="ja-JP" altLang="ja-JP" sz="2800" dirty="0" smtClean="0">
                <a:solidFill>
                  <a:srgbClr val="002060"/>
                </a:solidFill>
              </a:rPr>
              <a:t>連動出来て</a:t>
            </a:r>
            <a:r>
              <a:rPr lang="ja-JP" altLang="ja-JP" sz="2800" dirty="0">
                <a:solidFill>
                  <a:srgbClr val="002060"/>
                </a:solidFill>
              </a:rPr>
              <a:t>いる</a:t>
            </a:r>
            <a:r>
              <a:rPr lang="ja-JP" altLang="ja-JP" sz="2800" dirty="0" smtClean="0">
                <a:solidFill>
                  <a:srgbClr val="002060"/>
                </a:solidFill>
              </a:rPr>
              <a:t>なら</a:t>
            </a:r>
            <a:r>
              <a:rPr lang="en-US" altLang="ja-JP" sz="2800" dirty="0" smtClean="0">
                <a:solidFill>
                  <a:srgbClr val="002060"/>
                </a:solidFill>
              </a:rPr>
              <a:t>, </a:t>
            </a:r>
            <a:r>
              <a:rPr lang="ja-JP" altLang="ja-JP" sz="2800" dirty="0" smtClean="0">
                <a:solidFill>
                  <a:srgbClr val="002060"/>
                </a:solidFill>
              </a:rPr>
              <a:t>きれい</a:t>
            </a:r>
            <a:r>
              <a:rPr lang="ja-JP" altLang="en-US" sz="2800" dirty="0" smtClean="0">
                <a:solidFill>
                  <a:srgbClr val="002060"/>
                </a:solidFill>
              </a:rPr>
              <a:t>なままのはず</a:t>
            </a:r>
            <a:endParaRPr lang="en-US" altLang="ja-JP" sz="2800" dirty="0" smtClean="0">
              <a:solidFill>
                <a:srgbClr val="002060"/>
              </a:solidFill>
            </a:endParaRPr>
          </a:p>
          <a:p>
            <a:endParaRPr lang="en-US" altLang="ja-JP" sz="800" dirty="0" smtClean="0">
              <a:solidFill>
                <a:srgbClr val="002060"/>
              </a:solidFill>
            </a:endParaRPr>
          </a:p>
          <a:p>
            <a:r>
              <a:rPr lang="ja-JP" altLang="en-US" sz="2800" dirty="0" smtClean="0">
                <a:solidFill>
                  <a:srgbClr val="002060"/>
                </a:solidFill>
              </a:rPr>
              <a:t> </a:t>
            </a:r>
            <a:r>
              <a:rPr lang="ja-JP" altLang="ja-JP" sz="2800" dirty="0" smtClean="0">
                <a:solidFill>
                  <a:srgbClr val="002060"/>
                </a:solidFill>
              </a:rPr>
              <a:t>「</a:t>
            </a:r>
            <a:r>
              <a:rPr lang="ja-JP" altLang="ja-JP" sz="2800" dirty="0">
                <a:solidFill>
                  <a:srgbClr val="002060"/>
                </a:solidFill>
              </a:rPr>
              <a:t>私の部屋を停滞させる方法」の</a:t>
            </a:r>
            <a:r>
              <a:rPr lang="ja-JP" altLang="ja-JP" sz="2800" dirty="0" smtClean="0">
                <a:solidFill>
                  <a:srgbClr val="002060"/>
                </a:solidFill>
              </a:rPr>
              <a:t>研究</a:t>
            </a:r>
            <a:r>
              <a:rPr lang="ja-JP" altLang="en-US" sz="2800" dirty="0" smtClean="0">
                <a:solidFill>
                  <a:srgbClr val="002060"/>
                </a:solidFill>
              </a:rPr>
              <a:t>中</a:t>
            </a:r>
            <a:endParaRPr lang="ja-JP" altLang="ja-JP" sz="2800" dirty="0">
              <a:solidFill>
                <a:srgbClr val="002060"/>
              </a:solidFill>
            </a:endParaRPr>
          </a:p>
        </p:txBody>
      </p:sp>
    </p:spTree>
    <p:extLst>
      <p:ext uri="{BB962C8B-B14F-4D97-AF65-F5344CB8AC3E}">
        <p14:creationId xmlns:p14="http://schemas.microsoft.com/office/powerpoint/2010/main" val="3347652130"/>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p:nvPr/>
        </p:nvSpPr>
        <p:spPr>
          <a:xfrm>
            <a:off x="309403" y="362911"/>
            <a:ext cx="8449586" cy="567531"/>
          </a:xfrm>
          <a:prstGeom prst="rect">
            <a:avLst/>
          </a:prstGeom>
          <a:solidFill>
            <a:srgbClr val="99FF99">
              <a:alpha val="49803"/>
            </a:srgbClr>
          </a:solidFill>
          <a:ln>
            <a:noFill/>
          </a:ln>
        </p:spPr>
        <p:txBody>
          <a:bodyPr lIns="91425" tIns="45700" rIns="91425" bIns="45700" anchor="t" anchorCtr="0">
            <a:noAutofit/>
          </a:bodyPr>
          <a:lstStyle/>
          <a:p>
            <a:pPr lvl="0">
              <a:buSzPct val="25000"/>
            </a:pPr>
            <a:r>
              <a:rPr lang="ja-JP" altLang="en-US" sz="3200" b="1" dirty="0" smtClean="0">
                <a:solidFill>
                  <a:schemeClr val="dk1"/>
                </a:solidFill>
              </a:rPr>
              <a:t>③ </a:t>
            </a:r>
            <a:r>
              <a:rPr lang="en-US" altLang="ja-JP" sz="3200" b="1" dirty="0" err="1" smtClean="0">
                <a:solidFill>
                  <a:schemeClr val="dk1"/>
                </a:solidFill>
              </a:rPr>
              <a:t>クィア</a:t>
            </a:r>
            <a:r>
              <a:rPr lang="en-US" altLang="ja-JP" sz="3200" b="1" u="sng" dirty="0" err="1" smtClean="0">
                <a:solidFill>
                  <a:schemeClr val="dk1"/>
                </a:solidFill>
              </a:rPr>
              <a:t>する</a:t>
            </a:r>
            <a:r>
              <a:rPr lang="en-US" altLang="ja-JP" sz="3200" b="1" dirty="0" smtClean="0">
                <a:solidFill>
                  <a:schemeClr val="dk1"/>
                </a:solidFill>
              </a:rPr>
              <a:t> (queer</a:t>
            </a:r>
            <a:r>
              <a:rPr lang="en-US" altLang="ja-JP" sz="3200" b="1" dirty="0">
                <a:solidFill>
                  <a:schemeClr val="dk1"/>
                </a:solidFill>
              </a:rPr>
              <a:t>, q</a:t>
            </a:r>
            <a:r>
              <a:rPr lang="en-US" altLang="ja-JP" sz="3200" b="1" dirty="0" smtClean="0">
                <a:solidFill>
                  <a:schemeClr val="dk1"/>
                </a:solidFill>
              </a:rPr>
              <a:t>ueering)</a:t>
            </a:r>
            <a:r>
              <a:rPr lang="ja-JP" altLang="en-US" sz="3200" b="1" dirty="0">
                <a:solidFill>
                  <a:schemeClr val="dk1"/>
                </a:solidFill>
              </a:rPr>
              <a:t> </a:t>
            </a:r>
            <a:r>
              <a:rPr lang="ja-JP" altLang="en-US" sz="3200" b="1" dirty="0" smtClean="0">
                <a:solidFill>
                  <a:schemeClr val="dk1"/>
                </a:solidFill>
              </a:rPr>
              <a:t>という態度</a:t>
            </a:r>
            <a:endParaRPr lang="en-US" altLang="ja-JP" sz="3200" b="1" dirty="0">
              <a:solidFill>
                <a:schemeClr val="dk1"/>
              </a:solidFill>
            </a:endParaRPr>
          </a:p>
        </p:txBody>
      </p:sp>
      <p:sp>
        <p:nvSpPr>
          <p:cNvPr id="159" name="Shape 159"/>
          <p:cNvSpPr/>
          <p:nvPr/>
        </p:nvSpPr>
        <p:spPr>
          <a:xfrm>
            <a:off x="309400" y="1220146"/>
            <a:ext cx="11716948" cy="5233817"/>
          </a:xfrm>
          <a:prstGeom prst="rect">
            <a:avLst/>
          </a:prstGeom>
          <a:noFill/>
          <a:ln>
            <a:noFill/>
          </a:ln>
        </p:spPr>
        <p:txBody>
          <a:bodyPr lIns="91425" tIns="45700" rIns="91425" bIns="45700" anchor="t" anchorCtr="0">
            <a:noAutofit/>
          </a:bodyPr>
          <a:lstStyle/>
          <a:p>
            <a:r>
              <a:rPr lang="en-US" altLang="ja-JP" sz="2600" dirty="0" smtClean="0">
                <a:solidFill>
                  <a:srgbClr val="002060"/>
                </a:solidFill>
              </a:rPr>
              <a:t>【</a:t>
            </a:r>
            <a:r>
              <a:rPr lang="ja-JP" altLang="ja-JP" sz="2600" dirty="0" smtClean="0">
                <a:solidFill>
                  <a:srgbClr val="002060"/>
                </a:solidFill>
              </a:rPr>
              <a:t>名詞</a:t>
            </a:r>
            <a:r>
              <a:rPr lang="en-US" altLang="ja-JP" sz="2600" dirty="0" smtClean="0">
                <a:solidFill>
                  <a:srgbClr val="002060"/>
                </a:solidFill>
              </a:rPr>
              <a:t>】</a:t>
            </a:r>
            <a:r>
              <a:rPr lang="ja-JP" altLang="ja-JP" sz="2600" dirty="0" smtClean="0">
                <a:solidFill>
                  <a:srgbClr val="002060"/>
                </a:solidFill>
              </a:rPr>
              <a:t>変態</a:t>
            </a:r>
            <a:r>
              <a:rPr lang="en-US" altLang="ja-JP" sz="2600" dirty="0" smtClean="0">
                <a:solidFill>
                  <a:srgbClr val="002060"/>
                </a:solidFill>
              </a:rPr>
              <a:t>【</a:t>
            </a:r>
            <a:r>
              <a:rPr lang="ja-JP" altLang="en-US" sz="2600" dirty="0" smtClean="0">
                <a:solidFill>
                  <a:srgbClr val="002060"/>
                </a:solidFill>
              </a:rPr>
              <a:t>形容</a:t>
            </a:r>
            <a:r>
              <a:rPr lang="ja-JP" altLang="ja-JP" sz="2600" dirty="0" smtClean="0">
                <a:solidFill>
                  <a:srgbClr val="002060"/>
                </a:solidFill>
              </a:rPr>
              <a:t>詞</a:t>
            </a:r>
            <a:r>
              <a:rPr lang="en-US" altLang="ja-JP" sz="2600" dirty="0" smtClean="0">
                <a:solidFill>
                  <a:srgbClr val="002060"/>
                </a:solidFill>
              </a:rPr>
              <a:t>】</a:t>
            </a:r>
            <a:r>
              <a:rPr lang="ja-JP" altLang="en-US" sz="2600" dirty="0" smtClean="0">
                <a:solidFill>
                  <a:srgbClr val="002060"/>
                </a:solidFill>
              </a:rPr>
              <a:t>風変わりな</a:t>
            </a:r>
            <a:r>
              <a:rPr lang="en-US" altLang="ja-JP" sz="2600" dirty="0" smtClean="0">
                <a:solidFill>
                  <a:srgbClr val="002060"/>
                </a:solidFill>
              </a:rPr>
              <a:t>, </a:t>
            </a:r>
            <a:r>
              <a:rPr lang="ja-JP" altLang="en-US" sz="2600" dirty="0" smtClean="0">
                <a:solidFill>
                  <a:srgbClr val="002060"/>
                </a:solidFill>
              </a:rPr>
              <a:t>奇妙な</a:t>
            </a:r>
            <a:endParaRPr lang="en-US" altLang="ja-JP" sz="2600" dirty="0">
              <a:solidFill>
                <a:srgbClr val="002060"/>
              </a:solidFill>
            </a:endParaRPr>
          </a:p>
          <a:p>
            <a:endParaRPr lang="en-US" altLang="ja-JP" sz="400" dirty="0" smtClean="0">
              <a:solidFill>
                <a:srgbClr val="002060"/>
              </a:solidFill>
            </a:endParaRPr>
          </a:p>
          <a:p>
            <a:r>
              <a:rPr lang="ja-JP" altLang="en-US" sz="2600" dirty="0">
                <a:solidFill>
                  <a:srgbClr val="002060"/>
                </a:solidFill>
              </a:rPr>
              <a:t>・</a:t>
            </a:r>
            <a:r>
              <a:rPr lang="ja-JP" altLang="ja-JP" sz="2600" dirty="0">
                <a:solidFill>
                  <a:srgbClr val="002060"/>
                </a:solidFill>
              </a:rPr>
              <a:t>元はかなりの侮蔑語</a:t>
            </a:r>
            <a:r>
              <a:rPr lang="ja-JP" altLang="en-US" sz="2600" dirty="0">
                <a:solidFill>
                  <a:srgbClr val="002060"/>
                </a:solidFill>
              </a:rPr>
              <a:t>だが</a:t>
            </a:r>
            <a:r>
              <a:rPr lang="en-US" altLang="ja-JP" sz="2600" dirty="0">
                <a:solidFill>
                  <a:srgbClr val="002060"/>
                </a:solidFill>
              </a:rPr>
              <a:t>,</a:t>
            </a:r>
            <a:r>
              <a:rPr lang="ja-JP" altLang="ja-JP" sz="2600" dirty="0">
                <a:solidFill>
                  <a:srgbClr val="002060"/>
                </a:solidFill>
              </a:rPr>
              <a:t>当事者</a:t>
            </a:r>
            <a:r>
              <a:rPr lang="ja-JP" altLang="en-US" sz="2600" dirty="0">
                <a:solidFill>
                  <a:srgbClr val="002060"/>
                </a:solidFill>
              </a:rPr>
              <a:t>が</a:t>
            </a:r>
            <a:r>
              <a:rPr lang="ja-JP" altLang="ja-JP" sz="2600" dirty="0">
                <a:solidFill>
                  <a:srgbClr val="002060"/>
                </a:solidFill>
              </a:rPr>
              <a:t>挑発的な自称として再</a:t>
            </a:r>
            <a:r>
              <a:rPr lang="ja-JP" altLang="en-US" sz="2600" dirty="0">
                <a:solidFill>
                  <a:srgbClr val="002060"/>
                </a:solidFill>
              </a:rPr>
              <a:t>盗用</a:t>
            </a:r>
            <a:r>
              <a:rPr lang="ja-JP" altLang="en-US" sz="2600" dirty="0" smtClean="0">
                <a:solidFill>
                  <a:srgbClr val="002060"/>
                </a:solidFill>
              </a:rPr>
              <a:t>した</a:t>
            </a:r>
            <a:endParaRPr lang="en-US" altLang="ja-JP" sz="2600" dirty="0">
              <a:solidFill>
                <a:srgbClr val="002060"/>
              </a:solidFill>
            </a:endParaRPr>
          </a:p>
          <a:p>
            <a:pPr lvl="0"/>
            <a:endParaRPr lang="en-US" altLang="ja-JP" b="1" dirty="0" smtClean="0">
              <a:solidFill>
                <a:srgbClr val="0E4D3B"/>
              </a:solidFill>
            </a:endParaRPr>
          </a:p>
          <a:p>
            <a:pPr lvl="0"/>
            <a:r>
              <a:rPr lang="en-US" altLang="ja-JP" sz="3200" dirty="0" smtClean="0">
                <a:solidFill>
                  <a:srgbClr val="002060"/>
                </a:solidFill>
              </a:rPr>
              <a:t>【</a:t>
            </a:r>
            <a:r>
              <a:rPr lang="en-US" altLang="ja-JP" sz="3200" b="1" dirty="0" err="1" smtClean="0">
                <a:solidFill>
                  <a:srgbClr val="0E4D3B"/>
                </a:solidFill>
              </a:rPr>
              <a:t>動詞</a:t>
            </a:r>
            <a:r>
              <a:rPr lang="en-US" altLang="ja-JP" sz="3200" dirty="0" err="1" smtClean="0">
                <a:solidFill>
                  <a:srgbClr val="002060"/>
                </a:solidFill>
              </a:rPr>
              <a:t>】</a:t>
            </a:r>
            <a:r>
              <a:rPr lang="en-US" altLang="ja-JP" sz="3200" b="1" dirty="0" err="1" smtClean="0">
                <a:solidFill>
                  <a:srgbClr val="0E4D3B"/>
                </a:solidFill>
              </a:rPr>
              <a:t>ひねる</a:t>
            </a:r>
            <a:r>
              <a:rPr lang="en-US" altLang="ja-JP" sz="3200" b="1" dirty="0" smtClean="0">
                <a:solidFill>
                  <a:srgbClr val="0E4D3B"/>
                </a:solidFill>
              </a:rPr>
              <a:t>, </a:t>
            </a:r>
            <a:r>
              <a:rPr lang="en-US" altLang="ja-JP" sz="3200" b="1" dirty="0" err="1" smtClean="0">
                <a:solidFill>
                  <a:srgbClr val="0E4D3B"/>
                </a:solidFill>
              </a:rPr>
              <a:t>転回する</a:t>
            </a:r>
            <a:r>
              <a:rPr lang="en-US" altLang="ja-JP" sz="3200" b="1" dirty="0" smtClean="0">
                <a:solidFill>
                  <a:srgbClr val="0E4D3B"/>
                </a:solidFill>
              </a:rPr>
              <a:t>, </a:t>
            </a:r>
            <a:r>
              <a:rPr lang="ja-JP" altLang="en-US" sz="3200" b="1" dirty="0" smtClean="0">
                <a:solidFill>
                  <a:srgbClr val="0E4D3B"/>
                </a:solidFill>
              </a:rPr>
              <a:t>台なしにする</a:t>
            </a:r>
            <a:r>
              <a:rPr lang="en-US" altLang="ja-JP" sz="3200" b="1" dirty="0">
                <a:solidFill>
                  <a:srgbClr val="0E4D3B"/>
                </a:solidFill>
              </a:rPr>
              <a:t> </a:t>
            </a:r>
            <a:r>
              <a:rPr lang="en-US" altLang="ja-JP" sz="3200" b="1" dirty="0" err="1" smtClean="0">
                <a:solidFill>
                  <a:srgbClr val="0E4D3B"/>
                </a:solidFill>
              </a:rPr>
              <a:t>etc</a:t>
            </a:r>
            <a:r>
              <a:rPr lang="en-US" altLang="ja-JP" sz="3200" b="1" dirty="0" smtClean="0">
                <a:solidFill>
                  <a:srgbClr val="0E4D3B"/>
                </a:solidFill>
              </a:rPr>
              <a:t>…</a:t>
            </a:r>
          </a:p>
          <a:p>
            <a:endParaRPr lang="en-US" altLang="ja-JP" sz="400" dirty="0" smtClean="0">
              <a:solidFill>
                <a:srgbClr val="002060"/>
              </a:solidFill>
            </a:endParaRPr>
          </a:p>
          <a:p>
            <a:r>
              <a:rPr lang="ja-JP" altLang="en-US" sz="3000" dirty="0" smtClean="0">
                <a:solidFill>
                  <a:srgbClr val="002060"/>
                </a:solidFill>
              </a:rPr>
              <a:t>・</a:t>
            </a:r>
            <a:r>
              <a:rPr lang="en-US" altLang="ja-JP" sz="3000" dirty="0" err="1" smtClean="0">
                <a:solidFill>
                  <a:srgbClr val="002060"/>
                </a:solidFill>
              </a:rPr>
              <a:t>これまでの意味の脱臼</a:t>
            </a:r>
            <a:r>
              <a:rPr lang="en-US" altLang="ja-JP" sz="3000" dirty="0" smtClean="0">
                <a:solidFill>
                  <a:srgbClr val="002060"/>
                </a:solidFill>
              </a:rPr>
              <a:t> </a:t>
            </a:r>
            <a:r>
              <a:rPr lang="en-US" altLang="ja-JP" sz="3000" dirty="0">
                <a:solidFill>
                  <a:srgbClr val="002060"/>
                </a:solidFill>
              </a:rPr>
              <a:t>(</a:t>
            </a:r>
            <a:r>
              <a:rPr lang="en-US" altLang="ja-JP" sz="3000" dirty="0" err="1" smtClean="0">
                <a:solidFill>
                  <a:srgbClr val="002060"/>
                </a:solidFill>
              </a:rPr>
              <a:t>脱構築</a:t>
            </a:r>
            <a:r>
              <a:rPr lang="en-US" altLang="ja-JP" sz="3000" dirty="0" smtClean="0">
                <a:solidFill>
                  <a:srgbClr val="002060"/>
                </a:solidFill>
              </a:rPr>
              <a:t>, </a:t>
            </a:r>
            <a:r>
              <a:rPr lang="en-US" altLang="ja-JP" sz="3000" dirty="0" err="1" smtClean="0">
                <a:solidFill>
                  <a:srgbClr val="002060"/>
                </a:solidFill>
              </a:rPr>
              <a:t>脱二元論</a:t>
            </a:r>
            <a:r>
              <a:rPr lang="en-US" altLang="ja-JP" sz="3000" dirty="0">
                <a:solidFill>
                  <a:srgbClr val="002060"/>
                </a:solidFill>
              </a:rPr>
              <a:t>)</a:t>
            </a:r>
          </a:p>
          <a:p>
            <a:pPr marL="363538" indent="-363538"/>
            <a:r>
              <a:rPr lang="ja-JP" altLang="en-US" sz="3000" dirty="0" smtClean="0">
                <a:solidFill>
                  <a:srgbClr val="002060"/>
                </a:solidFill>
              </a:rPr>
              <a:t>・不文律・タブーとされていることの明示度を上げ </a:t>
            </a:r>
            <a:r>
              <a:rPr lang="en-US" altLang="ja-JP" sz="3000" dirty="0" smtClean="0">
                <a:solidFill>
                  <a:srgbClr val="002060"/>
                </a:solidFill>
              </a:rPr>
              <a:t>(</a:t>
            </a:r>
            <a:r>
              <a:rPr lang="ja-JP" altLang="en-US" sz="3000" dirty="0" smtClean="0">
                <a:solidFill>
                  <a:srgbClr val="002060"/>
                </a:solidFill>
              </a:rPr>
              <a:t>浮き上がらせ</a:t>
            </a:r>
            <a:r>
              <a:rPr lang="en-US" altLang="ja-JP" sz="3000" dirty="0" smtClean="0">
                <a:solidFill>
                  <a:srgbClr val="002060"/>
                </a:solidFill>
              </a:rPr>
              <a:t>),</a:t>
            </a:r>
            <a:r>
              <a:rPr lang="ja-JP" altLang="en-US" sz="3000" dirty="0" smtClean="0">
                <a:solidFill>
                  <a:srgbClr val="002060"/>
                </a:solidFill>
              </a:rPr>
              <a:t> その価値と効果を問い直す</a:t>
            </a:r>
            <a:r>
              <a:rPr lang="en-US" altLang="ja-JP" sz="3000" dirty="0" smtClean="0">
                <a:solidFill>
                  <a:srgbClr val="002060"/>
                </a:solidFill>
              </a:rPr>
              <a:t>, </a:t>
            </a:r>
            <a:r>
              <a:rPr lang="ja-JP" altLang="en-US" sz="3000" dirty="0" smtClean="0">
                <a:solidFill>
                  <a:srgbClr val="002060"/>
                </a:solidFill>
              </a:rPr>
              <a:t>洗いなおす</a:t>
            </a:r>
            <a:r>
              <a:rPr lang="en-US" altLang="ja-JP" sz="3000" dirty="0" smtClean="0">
                <a:solidFill>
                  <a:srgbClr val="002060"/>
                </a:solidFill>
              </a:rPr>
              <a:t>, </a:t>
            </a:r>
            <a:r>
              <a:rPr lang="ja-JP" altLang="en-US" sz="3000" dirty="0" smtClean="0">
                <a:solidFill>
                  <a:srgbClr val="002060"/>
                </a:solidFill>
              </a:rPr>
              <a:t>ずらして</a:t>
            </a:r>
            <a:r>
              <a:rPr lang="ja-JP" altLang="en-US" sz="3000" dirty="0">
                <a:solidFill>
                  <a:srgbClr val="002060"/>
                </a:solidFill>
              </a:rPr>
              <a:t>しまうこと</a:t>
            </a:r>
            <a:endParaRPr lang="en-US" altLang="ja-JP" sz="3000" dirty="0" smtClean="0">
              <a:solidFill>
                <a:srgbClr val="002060"/>
              </a:solidFill>
            </a:endParaRPr>
          </a:p>
          <a:p>
            <a:pPr marL="363538" indent="-363538"/>
            <a:endParaRPr lang="en-US" altLang="ja-JP" sz="2400" dirty="0" smtClean="0">
              <a:solidFill>
                <a:srgbClr val="002060"/>
              </a:solidFill>
            </a:endParaRPr>
          </a:p>
          <a:p>
            <a:r>
              <a:rPr lang="ja-JP" altLang="en-US" sz="3000" u="sng" dirty="0" smtClean="0">
                <a:solidFill>
                  <a:srgbClr val="0E4D3B"/>
                </a:solidFill>
              </a:rPr>
              <a:t>→ 障害者権利擁護の運動にも片鱗があるはず</a:t>
            </a:r>
            <a:endParaRPr lang="en-US" altLang="ja-JP" sz="3000" u="sng" dirty="0" smtClean="0">
              <a:solidFill>
                <a:srgbClr val="0E4D3B"/>
              </a:solidFill>
            </a:endParaRPr>
          </a:p>
          <a:p>
            <a:endParaRPr lang="en-US" altLang="ja-JP" sz="800" dirty="0" smtClean="0">
              <a:solidFill>
                <a:srgbClr val="0E4D3B"/>
              </a:solidFill>
            </a:endParaRPr>
          </a:p>
          <a:p>
            <a:pPr lvl="0">
              <a:buSzPct val="25000"/>
            </a:pPr>
            <a:r>
              <a:rPr lang="ja-JP" altLang="en-US" sz="3000" dirty="0">
                <a:solidFill>
                  <a:schemeClr val="accent3">
                    <a:lumMod val="75000"/>
                  </a:schemeClr>
                </a:solidFill>
              </a:rPr>
              <a:t>一、我らは、愛と正義を否定する</a:t>
            </a:r>
            <a:r>
              <a:rPr lang="ja-JP" altLang="en-US" sz="3000" dirty="0" smtClean="0">
                <a:solidFill>
                  <a:schemeClr val="accent3">
                    <a:lumMod val="75000"/>
                  </a:schemeClr>
                </a:solidFill>
              </a:rPr>
              <a:t>。</a:t>
            </a:r>
            <a:endParaRPr lang="en-US" altLang="ja-JP" sz="3000" dirty="0">
              <a:solidFill>
                <a:schemeClr val="accent3">
                  <a:lumMod val="75000"/>
                </a:schemeClr>
              </a:solidFill>
            </a:endParaRPr>
          </a:p>
          <a:p>
            <a:pPr lvl="0">
              <a:buSzPct val="25000"/>
            </a:pPr>
            <a:r>
              <a:rPr lang="ja-JP" altLang="en-US" sz="3000" dirty="0">
                <a:solidFill>
                  <a:schemeClr val="accent3">
                    <a:lumMod val="75000"/>
                  </a:schemeClr>
                </a:solidFill>
              </a:rPr>
              <a:t>一</a:t>
            </a:r>
            <a:r>
              <a:rPr lang="ja-JP" altLang="en-US" sz="3000" dirty="0" smtClean="0">
                <a:solidFill>
                  <a:schemeClr val="accent3">
                    <a:lumMod val="75000"/>
                  </a:schemeClr>
                </a:solidFill>
              </a:rPr>
              <a:t>、</a:t>
            </a:r>
            <a:r>
              <a:rPr lang="ja-JP" altLang="en-US" sz="3000" dirty="0">
                <a:solidFill>
                  <a:schemeClr val="accent3">
                    <a:lumMod val="75000"/>
                  </a:schemeClr>
                </a:solidFill>
              </a:rPr>
              <a:t>我らは、</a:t>
            </a:r>
            <a:r>
              <a:rPr lang="ja-JP" altLang="en-US" sz="3000" dirty="0" smtClean="0">
                <a:solidFill>
                  <a:schemeClr val="accent3">
                    <a:lumMod val="75000"/>
                  </a:schemeClr>
                </a:solidFill>
              </a:rPr>
              <a:t>問題</a:t>
            </a:r>
            <a:r>
              <a:rPr lang="ja-JP" altLang="en-US" sz="3000" dirty="0">
                <a:solidFill>
                  <a:schemeClr val="accent3">
                    <a:lumMod val="75000"/>
                  </a:schemeClr>
                </a:solidFill>
              </a:rPr>
              <a:t>解決の路を選ばない</a:t>
            </a:r>
            <a:r>
              <a:rPr lang="ja-JP" altLang="en-US" sz="3000" dirty="0" smtClean="0">
                <a:solidFill>
                  <a:schemeClr val="accent3">
                    <a:lumMod val="75000"/>
                  </a:schemeClr>
                </a:solidFill>
              </a:rPr>
              <a:t>。</a:t>
            </a:r>
            <a:endParaRPr lang="en-US" altLang="ja-JP" sz="3000" dirty="0">
              <a:solidFill>
                <a:schemeClr val="accent3">
                  <a:lumMod val="75000"/>
                </a:schemeClr>
              </a:solidFill>
            </a:endParaRPr>
          </a:p>
          <a:p>
            <a:pPr algn="r"/>
            <a:r>
              <a:rPr lang="ja-JP" altLang="en-US" sz="2400" dirty="0">
                <a:solidFill>
                  <a:srgbClr val="002060"/>
                </a:solidFill>
              </a:rPr>
              <a:t>「日本脳性マヒ者協会　全国青い芝の会　行動綱領とその解説</a:t>
            </a:r>
            <a:r>
              <a:rPr lang="ja-JP" altLang="en-US" sz="2400" dirty="0" smtClean="0">
                <a:solidFill>
                  <a:srgbClr val="002060"/>
                </a:solidFill>
              </a:rPr>
              <a:t>」</a:t>
            </a:r>
            <a:endParaRPr lang="en-US" altLang="ja-JP" sz="2400" dirty="0">
              <a:solidFill>
                <a:srgbClr val="002060"/>
              </a:solidFill>
              <a:hlinkClick r:id="rId3"/>
            </a:endParaRPr>
          </a:p>
          <a:p>
            <a:endParaRPr lang="en-US" altLang="ja-JP" sz="3000" dirty="0" smtClean="0">
              <a:solidFill>
                <a:srgbClr val="002060"/>
              </a:solidFill>
            </a:endParaRP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p:nvPr/>
        </p:nvSpPr>
        <p:spPr>
          <a:xfrm>
            <a:off x="309402" y="362911"/>
            <a:ext cx="5674303" cy="582732"/>
          </a:xfrm>
          <a:prstGeom prst="rect">
            <a:avLst/>
          </a:prstGeom>
          <a:solidFill>
            <a:srgbClr val="99FF99">
              <a:alpha val="49803"/>
            </a:srgbClr>
          </a:solidFill>
          <a:ln>
            <a:noFill/>
          </a:ln>
        </p:spPr>
        <p:txBody>
          <a:bodyPr lIns="91425" tIns="45700" rIns="91425" bIns="45700" anchor="t" anchorCtr="0">
            <a:noAutofit/>
          </a:bodyPr>
          <a:lstStyle/>
          <a:p>
            <a:r>
              <a:rPr lang="ja-JP" altLang="en-US" sz="3200" b="1" dirty="0" smtClean="0"/>
              <a:t>「</a:t>
            </a:r>
            <a:r>
              <a:rPr lang="ja-JP" altLang="ja-JP" sz="3200" b="1" dirty="0" smtClean="0"/>
              <a:t>クィア</a:t>
            </a:r>
            <a:r>
              <a:rPr lang="ja-JP" altLang="en-US" sz="3200" b="1" dirty="0" smtClean="0"/>
              <a:t>のエッセンス </a:t>
            </a:r>
            <a:r>
              <a:rPr lang="en-US" altLang="ja-JP" sz="3200" b="1" dirty="0" smtClean="0"/>
              <a:t>(??)</a:t>
            </a:r>
            <a:r>
              <a:rPr lang="ja-JP" altLang="en-US" sz="3200" b="1" dirty="0" smtClean="0"/>
              <a:t>」</a:t>
            </a:r>
            <a:endParaRPr lang="en-US" altLang="ja-JP" sz="3200" b="1" dirty="0" smtClean="0"/>
          </a:p>
        </p:txBody>
      </p:sp>
      <p:sp>
        <p:nvSpPr>
          <p:cNvPr id="245" name="Shape 245"/>
          <p:cNvSpPr/>
          <p:nvPr/>
        </p:nvSpPr>
        <p:spPr>
          <a:xfrm>
            <a:off x="309401" y="1212624"/>
            <a:ext cx="11886717" cy="5378394"/>
          </a:xfrm>
          <a:prstGeom prst="rect">
            <a:avLst/>
          </a:prstGeom>
          <a:noFill/>
          <a:ln>
            <a:noFill/>
          </a:ln>
        </p:spPr>
        <p:txBody>
          <a:bodyPr lIns="91425" tIns="45700" rIns="91425" bIns="45700" anchor="t" anchorCtr="0">
            <a:noAutofit/>
          </a:bodyPr>
          <a:lstStyle/>
          <a:p>
            <a:r>
              <a:rPr lang="ja-JP" altLang="ja-JP" sz="3000" dirty="0" smtClean="0">
                <a:solidFill>
                  <a:schemeClr val="accent3">
                    <a:lumMod val="75000"/>
                  </a:schemeClr>
                </a:solidFill>
              </a:rPr>
              <a:t>「</a:t>
            </a:r>
            <a:r>
              <a:rPr lang="ja-JP" altLang="ja-JP" sz="3000" dirty="0">
                <a:solidFill>
                  <a:schemeClr val="accent3">
                    <a:lumMod val="75000"/>
                  </a:schemeClr>
                </a:solidFill>
              </a:rPr>
              <a:t>クィアする・台なしにする」という行為は</a:t>
            </a:r>
            <a:r>
              <a:rPr lang="ja-JP" altLang="ja-JP" sz="3000" dirty="0" smtClean="0">
                <a:solidFill>
                  <a:schemeClr val="accent3">
                    <a:lumMod val="75000"/>
                  </a:schemeClr>
                </a:solidFill>
              </a:rPr>
              <a:t>、自己が</a:t>
            </a:r>
            <a:endParaRPr lang="en-US" altLang="ja-JP" sz="3000" dirty="0" smtClean="0">
              <a:solidFill>
                <a:schemeClr val="accent3">
                  <a:lumMod val="75000"/>
                </a:schemeClr>
              </a:solidFill>
            </a:endParaRPr>
          </a:p>
          <a:p>
            <a:r>
              <a:rPr lang="ja-JP" altLang="ja-JP" sz="3000" dirty="0" smtClean="0">
                <a:solidFill>
                  <a:schemeClr val="accent3">
                    <a:lumMod val="75000"/>
                  </a:schemeClr>
                </a:solidFill>
              </a:rPr>
              <a:t>のっかっている</a:t>
            </a:r>
            <a:r>
              <a:rPr lang="ja-JP" altLang="ja-JP" sz="3000" dirty="0">
                <a:solidFill>
                  <a:schemeClr val="accent3">
                    <a:lumMod val="75000"/>
                  </a:schemeClr>
                </a:solidFill>
              </a:rPr>
              <a:t>「台」も「台なし」にしてしまう行為なわけです</a:t>
            </a:r>
            <a:r>
              <a:rPr lang="ja-JP" altLang="ja-JP" sz="3000" dirty="0" smtClean="0">
                <a:solidFill>
                  <a:schemeClr val="accent3">
                    <a:lumMod val="75000"/>
                  </a:schemeClr>
                </a:solidFill>
              </a:rPr>
              <a:t>。</a:t>
            </a:r>
            <a:endParaRPr lang="en-US" altLang="ja-JP" sz="3000" dirty="0" smtClean="0">
              <a:solidFill>
                <a:schemeClr val="accent3">
                  <a:lumMod val="75000"/>
                </a:schemeClr>
              </a:solidFill>
            </a:endParaRPr>
          </a:p>
          <a:p>
            <a:endParaRPr lang="ja-JP" altLang="ja-JP" sz="2000" dirty="0">
              <a:solidFill>
                <a:schemeClr val="accent3">
                  <a:lumMod val="75000"/>
                </a:schemeClr>
              </a:solidFill>
            </a:endParaRPr>
          </a:p>
          <a:p>
            <a:r>
              <a:rPr lang="ja-JP" altLang="ja-JP" sz="3000" dirty="0">
                <a:solidFill>
                  <a:schemeClr val="accent3">
                    <a:lumMod val="75000"/>
                  </a:schemeClr>
                </a:solidFill>
              </a:rPr>
              <a:t>「おもいがけず、その場の なにかがクィアされてしまう」事態と</a:t>
            </a:r>
            <a:endParaRPr lang="en-US" altLang="ja-JP" sz="3000" dirty="0">
              <a:solidFill>
                <a:schemeClr val="accent3">
                  <a:lumMod val="75000"/>
                </a:schemeClr>
              </a:solidFill>
            </a:endParaRPr>
          </a:p>
          <a:p>
            <a:r>
              <a:rPr lang="ja-JP" altLang="ja-JP" sz="3000" dirty="0">
                <a:solidFill>
                  <a:schemeClr val="accent3">
                    <a:lumMod val="75000"/>
                  </a:schemeClr>
                </a:solidFill>
              </a:rPr>
              <a:t>いうのは、おそらく だれにとっても、たのしいものでは ありません。</a:t>
            </a:r>
          </a:p>
          <a:p>
            <a:endParaRPr lang="en-US" altLang="ja-JP" sz="2000" dirty="0">
              <a:solidFill>
                <a:schemeClr val="accent3">
                  <a:lumMod val="75000"/>
                </a:schemeClr>
              </a:solidFill>
            </a:endParaRPr>
          </a:p>
          <a:p>
            <a:r>
              <a:rPr lang="ja-JP" altLang="ja-JP" sz="3000" dirty="0" smtClean="0">
                <a:solidFill>
                  <a:schemeClr val="accent3">
                    <a:lumMod val="75000"/>
                  </a:schemeClr>
                </a:solidFill>
              </a:rPr>
              <a:t>「</a:t>
            </a:r>
            <a:r>
              <a:rPr lang="ja-JP" altLang="ja-JP" sz="3000" dirty="0">
                <a:solidFill>
                  <a:schemeClr val="accent3">
                    <a:lumMod val="75000"/>
                  </a:schemeClr>
                </a:solidFill>
              </a:rPr>
              <a:t>自分のよってたつ台をも、台なしにする」——「クィア」</a:t>
            </a:r>
            <a:r>
              <a:rPr lang="ja-JP" altLang="ja-JP" sz="3000" dirty="0" smtClean="0">
                <a:solidFill>
                  <a:schemeClr val="accent3">
                    <a:lumMod val="75000"/>
                  </a:schemeClr>
                </a:solidFill>
              </a:rPr>
              <a:t>という動詞</a:t>
            </a:r>
            <a:r>
              <a:rPr lang="ja-JP" altLang="ja-JP" sz="3000" dirty="0">
                <a:solidFill>
                  <a:schemeClr val="accent3">
                    <a:lumMod val="75000"/>
                  </a:schemeClr>
                </a:solidFill>
              </a:rPr>
              <a:t>のもつ、この諸刃の剣、というか、さしちがえ覚悟みたいな </a:t>
            </a:r>
            <a:endParaRPr lang="en-US" altLang="ja-JP" sz="3000" dirty="0">
              <a:solidFill>
                <a:schemeClr val="accent3">
                  <a:lumMod val="75000"/>
                </a:schemeClr>
              </a:solidFill>
            </a:endParaRPr>
          </a:p>
          <a:p>
            <a:r>
              <a:rPr lang="ja-JP" altLang="ja-JP" sz="3000" dirty="0" smtClean="0">
                <a:solidFill>
                  <a:schemeClr val="accent3">
                    <a:lumMod val="75000"/>
                  </a:schemeClr>
                </a:solidFill>
              </a:rPr>
              <a:t>いきごみ</a:t>
            </a:r>
            <a:r>
              <a:rPr lang="ja-JP" altLang="ja-JP" sz="3000" dirty="0">
                <a:solidFill>
                  <a:schemeClr val="accent3">
                    <a:lumMod val="75000"/>
                  </a:schemeClr>
                </a:solidFill>
              </a:rPr>
              <a:t>を おもいだすこと</a:t>
            </a:r>
            <a:r>
              <a:rPr lang="ja-JP" altLang="ja-JP" sz="3000" dirty="0" smtClean="0">
                <a:solidFill>
                  <a:schemeClr val="accent3">
                    <a:lumMod val="75000"/>
                  </a:schemeClr>
                </a:solidFill>
              </a:rPr>
              <a:t>で</a:t>
            </a:r>
            <a:r>
              <a:rPr lang="ja-JP" altLang="en-US" sz="3000" dirty="0" smtClean="0">
                <a:solidFill>
                  <a:schemeClr val="accent3">
                    <a:lumMod val="75000"/>
                  </a:schemeClr>
                </a:solidFill>
              </a:rPr>
              <a:t>  </a:t>
            </a:r>
            <a:r>
              <a:rPr lang="en-US" altLang="ja-JP" sz="3000" dirty="0" smtClean="0">
                <a:solidFill>
                  <a:schemeClr val="accent3">
                    <a:lumMod val="75000"/>
                  </a:schemeClr>
                </a:solidFill>
              </a:rPr>
              <a:t>(</a:t>
            </a:r>
            <a:r>
              <a:rPr lang="ja-JP" altLang="en-US" sz="3000" dirty="0">
                <a:solidFill>
                  <a:schemeClr val="accent3">
                    <a:lumMod val="75000"/>
                  </a:schemeClr>
                </a:solidFill>
              </a:rPr>
              <a:t>後</a:t>
            </a:r>
            <a:r>
              <a:rPr lang="ja-JP" altLang="ja-JP" sz="3000" dirty="0">
                <a:solidFill>
                  <a:schemeClr val="accent3">
                    <a:lumMod val="75000"/>
                  </a:schemeClr>
                </a:solidFill>
              </a:rPr>
              <a:t>略</a:t>
            </a:r>
            <a:r>
              <a:rPr lang="en-US" altLang="ja-JP" sz="3000" dirty="0" smtClean="0">
                <a:solidFill>
                  <a:schemeClr val="accent3">
                    <a:lumMod val="75000"/>
                  </a:schemeClr>
                </a:solidFill>
              </a:rPr>
              <a:t>)</a:t>
            </a:r>
            <a:r>
              <a:rPr lang="ja-JP" altLang="en-US" sz="3000" dirty="0">
                <a:solidFill>
                  <a:schemeClr val="accent3">
                    <a:lumMod val="75000"/>
                  </a:schemeClr>
                </a:solidFill>
              </a:rPr>
              <a:t> </a:t>
            </a:r>
            <a:endParaRPr lang="en-US" altLang="ja-JP" sz="3000" dirty="0" smtClean="0">
              <a:solidFill>
                <a:schemeClr val="accent3">
                  <a:lumMod val="75000"/>
                </a:schemeClr>
              </a:solidFill>
            </a:endParaRPr>
          </a:p>
          <a:p>
            <a:endParaRPr lang="en-US" altLang="ja-JP" sz="800" dirty="0" smtClean="0">
              <a:solidFill>
                <a:schemeClr val="accent3">
                  <a:lumMod val="75000"/>
                </a:schemeClr>
              </a:solidFill>
            </a:endParaRPr>
          </a:p>
          <a:p>
            <a:pPr algn="r"/>
            <a:r>
              <a:rPr lang="en-US" altLang="ja-JP" sz="2400" dirty="0" smtClean="0">
                <a:solidFill>
                  <a:srgbClr val="002060"/>
                </a:solidFill>
              </a:rPr>
              <a:t>(</a:t>
            </a:r>
            <a:r>
              <a:rPr lang="ja-JP" altLang="ja-JP" sz="2400" dirty="0" smtClean="0">
                <a:solidFill>
                  <a:srgbClr val="002060"/>
                </a:solidFill>
              </a:rPr>
              <a:t>「</a:t>
            </a:r>
            <a:r>
              <a:rPr lang="ja-JP" altLang="ja-JP" sz="2400" dirty="0">
                <a:solidFill>
                  <a:srgbClr val="002060"/>
                </a:solidFill>
              </a:rPr>
              <a:t>わたしの〈クィア〉</a:t>
            </a:r>
            <a:r>
              <a:rPr lang="ja-JP" altLang="ja-JP" sz="2400" dirty="0" smtClean="0">
                <a:solidFill>
                  <a:srgbClr val="002060"/>
                </a:solidFill>
              </a:rPr>
              <a:t>とあなた</a:t>
            </a:r>
            <a:r>
              <a:rPr lang="ja-JP" altLang="ja-JP" sz="2400" dirty="0">
                <a:solidFill>
                  <a:srgbClr val="002060"/>
                </a:solidFill>
              </a:rPr>
              <a:t>の〈クィア</a:t>
            </a:r>
            <a:r>
              <a:rPr lang="ja-JP" altLang="ja-JP" sz="2400" dirty="0" smtClean="0">
                <a:solidFill>
                  <a:srgbClr val="002060"/>
                </a:solidFill>
              </a:rPr>
              <a:t>〉は違う：グローバルでない</a:t>
            </a:r>
            <a:endParaRPr lang="en-US" altLang="ja-JP" sz="2400" dirty="0" smtClean="0">
              <a:solidFill>
                <a:srgbClr val="002060"/>
              </a:solidFill>
            </a:endParaRPr>
          </a:p>
          <a:p>
            <a:pPr algn="r"/>
            <a:r>
              <a:rPr lang="ja-JP" altLang="ja-JP" sz="2400" dirty="0" smtClean="0">
                <a:solidFill>
                  <a:srgbClr val="002060"/>
                </a:solidFill>
              </a:rPr>
              <a:t>ドメスティックなクィアの不可能性」</a:t>
            </a:r>
            <a:r>
              <a:rPr lang="ja-JP" altLang="en-US" sz="2400" dirty="0">
                <a:solidFill>
                  <a:srgbClr val="002060"/>
                </a:solidFill>
              </a:rPr>
              <a:t>マサキチトセ</a:t>
            </a:r>
            <a:r>
              <a:rPr lang="en-US" altLang="ja-JP" sz="2400" dirty="0">
                <a:solidFill>
                  <a:srgbClr val="002060"/>
                </a:solidFill>
              </a:rPr>
              <a:t>, </a:t>
            </a:r>
            <a:r>
              <a:rPr lang="en-US" altLang="ja-JP" sz="2400" dirty="0" smtClean="0">
                <a:solidFill>
                  <a:srgbClr val="002060"/>
                </a:solidFill>
              </a:rPr>
              <a:t>2013/1/31)</a:t>
            </a:r>
          </a:p>
          <a:p>
            <a:endParaRPr lang="en-US" altLang="ja-JP" sz="2400" dirty="0">
              <a:solidFill>
                <a:srgbClr val="002060"/>
              </a:solidFill>
            </a:endParaRPr>
          </a:p>
          <a:p>
            <a:endParaRPr lang="en-US" altLang="ja-JP" sz="2400" dirty="0">
              <a:solidFill>
                <a:srgbClr val="002060"/>
              </a:solidFill>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Shape 244"/>
          <p:cNvSpPr/>
          <p:nvPr/>
        </p:nvSpPr>
        <p:spPr>
          <a:xfrm>
            <a:off x="309402" y="362911"/>
            <a:ext cx="5551572" cy="582732"/>
          </a:xfrm>
          <a:prstGeom prst="rect">
            <a:avLst/>
          </a:prstGeom>
          <a:solidFill>
            <a:srgbClr val="99FF99">
              <a:alpha val="49803"/>
            </a:srgbClr>
          </a:solidFill>
          <a:ln>
            <a:noFill/>
          </a:ln>
        </p:spPr>
        <p:txBody>
          <a:bodyPr lIns="91425" tIns="45700" rIns="91425" bIns="45700" anchor="t" anchorCtr="0">
            <a:noAutofit/>
          </a:bodyPr>
          <a:lstStyle/>
          <a:p>
            <a:r>
              <a:rPr lang="ja-JP" altLang="ja-JP" sz="3200" b="1" dirty="0"/>
              <a:t>「自閉的にクィアする」</a:t>
            </a:r>
            <a:r>
              <a:rPr lang="ja-JP" altLang="ja-JP" sz="3200" b="1" dirty="0" smtClean="0"/>
              <a:t>試み</a:t>
            </a:r>
            <a:endParaRPr lang="en-US" altLang="ja-JP" sz="3200" b="1" dirty="0" smtClean="0"/>
          </a:p>
        </p:txBody>
      </p:sp>
      <p:sp>
        <p:nvSpPr>
          <p:cNvPr id="245" name="Shape 245"/>
          <p:cNvSpPr/>
          <p:nvPr/>
        </p:nvSpPr>
        <p:spPr>
          <a:xfrm>
            <a:off x="309401" y="1212624"/>
            <a:ext cx="11886717" cy="5378394"/>
          </a:xfrm>
          <a:prstGeom prst="rect">
            <a:avLst/>
          </a:prstGeom>
          <a:noFill/>
          <a:ln>
            <a:noFill/>
          </a:ln>
        </p:spPr>
        <p:txBody>
          <a:bodyPr lIns="91425" tIns="45700" rIns="91425" bIns="45700" anchor="t" anchorCtr="0">
            <a:noAutofit/>
          </a:bodyPr>
          <a:lstStyle/>
          <a:p>
            <a:pPr>
              <a:buSzPct val="25000"/>
            </a:pPr>
            <a:r>
              <a:rPr lang="ja-JP" altLang="en-US" sz="3000" dirty="0" smtClean="0">
                <a:solidFill>
                  <a:srgbClr val="002060"/>
                </a:solidFill>
              </a:rPr>
              <a:t>障害学</a:t>
            </a:r>
            <a:r>
              <a:rPr lang="ja-JP" altLang="en-US" sz="3000" dirty="0">
                <a:solidFill>
                  <a:srgbClr val="002060"/>
                </a:solidFill>
              </a:rPr>
              <a:t>の</a:t>
            </a:r>
            <a:r>
              <a:rPr lang="ja-JP" altLang="en-US" sz="3000" dirty="0" smtClean="0">
                <a:solidFill>
                  <a:srgbClr val="002060"/>
                </a:solidFill>
              </a:rPr>
              <a:t>視座・当事者</a:t>
            </a:r>
            <a:r>
              <a:rPr lang="ja-JP" altLang="en-US" sz="3000" dirty="0">
                <a:solidFill>
                  <a:srgbClr val="002060"/>
                </a:solidFill>
              </a:rPr>
              <a:t>研究</a:t>
            </a:r>
            <a:r>
              <a:rPr lang="ja-JP" altLang="en-US" sz="3000" dirty="0" smtClean="0">
                <a:solidFill>
                  <a:srgbClr val="002060"/>
                </a:solidFill>
              </a:rPr>
              <a:t>の姿勢・</a:t>
            </a:r>
            <a:r>
              <a:rPr lang="ja-JP" altLang="en-US" sz="3000" dirty="0">
                <a:solidFill>
                  <a:srgbClr val="002060"/>
                </a:solidFill>
              </a:rPr>
              <a:t>クィア</a:t>
            </a:r>
            <a:r>
              <a:rPr lang="ja-JP" altLang="en-US" sz="3000" dirty="0" smtClean="0">
                <a:solidFill>
                  <a:srgbClr val="002060"/>
                </a:solidFill>
              </a:rPr>
              <a:t>する観点 </a:t>
            </a:r>
            <a:endParaRPr lang="en-US" altLang="ja-JP" sz="3000" dirty="0" smtClean="0">
              <a:solidFill>
                <a:srgbClr val="002060"/>
              </a:solidFill>
            </a:endParaRPr>
          </a:p>
          <a:p>
            <a:pPr>
              <a:buSzPct val="25000"/>
            </a:pPr>
            <a:r>
              <a:rPr lang="ja-JP" altLang="en-US" sz="3000" dirty="0">
                <a:solidFill>
                  <a:srgbClr val="002060"/>
                </a:solidFill>
              </a:rPr>
              <a:t> </a:t>
            </a:r>
            <a:r>
              <a:rPr lang="en-US" altLang="ja-JP" sz="3000" dirty="0" smtClean="0">
                <a:solidFill>
                  <a:srgbClr val="002060"/>
                </a:solidFill>
              </a:rPr>
              <a:t>&gt;3</a:t>
            </a:r>
            <a:r>
              <a:rPr lang="ja-JP" altLang="en-US" sz="3000" dirty="0" err="1" smtClean="0">
                <a:solidFill>
                  <a:srgbClr val="002060"/>
                </a:solidFill>
              </a:rPr>
              <a:t>つの</a:t>
            </a:r>
            <a:r>
              <a:rPr lang="ja-JP" altLang="en-US" sz="3000" dirty="0" smtClean="0">
                <a:solidFill>
                  <a:srgbClr val="002060"/>
                </a:solidFill>
              </a:rPr>
              <a:t>態度を合わせた実践</a:t>
            </a:r>
            <a:endParaRPr lang="en-US" altLang="ja-JP" sz="3000" dirty="0" smtClean="0">
              <a:solidFill>
                <a:srgbClr val="002060"/>
              </a:solidFill>
            </a:endParaRPr>
          </a:p>
          <a:p>
            <a:pPr>
              <a:buSzPct val="25000"/>
            </a:pPr>
            <a:endParaRPr lang="en-US" altLang="ja-JP" sz="1600" dirty="0" smtClean="0">
              <a:solidFill>
                <a:srgbClr val="002060"/>
              </a:solidFill>
            </a:endParaRPr>
          </a:p>
          <a:p>
            <a:pPr>
              <a:buSzPct val="25000"/>
            </a:pPr>
            <a:r>
              <a:rPr lang="ja-JP" altLang="en-US" sz="3000" dirty="0" smtClean="0">
                <a:solidFill>
                  <a:srgbClr val="0E4D3B"/>
                </a:solidFill>
              </a:rPr>
              <a:t>自閉的</a:t>
            </a:r>
            <a:r>
              <a:rPr lang="en-US" altLang="ja-JP" sz="3000" dirty="0">
                <a:solidFill>
                  <a:srgbClr val="0E4D3B"/>
                </a:solidFill>
              </a:rPr>
              <a:t>: </a:t>
            </a:r>
            <a:endParaRPr lang="en-US" altLang="ja-JP" sz="3000" dirty="0" smtClean="0">
              <a:solidFill>
                <a:srgbClr val="0E4D3B"/>
              </a:solidFill>
            </a:endParaRPr>
          </a:p>
          <a:p>
            <a:pPr>
              <a:buSzPct val="25000"/>
            </a:pPr>
            <a:r>
              <a:rPr lang="ja-JP" altLang="ja-JP" sz="3000" dirty="0" smtClean="0">
                <a:solidFill>
                  <a:srgbClr val="002060"/>
                </a:solidFill>
              </a:rPr>
              <a:t>「</a:t>
            </a:r>
            <a:r>
              <a:rPr lang="ja-JP" altLang="ja-JP" sz="3000" u="sng" dirty="0" smtClean="0">
                <a:solidFill>
                  <a:srgbClr val="002060"/>
                </a:solidFill>
              </a:rPr>
              <a:t>文化としての</a:t>
            </a:r>
            <a:r>
              <a:rPr lang="ja-JP" altLang="ja-JP" sz="3000" dirty="0" smtClean="0">
                <a:solidFill>
                  <a:srgbClr val="002060"/>
                </a:solidFill>
              </a:rPr>
              <a:t>自閉者である私」</a:t>
            </a:r>
            <a:r>
              <a:rPr lang="ja-JP" altLang="en-US" sz="3000" dirty="0" smtClean="0">
                <a:solidFill>
                  <a:srgbClr val="002060"/>
                </a:solidFill>
              </a:rPr>
              <a:t>を規範をずらす</a:t>
            </a:r>
            <a:r>
              <a:rPr lang="ja-JP" altLang="ja-JP" sz="3000" dirty="0" smtClean="0">
                <a:solidFill>
                  <a:srgbClr val="002060"/>
                </a:solidFill>
              </a:rPr>
              <a:t>起点</a:t>
            </a:r>
            <a:r>
              <a:rPr lang="ja-JP" altLang="en-US" sz="3000" dirty="0" smtClean="0">
                <a:solidFill>
                  <a:srgbClr val="002060"/>
                </a:solidFill>
              </a:rPr>
              <a:t>とする</a:t>
            </a:r>
            <a:endParaRPr lang="en-US" altLang="ja-JP" sz="3000" dirty="0" smtClean="0">
              <a:solidFill>
                <a:srgbClr val="002060"/>
              </a:solidFill>
            </a:endParaRPr>
          </a:p>
          <a:p>
            <a:pPr>
              <a:buSzPct val="25000"/>
            </a:pPr>
            <a:r>
              <a:rPr lang="ja-JP" altLang="en-US" sz="3000" dirty="0" smtClean="0">
                <a:solidFill>
                  <a:srgbClr val="002060"/>
                </a:solidFill>
              </a:rPr>
              <a:t>　</a:t>
            </a:r>
            <a:r>
              <a:rPr lang="en-US" altLang="ja-JP" sz="3000" dirty="0" smtClean="0">
                <a:solidFill>
                  <a:srgbClr val="002060"/>
                </a:solidFill>
              </a:rPr>
              <a:t>&gt;</a:t>
            </a:r>
            <a:r>
              <a:rPr lang="ja-JP" altLang="ja-JP" sz="3000" dirty="0" smtClean="0">
                <a:solidFill>
                  <a:srgbClr val="002060"/>
                </a:solidFill>
              </a:rPr>
              <a:t>私自身の考え方のパターン</a:t>
            </a:r>
            <a:r>
              <a:rPr lang="en-US" altLang="ja-JP" sz="3000" dirty="0" smtClean="0">
                <a:solidFill>
                  <a:srgbClr val="002060"/>
                </a:solidFill>
              </a:rPr>
              <a:t>, </a:t>
            </a:r>
            <a:r>
              <a:rPr lang="ja-JP" altLang="ja-JP" sz="3000" dirty="0" smtClean="0">
                <a:solidFill>
                  <a:srgbClr val="002060"/>
                </a:solidFill>
              </a:rPr>
              <a:t>物事のとらえ方</a:t>
            </a:r>
            <a:r>
              <a:rPr lang="en-US" altLang="ja-JP" sz="3000" dirty="0" smtClean="0">
                <a:solidFill>
                  <a:srgbClr val="002060"/>
                </a:solidFill>
              </a:rPr>
              <a:t>, </a:t>
            </a:r>
            <a:r>
              <a:rPr lang="ja-JP" altLang="ja-JP" sz="3000" dirty="0" smtClean="0">
                <a:solidFill>
                  <a:srgbClr val="002060"/>
                </a:solidFill>
              </a:rPr>
              <a:t>身体の感覚</a:t>
            </a:r>
            <a:endParaRPr lang="en-US" altLang="ja-JP" sz="3000" u="sng" dirty="0" smtClean="0">
              <a:solidFill>
                <a:srgbClr val="002060"/>
              </a:solidFill>
            </a:endParaRPr>
          </a:p>
          <a:p>
            <a:pPr lvl="0"/>
            <a:endParaRPr lang="en-US" altLang="ja-JP" sz="3200" dirty="0" smtClean="0">
              <a:solidFill>
                <a:srgbClr val="002060"/>
              </a:solidFill>
            </a:endParaRPr>
          </a:p>
          <a:p>
            <a:pPr lvl="0"/>
            <a:r>
              <a:rPr lang="ja-JP" altLang="en-US" sz="2800" dirty="0">
                <a:solidFill>
                  <a:srgbClr val="002060"/>
                </a:solidFill>
              </a:rPr>
              <a:t>　</a:t>
            </a:r>
            <a:r>
              <a:rPr lang="ja-JP" altLang="en-US" sz="2800" dirty="0" smtClean="0">
                <a:solidFill>
                  <a:srgbClr val="002060"/>
                </a:solidFill>
              </a:rPr>
              <a:t>クィア</a:t>
            </a:r>
            <a:r>
              <a:rPr lang="ja-JP" altLang="en-US" sz="2800" dirty="0">
                <a:solidFill>
                  <a:srgbClr val="002060"/>
                </a:solidFill>
              </a:rPr>
              <a:t>すること</a:t>
            </a:r>
            <a:r>
              <a:rPr lang="en-US" altLang="ja-JP" sz="2800" dirty="0">
                <a:solidFill>
                  <a:srgbClr val="002060"/>
                </a:solidFill>
              </a:rPr>
              <a:t>, </a:t>
            </a:r>
            <a:r>
              <a:rPr lang="ja-JP" altLang="en-US" sz="2800" dirty="0">
                <a:solidFill>
                  <a:srgbClr val="002060"/>
                </a:solidFill>
              </a:rPr>
              <a:t>クィアな視点を</a:t>
            </a:r>
            <a:r>
              <a:rPr lang="ja-JP" altLang="en-US" sz="2800" dirty="0" smtClean="0">
                <a:solidFill>
                  <a:srgbClr val="002060"/>
                </a:solidFill>
              </a:rPr>
              <a:t>通じて</a:t>
            </a:r>
            <a:endParaRPr lang="en-US" altLang="ja-JP" sz="2800" dirty="0" smtClean="0">
              <a:solidFill>
                <a:srgbClr val="002060"/>
              </a:solidFill>
            </a:endParaRPr>
          </a:p>
          <a:p>
            <a:pPr lvl="0"/>
            <a:r>
              <a:rPr lang="ja-JP" altLang="en-US" sz="2800" dirty="0" smtClean="0">
                <a:solidFill>
                  <a:srgbClr val="002060"/>
                </a:solidFill>
              </a:rPr>
              <a:t>　覇権が機能する構造が不具になる可能性を探る</a:t>
            </a:r>
            <a:endParaRPr lang="en-US" altLang="ja-JP" sz="2800" dirty="0" smtClean="0">
              <a:solidFill>
                <a:srgbClr val="002060"/>
              </a:solidFill>
            </a:endParaRPr>
          </a:p>
          <a:p>
            <a:pPr lvl="0"/>
            <a:endParaRPr lang="en-US" altLang="ja-JP" sz="800" dirty="0" smtClean="0">
              <a:solidFill>
                <a:srgbClr val="002060"/>
              </a:solidFill>
            </a:endParaRPr>
          </a:p>
          <a:p>
            <a:pPr lvl="0"/>
            <a:r>
              <a:rPr lang="ja-JP" altLang="en-US" sz="2800" dirty="0">
                <a:solidFill>
                  <a:srgbClr val="002060"/>
                </a:solidFill>
              </a:rPr>
              <a:t>　</a:t>
            </a:r>
            <a:r>
              <a:rPr lang="ja-JP" altLang="en-US" sz="2800" dirty="0" smtClean="0">
                <a:solidFill>
                  <a:srgbClr val="002060"/>
                </a:solidFill>
              </a:rPr>
              <a:t>多様性</a:t>
            </a:r>
            <a:r>
              <a:rPr lang="ja-JP" altLang="en-US" sz="2800" dirty="0">
                <a:solidFill>
                  <a:srgbClr val="002060"/>
                </a:solidFill>
              </a:rPr>
              <a:t>のある視点</a:t>
            </a:r>
            <a:r>
              <a:rPr lang="ja-JP" altLang="en-US" sz="2800" dirty="0" smtClean="0">
                <a:solidFill>
                  <a:srgbClr val="002060"/>
                </a:solidFill>
              </a:rPr>
              <a:t>で組織</a:t>
            </a:r>
            <a:r>
              <a:rPr lang="ja-JP" altLang="en-US" sz="2800" dirty="0">
                <a:solidFill>
                  <a:srgbClr val="002060"/>
                </a:solidFill>
              </a:rPr>
              <a:t>や</a:t>
            </a:r>
            <a:r>
              <a:rPr lang="ja-JP" altLang="en-US" sz="2800" dirty="0" smtClean="0">
                <a:solidFill>
                  <a:srgbClr val="002060"/>
                </a:solidFill>
              </a:rPr>
              <a:t>コミュニティーを</a:t>
            </a:r>
            <a:endParaRPr lang="en-US" altLang="ja-JP" sz="2800" dirty="0" smtClean="0">
              <a:solidFill>
                <a:srgbClr val="002060"/>
              </a:solidFill>
            </a:endParaRPr>
          </a:p>
          <a:p>
            <a:pPr lvl="0"/>
            <a:r>
              <a:rPr lang="ja-JP" altLang="en-US" sz="2800" dirty="0">
                <a:solidFill>
                  <a:srgbClr val="002060"/>
                </a:solidFill>
              </a:rPr>
              <a:t>　</a:t>
            </a:r>
            <a:r>
              <a:rPr lang="ja-JP" altLang="en-US" sz="2800" dirty="0" smtClean="0">
                <a:solidFill>
                  <a:srgbClr val="002060"/>
                </a:solidFill>
              </a:rPr>
              <a:t>脆弱に</a:t>
            </a:r>
            <a:r>
              <a:rPr lang="ja-JP" altLang="en-US" sz="2800" dirty="0">
                <a:solidFill>
                  <a:srgbClr val="002060"/>
                </a:solidFill>
              </a:rPr>
              <a:t>する</a:t>
            </a:r>
            <a:r>
              <a:rPr lang="ja-JP" altLang="en-US" sz="2800" dirty="0" smtClean="0">
                <a:solidFill>
                  <a:srgbClr val="002060"/>
                </a:solidFill>
              </a:rPr>
              <a:t> </a:t>
            </a:r>
            <a:r>
              <a:rPr lang="en-US" altLang="ja-JP" sz="2800" dirty="0" smtClean="0">
                <a:solidFill>
                  <a:srgbClr val="002060"/>
                </a:solidFill>
              </a:rPr>
              <a:t>(=</a:t>
            </a:r>
            <a:r>
              <a:rPr lang="ja-JP" altLang="en-US" sz="2800" dirty="0" smtClean="0">
                <a:solidFill>
                  <a:srgbClr val="002060"/>
                </a:solidFill>
              </a:rPr>
              <a:t>脆弱さを</a:t>
            </a:r>
            <a:r>
              <a:rPr lang="ja-JP" altLang="en-US" sz="2800" dirty="0">
                <a:solidFill>
                  <a:srgbClr val="002060"/>
                </a:solidFill>
              </a:rPr>
              <a:t>より</a:t>
            </a:r>
            <a:r>
              <a:rPr lang="ja-JP" altLang="en-US" sz="2800" dirty="0" smtClean="0">
                <a:solidFill>
                  <a:srgbClr val="002060"/>
                </a:solidFill>
              </a:rPr>
              <a:t>豊かにする</a:t>
            </a:r>
            <a:r>
              <a:rPr lang="en-US" altLang="ja-JP" sz="2800" dirty="0" smtClean="0">
                <a:solidFill>
                  <a:srgbClr val="002060"/>
                </a:solidFill>
              </a:rPr>
              <a:t>)</a:t>
            </a:r>
            <a:endParaRPr lang="en-US" altLang="ja-JP" sz="2800" dirty="0">
              <a:solidFill>
                <a:srgbClr val="002060"/>
              </a:solidFill>
            </a:endParaRPr>
          </a:p>
        </p:txBody>
      </p:sp>
    </p:spTree>
    <p:extLst>
      <p:ext uri="{BB962C8B-B14F-4D97-AF65-F5344CB8AC3E}">
        <p14:creationId xmlns:p14="http://schemas.microsoft.com/office/powerpoint/2010/main" val="4063233045"/>
      </p:ext>
    </p:extLst>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p:nvPr/>
        </p:nvSpPr>
        <p:spPr>
          <a:xfrm>
            <a:off x="309402" y="362911"/>
            <a:ext cx="8626051" cy="584774"/>
          </a:xfrm>
          <a:prstGeom prst="rect">
            <a:avLst/>
          </a:prstGeom>
          <a:solidFill>
            <a:srgbClr val="99FF99">
              <a:alpha val="49803"/>
            </a:srgbClr>
          </a:solidFill>
          <a:ln>
            <a:noFill/>
          </a:ln>
        </p:spPr>
        <p:txBody>
          <a:bodyPr lIns="91425" tIns="45700" rIns="91425" bIns="45700" anchor="t" anchorCtr="0">
            <a:noAutofit/>
          </a:bodyPr>
          <a:lstStyle/>
          <a:p>
            <a:pPr lvl="0"/>
            <a:r>
              <a:rPr lang="ja-JP" altLang="ja-JP" sz="3200" b="1" dirty="0" smtClean="0"/>
              <a:t>クィアを</a:t>
            </a:r>
            <a:r>
              <a:rPr lang="ja-JP" altLang="en-US" sz="3200" b="1" dirty="0" smtClean="0"/>
              <a:t>探す</a:t>
            </a:r>
            <a:r>
              <a:rPr lang="en-US" altLang="ja-JP" sz="3200" b="1" dirty="0" smtClean="0"/>
              <a:t> –</a:t>
            </a:r>
            <a:r>
              <a:rPr lang="en-US" altLang="ja-JP" sz="3200" b="1" dirty="0" err="1" smtClean="0"/>
              <a:t>AgencyGlass</a:t>
            </a:r>
            <a:r>
              <a:rPr lang="ja-JP" altLang="ja-JP" sz="3200" b="1" dirty="0"/>
              <a:t>の</a:t>
            </a:r>
            <a:r>
              <a:rPr lang="en-US" altLang="ja-JP" sz="3200" b="1" dirty="0"/>
              <a:t> (</a:t>
            </a:r>
            <a:r>
              <a:rPr lang="ja-JP" altLang="ja-JP" sz="3200" b="1" dirty="0"/>
              <a:t>不</a:t>
            </a:r>
            <a:r>
              <a:rPr lang="en-US" altLang="ja-JP" sz="3200" b="1" dirty="0"/>
              <a:t>?) </a:t>
            </a:r>
            <a:r>
              <a:rPr lang="ja-JP" altLang="ja-JP" sz="3200" b="1" dirty="0" smtClean="0"/>
              <a:t>可能性</a:t>
            </a:r>
            <a:r>
              <a:rPr lang="en-US" altLang="ja-JP" sz="3200" b="1" dirty="0"/>
              <a:t>– </a:t>
            </a:r>
            <a:endParaRPr lang="ja-JP" altLang="ja-JP" sz="3200" dirty="0"/>
          </a:p>
        </p:txBody>
      </p:sp>
      <p:sp>
        <p:nvSpPr>
          <p:cNvPr id="159" name="Shape 159"/>
          <p:cNvSpPr/>
          <p:nvPr/>
        </p:nvSpPr>
        <p:spPr>
          <a:xfrm>
            <a:off x="309399" y="5370630"/>
            <a:ext cx="11866558" cy="1440000"/>
          </a:xfrm>
          <a:prstGeom prst="rect">
            <a:avLst/>
          </a:prstGeom>
          <a:noFill/>
          <a:ln>
            <a:noFill/>
          </a:ln>
        </p:spPr>
        <p:txBody>
          <a:bodyPr lIns="91425" tIns="45700" rIns="91425" bIns="45700" anchor="t" anchorCtr="0">
            <a:noAutofit/>
          </a:bodyPr>
          <a:lstStyle/>
          <a:p>
            <a:r>
              <a:rPr lang="ja-JP" altLang="en-US" sz="2800" dirty="0">
                <a:solidFill>
                  <a:srgbClr val="0E4D3B"/>
                </a:solidFill>
              </a:rPr>
              <a:t>表情はだれの </a:t>
            </a:r>
            <a:r>
              <a:rPr lang="en-US" altLang="ja-JP" sz="2800" dirty="0">
                <a:solidFill>
                  <a:srgbClr val="0E4D3B"/>
                </a:solidFill>
              </a:rPr>
              <a:t>(</a:t>
            </a:r>
            <a:r>
              <a:rPr lang="ja-JP" altLang="en-US" sz="2800" dirty="0">
                <a:solidFill>
                  <a:srgbClr val="0E4D3B"/>
                </a:solidFill>
              </a:rPr>
              <a:t>つくった</a:t>
            </a:r>
            <a:r>
              <a:rPr lang="en-US" altLang="ja-JP" sz="2800" dirty="0">
                <a:solidFill>
                  <a:srgbClr val="0E4D3B"/>
                </a:solidFill>
              </a:rPr>
              <a:t>) </a:t>
            </a:r>
            <a:r>
              <a:rPr lang="ja-JP" altLang="en-US" sz="2800" dirty="0">
                <a:solidFill>
                  <a:srgbClr val="0E4D3B"/>
                </a:solidFill>
              </a:rPr>
              <a:t>もの</a:t>
            </a:r>
            <a:r>
              <a:rPr lang="en-US" altLang="ja-JP" sz="2800" dirty="0">
                <a:solidFill>
                  <a:srgbClr val="0E4D3B"/>
                </a:solidFill>
              </a:rPr>
              <a:t>? </a:t>
            </a:r>
            <a:r>
              <a:rPr lang="ja-JP" altLang="en-US" sz="2800" dirty="0">
                <a:solidFill>
                  <a:srgbClr val="0E4D3B"/>
                </a:solidFill>
              </a:rPr>
              <a:t>⇔表情の意味はだれの </a:t>
            </a:r>
            <a:r>
              <a:rPr lang="en-US" altLang="ja-JP" sz="2800" dirty="0">
                <a:solidFill>
                  <a:srgbClr val="0E4D3B"/>
                </a:solidFill>
              </a:rPr>
              <a:t>(</a:t>
            </a:r>
            <a:r>
              <a:rPr lang="ja-JP" altLang="en-US" sz="2800" dirty="0">
                <a:solidFill>
                  <a:srgbClr val="0E4D3B"/>
                </a:solidFill>
              </a:rPr>
              <a:t>解釈した</a:t>
            </a:r>
            <a:r>
              <a:rPr lang="en-US" altLang="ja-JP" sz="2800" dirty="0">
                <a:solidFill>
                  <a:srgbClr val="0E4D3B"/>
                </a:solidFill>
              </a:rPr>
              <a:t>) </a:t>
            </a:r>
            <a:r>
              <a:rPr lang="ja-JP" altLang="en-US" sz="2800" dirty="0">
                <a:solidFill>
                  <a:srgbClr val="0E4D3B"/>
                </a:solidFill>
              </a:rPr>
              <a:t>もの</a:t>
            </a:r>
            <a:r>
              <a:rPr lang="en-US" altLang="ja-JP" sz="2800" dirty="0">
                <a:solidFill>
                  <a:srgbClr val="0E4D3B"/>
                </a:solidFill>
              </a:rPr>
              <a:t>?</a:t>
            </a:r>
            <a:r>
              <a:rPr lang="ja-JP" altLang="en-US" sz="2800" dirty="0">
                <a:solidFill>
                  <a:srgbClr val="0E4D3B"/>
                </a:solidFill>
              </a:rPr>
              <a:t> </a:t>
            </a:r>
            <a:endParaRPr lang="en-US" altLang="ja-JP" sz="2800" dirty="0">
              <a:solidFill>
                <a:srgbClr val="0E4D3B"/>
              </a:solidFill>
            </a:endParaRPr>
          </a:p>
          <a:p>
            <a:endParaRPr lang="en-US" altLang="ja-JP" sz="600" dirty="0">
              <a:solidFill>
                <a:srgbClr val="0E4D3B"/>
              </a:solidFill>
            </a:endParaRPr>
          </a:p>
          <a:p>
            <a:r>
              <a:rPr lang="ja-JP" altLang="en-US" sz="2800" dirty="0">
                <a:solidFill>
                  <a:srgbClr val="0E4D3B"/>
                </a:solidFill>
              </a:rPr>
              <a:t>定職にない人でも</a:t>
            </a:r>
            <a:r>
              <a:rPr lang="en-US" altLang="ja-JP" sz="2800" dirty="0" smtClean="0">
                <a:solidFill>
                  <a:srgbClr val="0E4D3B"/>
                </a:solidFill>
              </a:rPr>
              <a:t>, </a:t>
            </a:r>
            <a:r>
              <a:rPr lang="ja-JP" altLang="en-US" sz="2800" dirty="0" smtClean="0">
                <a:solidFill>
                  <a:srgbClr val="0E4D3B"/>
                </a:solidFill>
              </a:rPr>
              <a:t>すで</a:t>
            </a:r>
            <a:r>
              <a:rPr lang="ja-JP" altLang="en-US" sz="2800" dirty="0">
                <a:solidFill>
                  <a:srgbClr val="0E4D3B"/>
                </a:solidFill>
              </a:rPr>
              <a:t>に無期雇用の感情労働者だった</a:t>
            </a:r>
            <a:r>
              <a:rPr lang="ja-JP" altLang="en-US" sz="2800" dirty="0" smtClean="0">
                <a:solidFill>
                  <a:srgbClr val="0E4D3B"/>
                </a:solidFill>
              </a:rPr>
              <a:t>疑い </a:t>
            </a:r>
            <a:r>
              <a:rPr lang="en-US" altLang="ja-JP" sz="2800" dirty="0">
                <a:solidFill>
                  <a:srgbClr val="0E4D3B"/>
                </a:solidFill>
              </a:rPr>
              <a:t>&gt;</a:t>
            </a:r>
            <a:r>
              <a:rPr lang="ja-JP" altLang="en-US" sz="2800" dirty="0" smtClean="0">
                <a:solidFill>
                  <a:srgbClr val="0E4D3B"/>
                </a:solidFill>
              </a:rPr>
              <a:t>家電で楽を</a:t>
            </a:r>
            <a:endParaRPr lang="en-US" altLang="ja-JP" sz="2800" dirty="0" smtClean="0">
              <a:solidFill>
                <a:srgbClr val="0E4D3B"/>
              </a:solidFill>
            </a:endParaRPr>
          </a:p>
        </p:txBody>
      </p:sp>
      <p:pic>
        <p:nvPicPr>
          <p:cNvPr id="1028" name="Picture 4" descr="感情コントロールが不要になる眼鏡型装置、日本の科学者が開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076" y="2526904"/>
            <a:ext cx="5715000" cy="2617470"/>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6372063" y="3081587"/>
            <a:ext cx="5745966" cy="1508105"/>
          </a:xfrm>
          <a:prstGeom prst="rect">
            <a:avLst/>
          </a:prstGeom>
        </p:spPr>
        <p:txBody>
          <a:bodyPr wrap="square">
            <a:spAutoFit/>
          </a:bodyPr>
          <a:lstStyle/>
          <a:p>
            <a:r>
              <a:rPr lang="en-US" altLang="ja-JP" sz="2800" dirty="0" smtClean="0">
                <a:solidFill>
                  <a:srgbClr val="002060"/>
                </a:solidFill>
              </a:rPr>
              <a:t>&gt;</a:t>
            </a:r>
            <a:r>
              <a:rPr lang="ja-JP" altLang="ja-JP" sz="2800" dirty="0" smtClean="0">
                <a:solidFill>
                  <a:srgbClr val="002060"/>
                </a:solidFill>
              </a:rPr>
              <a:t>健</a:t>
            </a:r>
            <a:r>
              <a:rPr lang="ja-JP" altLang="ja-JP" sz="2800" dirty="0">
                <a:solidFill>
                  <a:srgbClr val="002060"/>
                </a:solidFill>
              </a:rPr>
              <a:t>常中心主義は揺ら</a:t>
            </a:r>
            <a:r>
              <a:rPr lang="ja-JP" altLang="en-US" sz="2800" dirty="0">
                <a:solidFill>
                  <a:srgbClr val="002060"/>
                </a:solidFill>
              </a:rPr>
              <a:t>がない</a:t>
            </a:r>
            <a:endParaRPr lang="en-US" altLang="ja-JP" sz="2800" dirty="0">
              <a:solidFill>
                <a:srgbClr val="002060"/>
              </a:solidFill>
            </a:endParaRPr>
          </a:p>
          <a:p>
            <a:endParaRPr lang="en-US" altLang="ja-JP" sz="800" dirty="0">
              <a:solidFill>
                <a:srgbClr val="002060"/>
              </a:solidFill>
            </a:endParaRPr>
          </a:p>
          <a:p>
            <a:r>
              <a:rPr lang="ja-JP" altLang="ja-JP" sz="2800" dirty="0">
                <a:solidFill>
                  <a:srgbClr val="002060"/>
                </a:solidFill>
              </a:rPr>
              <a:t>新しい未来ではなく</a:t>
            </a:r>
            <a:r>
              <a:rPr lang="en-US" altLang="ja-JP" sz="2800" dirty="0">
                <a:solidFill>
                  <a:srgbClr val="002060"/>
                </a:solidFill>
              </a:rPr>
              <a:t>, </a:t>
            </a:r>
            <a:r>
              <a:rPr lang="ja-JP" altLang="en-US" sz="2800" dirty="0">
                <a:solidFill>
                  <a:srgbClr val="002060"/>
                </a:solidFill>
              </a:rPr>
              <a:t>過去</a:t>
            </a:r>
            <a:r>
              <a:rPr lang="ja-JP" altLang="ja-JP" sz="2800" dirty="0">
                <a:solidFill>
                  <a:srgbClr val="002060"/>
                </a:solidFill>
              </a:rPr>
              <a:t>と</a:t>
            </a:r>
            <a:r>
              <a:rPr lang="ja-JP" altLang="ja-JP" sz="2800" dirty="0" smtClean="0">
                <a:solidFill>
                  <a:srgbClr val="002060"/>
                </a:solidFill>
              </a:rPr>
              <a:t>現在に</a:t>
            </a:r>
            <a:endParaRPr lang="en-US" altLang="ja-JP" sz="2800" dirty="0" smtClean="0">
              <a:solidFill>
                <a:srgbClr val="002060"/>
              </a:solidFill>
            </a:endParaRPr>
          </a:p>
          <a:p>
            <a:r>
              <a:rPr lang="ja-JP" altLang="ja-JP" sz="2800" dirty="0" smtClean="0">
                <a:solidFill>
                  <a:srgbClr val="002060"/>
                </a:solidFill>
              </a:rPr>
              <a:t>対する別の見方の可能性</a:t>
            </a:r>
            <a:r>
              <a:rPr lang="ja-JP" altLang="en-US" sz="2800" dirty="0" smtClean="0">
                <a:solidFill>
                  <a:srgbClr val="002060"/>
                </a:solidFill>
              </a:rPr>
              <a:t>の誘起</a:t>
            </a:r>
          </a:p>
        </p:txBody>
      </p:sp>
      <p:sp>
        <p:nvSpPr>
          <p:cNvPr id="10" name="Shape 159"/>
          <p:cNvSpPr/>
          <p:nvPr/>
        </p:nvSpPr>
        <p:spPr>
          <a:xfrm>
            <a:off x="309399" y="1372546"/>
            <a:ext cx="11247295" cy="1440000"/>
          </a:xfrm>
          <a:prstGeom prst="rect">
            <a:avLst/>
          </a:prstGeom>
          <a:noFill/>
          <a:ln>
            <a:noFill/>
          </a:ln>
        </p:spPr>
        <p:txBody>
          <a:bodyPr lIns="91425" tIns="45700" rIns="91425" bIns="45700" anchor="t" anchorCtr="0">
            <a:noAutofit/>
          </a:bodyPr>
          <a:lstStyle/>
          <a:p>
            <a:r>
              <a:rPr lang="ja-JP" altLang="en-US" sz="2800" dirty="0" smtClean="0">
                <a:solidFill>
                  <a:srgbClr val="002060"/>
                </a:solidFill>
              </a:rPr>
              <a:t>「</a:t>
            </a:r>
            <a:r>
              <a:rPr lang="en-US" altLang="ja-JP" sz="2800" dirty="0" err="1" smtClean="0">
                <a:solidFill>
                  <a:srgbClr val="002060"/>
                </a:solidFill>
              </a:rPr>
              <a:t>AgencyGlass</a:t>
            </a:r>
            <a:r>
              <a:rPr lang="en-US" altLang="ja-JP" sz="2800" dirty="0">
                <a:solidFill>
                  <a:srgbClr val="002060"/>
                </a:solidFill>
              </a:rPr>
              <a:t>: </a:t>
            </a:r>
            <a:r>
              <a:rPr lang="ja-JP" altLang="en-US" sz="2800" dirty="0">
                <a:solidFill>
                  <a:srgbClr val="002060"/>
                </a:solidFill>
              </a:rPr>
              <a:t>人間の擬人化による</a:t>
            </a:r>
            <a:r>
              <a:rPr lang="ja-JP" altLang="en-US" sz="2800" dirty="0">
                <a:solidFill>
                  <a:schemeClr val="accent5"/>
                </a:solidFill>
              </a:rPr>
              <a:t>感情労働の</a:t>
            </a:r>
            <a:r>
              <a:rPr lang="ja-JP" altLang="en-US" sz="2800" dirty="0" smtClean="0">
                <a:solidFill>
                  <a:schemeClr val="accent5"/>
                </a:solidFill>
              </a:rPr>
              <a:t>代替</a:t>
            </a:r>
            <a:r>
              <a:rPr lang="ja-JP" altLang="en-US" sz="2800" dirty="0" smtClean="0">
                <a:solidFill>
                  <a:srgbClr val="002060"/>
                </a:solidFill>
              </a:rPr>
              <a:t>」 </a:t>
            </a:r>
            <a:r>
              <a:rPr lang="en-US" altLang="ja-JP" sz="2800" dirty="0" smtClean="0">
                <a:solidFill>
                  <a:srgbClr val="002060"/>
                </a:solidFill>
              </a:rPr>
              <a:t>(</a:t>
            </a:r>
            <a:r>
              <a:rPr lang="ja-JP" altLang="en-US" sz="2800" dirty="0" smtClean="0">
                <a:solidFill>
                  <a:srgbClr val="002060"/>
                </a:solidFill>
              </a:rPr>
              <a:t>大澤 </a:t>
            </a:r>
            <a:r>
              <a:rPr lang="en-US" altLang="ja-JP" sz="2800" dirty="0" smtClean="0">
                <a:solidFill>
                  <a:srgbClr val="002060"/>
                </a:solidFill>
              </a:rPr>
              <a:t>2014</a:t>
            </a:r>
            <a:r>
              <a:rPr lang="en-US" altLang="ja-JP" sz="2800" dirty="0">
                <a:solidFill>
                  <a:srgbClr val="002060"/>
                </a:solidFill>
              </a:rPr>
              <a:t>)</a:t>
            </a:r>
          </a:p>
          <a:p>
            <a:pPr lvl="0"/>
            <a:r>
              <a:rPr lang="ja-JP" altLang="en-US" sz="2800" dirty="0" smtClean="0">
                <a:solidFill>
                  <a:srgbClr val="002060"/>
                </a:solidFill>
              </a:rPr>
              <a:t>「感情</a:t>
            </a:r>
            <a:r>
              <a:rPr lang="ja-JP" altLang="en-US" sz="2800" dirty="0">
                <a:solidFill>
                  <a:srgbClr val="002060"/>
                </a:solidFill>
              </a:rPr>
              <a:t>コントロールが不要になる眼鏡型装置、日本</a:t>
            </a:r>
            <a:r>
              <a:rPr lang="ja-JP" altLang="en-US" sz="2800" dirty="0" smtClean="0">
                <a:solidFill>
                  <a:srgbClr val="002060"/>
                </a:solidFill>
              </a:rPr>
              <a:t>の科学者</a:t>
            </a:r>
            <a:r>
              <a:rPr lang="ja-JP" altLang="en-US" sz="2800" dirty="0">
                <a:solidFill>
                  <a:srgbClr val="002060"/>
                </a:solidFill>
              </a:rPr>
              <a:t>が</a:t>
            </a:r>
            <a:r>
              <a:rPr lang="ja-JP" altLang="en-US" sz="2800" dirty="0" smtClean="0">
                <a:solidFill>
                  <a:srgbClr val="002060"/>
                </a:solidFill>
              </a:rPr>
              <a:t>開発」</a:t>
            </a:r>
            <a:endParaRPr lang="en-US" altLang="ja-JP" sz="2800" dirty="0" smtClean="0">
              <a:solidFill>
                <a:srgbClr val="002060"/>
              </a:solidFill>
            </a:endParaRPr>
          </a:p>
          <a:p>
            <a:pPr lvl="0" algn="r"/>
            <a:r>
              <a:rPr lang="en-US" altLang="ja-JP" sz="2800" dirty="0" smtClean="0">
                <a:solidFill>
                  <a:srgbClr val="002060"/>
                </a:solidFill>
              </a:rPr>
              <a:t>(AFP</a:t>
            </a:r>
            <a:r>
              <a:rPr lang="ja-JP" altLang="en-US" sz="2800" dirty="0" smtClean="0">
                <a:solidFill>
                  <a:srgbClr val="002060"/>
                </a:solidFill>
              </a:rPr>
              <a:t>通信 </a:t>
            </a:r>
            <a:r>
              <a:rPr lang="en-US" altLang="ja-JP" sz="2800" dirty="0" smtClean="0">
                <a:solidFill>
                  <a:srgbClr val="002060"/>
                </a:solidFill>
              </a:rPr>
              <a:t>2014)</a:t>
            </a:r>
          </a:p>
        </p:txBody>
      </p:sp>
    </p:spTree>
    <p:extLst>
      <p:ext uri="{BB962C8B-B14F-4D97-AF65-F5344CB8AC3E}">
        <p14:creationId xmlns:p14="http://schemas.microsoft.com/office/powerpoint/2010/main" val="1391925831"/>
      </p:ext>
    </p:extLst>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Theme">
      <a:dk1>
        <a:srgbClr val="000000"/>
      </a:dk1>
      <a:lt1>
        <a:srgbClr val="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2430</TotalTime>
  <Words>1728</Words>
  <Application>Microsoft Office PowerPoint</Application>
  <PresentationFormat>ユーザー設定</PresentationFormat>
  <Paragraphs>328</Paragraphs>
  <Slides>11</Slides>
  <Notes>11</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川添 睡</dc:creator>
  <cp:lastModifiedBy>emiko</cp:lastModifiedBy>
  <cp:revision>1</cp:revision>
  <dcterms:modified xsi:type="dcterms:W3CDTF">2016-10-15T18:03:16Z</dcterms:modified>
</cp:coreProperties>
</file>