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73" r:id="rId2"/>
    <p:sldId id="304" r:id="rId3"/>
    <p:sldId id="318" r:id="rId4"/>
    <p:sldId id="325" r:id="rId5"/>
    <p:sldId id="330" r:id="rId6"/>
    <p:sldId id="331" r:id="rId7"/>
    <p:sldId id="328" r:id="rId8"/>
    <p:sldId id="344" r:id="rId9"/>
    <p:sldId id="339" r:id="rId10"/>
    <p:sldId id="340" r:id="rId11"/>
    <p:sldId id="341" r:id="rId12"/>
    <p:sldId id="345" r:id="rId13"/>
    <p:sldId id="348" r:id="rId14"/>
    <p:sldId id="326" r:id="rId15"/>
    <p:sldId id="336" r:id="rId16"/>
    <p:sldId id="347" r:id="rId17"/>
  </p:sldIdLst>
  <p:sldSz cx="9144000" cy="6858000" type="screen4x3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岡崇弘" initials="西岡崇弘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CC"/>
    <a:srgbClr val="FF66FF"/>
    <a:srgbClr val="FF0066"/>
    <a:srgbClr val="0A560C"/>
    <a:srgbClr val="800000"/>
    <a:srgbClr val="9FE59F"/>
    <a:srgbClr val="CC3300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85612" autoAdjust="0"/>
  </p:normalViewPr>
  <p:slideViewPr>
    <p:cSldViewPr>
      <p:cViewPr varScale="1">
        <p:scale>
          <a:sx n="113" d="100"/>
          <a:sy n="113" d="100"/>
        </p:scale>
        <p:origin x="126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06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090" y="1"/>
            <a:ext cx="4307904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A8B500-BF9F-4C97-93A2-C9F79DF01EFB}" type="datetimeFigureOut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5471"/>
            <a:ext cx="4307906" cy="34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090" y="6465471"/>
            <a:ext cx="4307904" cy="34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36562EB-2557-46C0-B1D5-587B57B0880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2416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7906" cy="340634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090" y="1"/>
            <a:ext cx="4307904" cy="340634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pPr>
              <a:defRPr/>
            </a:pPr>
            <a:fld id="{E53405D4-CAB8-4D5D-AF28-81640FC0CA4C}" type="datetimeFigureOut">
              <a:rPr lang="ja-JP" altLang="en-US"/>
              <a:pPr>
                <a:defRPr/>
              </a:pPr>
              <a:t>2015/11/2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09588"/>
            <a:ext cx="3405187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232" y="3233283"/>
            <a:ext cx="7952876" cy="3063514"/>
          </a:xfrm>
          <a:prstGeom prst="rect">
            <a:avLst/>
          </a:prstGeom>
        </p:spPr>
        <p:txBody>
          <a:bodyPr vert="horz" wrap="square" lIns="92236" tIns="46118" rIns="92236" bIns="461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471"/>
            <a:ext cx="4307906" cy="340633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090" y="6465471"/>
            <a:ext cx="4307904" cy="340633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pPr>
              <a:defRPr/>
            </a:pPr>
            <a:fld id="{97C18299-2752-4A4F-B4AF-94656FAC1E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2291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ja-JP" altLang="en-US" smtClean="0"/>
              <a:t>表紙（タイプ１）</a:t>
            </a:r>
          </a:p>
        </p:txBody>
      </p:sp>
    </p:spTree>
    <p:extLst>
      <p:ext uri="{BB962C8B-B14F-4D97-AF65-F5344CB8AC3E}">
        <p14:creationId xmlns:p14="http://schemas.microsoft.com/office/powerpoint/2010/main" val="1825849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2461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9838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1222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12224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1958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3425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7122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24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7373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1259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187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3462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0288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5569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C18299-2752-4A4F-B4AF-94656FAC1EC1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2588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6A640-580A-423D-95D5-C674168D7D15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16957-0DE8-43F0-A891-C22CDCC5D7E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132FC-A8A2-490F-A91E-A353B010C10A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CF596-E462-45A2-8EC3-CD103BEB6CC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9082A-1744-4CCF-94EF-FFA91C89B130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0F190-700A-4F64-9188-91F5AA66246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クリップアート プレースホルダ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D7E7C-24BA-4538-BF20-6E6F3BF397F5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8D41-9D83-4E4D-9805-D5E29CFC20A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EA933-1088-4F07-BF49-177789021723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BB275-4C5D-43E5-A889-D8AE181E9BE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BEAE5-DB50-4BCA-8066-B6E26EA8684A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B24D2-B3CE-4BC7-9FBD-F3318A955CD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9A727-5CD9-42FB-B949-F5A4D43AD5CA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E2F59-00F7-4BCF-A529-E4E2FDE9064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4275D-0EFB-40F2-9295-55C56F75F71A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1C126-46DF-4E58-8AE7-B4B01BE1D3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173D1-1F24-4B7E-9717-D100367BC884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0B8FA-1D22-48DF-A40C-1B3FA0B590A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09F63-2B75-4CB3-82AB-0C4B56571537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79782-6BCC-4CC5-8C1B-6905605CBF5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BB336-732A-45B9-A233-61007DD906B0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DEDDE-F30D-4323-B43E-3B5C3AF9256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300D0-FE97-4594-8E78-48041BEE3390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2140F-9A84-4D41-81B9-D07187CD4DC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CBDA1-56FB-47A2-8F0A-BBC1905DBA63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247DE-9B4D-4D0E-BA5F-849487D22CB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83303D8-439D-435E-9575-C7165A1B1602}" type="datetime1">
              <a:rPr lang="ja-JP" altLang="en-US"/>
              <a:pPr>
                <a:defRPr/>
              </a:pPr>
              <a:t>2015/11/2</a:t>
            </a:fld>
            <a:endParaRPr lang="en-US" altLang="ja-JP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1296C2A-0D07-4BC6-B89A-A6FA8FB8AB6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0B6E54C-81D5-4E3B-BFBD-439126F5FFDF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662038" y="383561"/>
            <a:ext cx="7849318" cy="4476197"/>
            <a:chOff x="70" y="1822"/>
            <a:chExt cx="5894" cy="1593"/>
          </a:xfrm>
        </p:grpSpPr>
        <p:sp>
          <p:nvSpPr>
            <p:cNvPr id="17414" name="Rectangle 3"/>
            <p:cNvSpPr>
              <a:spLocks noChangeArrowheads="1"/>
            </p:cNvSpPr>
            <p:nvPr/>
          </p:nvSpPr>
          <p:spPr bwMode="auto">
            <a:xfrm>
              <a:off x="1328" y="2625"/>
              <a:ext cx="4076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9525" tIns="49761" rIns="99525" bIns="49761"/>
            <a:lstStyle/>
            <a:p>
              <a:pPr algn="ctr" defTabSz="1293813" eaLnBrk="0" hangingPunct="0">
                <a:buFont typeface="Arial" charset="0"/>
                <a:buNone/>
              </a:pPr>
              <a:endParaRPr lang="ja-JP" altLang="en-US" sz="1800">
                <a:latin typeface="ＭＳ Ｐゴシック" charset="-128"/>
              </a:endParaRPr>
            </a:p>
          </p:txBody>
        </p:sp>
        <p:sp>
          <p:nvSpPr>
            <p:cNvPr id="17415" name="Rectangle 4"/>
            <p:cNvSpPr>
              <a:spLocks noChangeArrowheads="1"/>
            </p:cNvSpPr>
            <p:nvPr/>
          </p:nvSpPr>
          <p:spPr bwMode="auto">
            <a:xfrm>
              <a:off x="70" y="1822"/>
              <a:ext cx="58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9525" tIns="49761" rIns="99525" bIns="49761"/>
            <a:lstStyle/>
            <a:p>
              <a:pPr defTabSz="1293813" eaLnBrk="0" hangingPunct="0"/>
              <a:endPara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defTabSz="1293813" eaLnBrk="0" hangingPunct="0"/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障害学会第</a:t>
              </a:r>
              <a:r>
                <a:rPr lang="en-US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12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回大会</a:t>
              </a:r>
              <a:r>
                <a:rPr lang="en-US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(2015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年度</a:t>
              </a:r>
              <a:r>
                <a:rPr lang="en-US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発表資料</a:t>
              </a:r>
              <a:endParaRPr lang="en-US" altLang="ja-JP" sz="4400" dirty="0" smtClean="0">
                <a:latin typeface="Calibri" pitchFamily="34" charset="0"/>
              </a:endParaRPr>
            </a:p>
            <a:p>
              <a:pPr algn="ctr" defTabSz="1293813" eaLnBrk="0" hangingPunct="0"/>
              <a:endParaRPr lang="en-US" altLang="ja-JP" sz="4400" dirty="0" smtClean="0">
                <a:latin typeface="Calibri" pitchFamily="34" charset="0"/>
              </a:endParaRPr>
            </a:p>
            <a:p>
              <a:pPr algn="ctr" defTabSz="1293813" eaLnBrk="0" hangingPunct="0"/>
              <a:endParaRPr lang="en-US" altLang="ja-JP" sz="4400" dirty="0" smtClean="0">
                <a:latin typeface="Calibri" pitchFamily="34" charset="0"/>
              </a:endParaRPr>
            </a:p>
            <a:p>
              <a:pPr algn="ctr" defTabSz="1293813" eaLnBrk="0" hangingPunct="0"/>
              <a:r>
                <a:rPr lang="ja-JP" altLang="en-US" sz="4400" dirty="0" smtClean="0">
                  <a:latin typeface="Calibri" pitchFamily="34" charset="0"/>
                </a:rPr>
                <a:t>発達障害学生への支援</a:t>
              </a:r>
              <a:r>
                <a:rPr lang="ja-JP" altLang="en-US" sz="4400" dirty="0">
                  <a:latin typeface="Calibri" pitchFamily="34" charset="0"/>
                </a:rPr>
                <a:t/>
              </a:r>
              <a:br>
                <a:rPr lang="ja-JP" altLang="en-US" sz="4400" dirty="0">
                  <a:latin typeface="Calibri" pitchFamily="34" charset="0"/>
                </a:rPr>
              </a:br>
              <a:endParaRPr lang="en-US" altLang="ja-JP" sz="4400" dirty="0" smtClean="0">
                <a:latin typeface="Calibri" pitchFamily="34" charset="0"/>
              </a:endParaRPr>
            </a:p>
            <a:p>
              <a:pPr algn="ctr" defTabSz="1293813" eaLnBrk="0" hangingPunct="0"/>
              <a:endParaRPr lang="ja-JP" altLang="en-US" sz="4400" dirty="0">
                <a:latin typeface="Calibri" pitchFamily="34" charset="0"/>
              </a:endParaRPr>
            </a:p>
          </p:txBody>
        </p:sp>
      </p:grp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914153" y="4476617"/>
            <a:ext cx="73450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関西学院大学　総合支援センター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キャンパス自立支援室　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コーディネーター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西岡 崇弘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7413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0392" y="183065"/>
            <a:ext cx="586408" cy="58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-8496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Ⅱ.</a:t>
            </a:r>
            <a:r>
              <a:rPr lang="ja-JP" altLang="en-US" sz="1800" dirty="0" smtClean="0"/>
              <a:t>発達障害学生への支援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0" y="930978"/>
            <a:ext cx="9144000" cy="5771684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就労支援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●個人面談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⇒就労</a:t>
            </a:r>
            <a:r>
              <a:rPr lang="ja-JP" altLang="en-US" sz="18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に関する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困り事や疑問点などの相談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キャリアセンターや学外の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就労支援機関と連携しながら進めることが多い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キャリア教育支援</a:t>
            </a: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プログラム</a:t>
            </a:r>
            <a:r>
              <a:rPr lang="en-US" altLang="ja-JP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(2014</a:t>
            </a: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年度より開始</a:t>
            </a:r>
            <a:r>
              <a:rPr lang="en-US" altLang="ja-JP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⇒本学と外部支援機関とが契約を結び、就労支援プログラムを通年で行う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・プログラムの流れ</a:t>
            </a:r>
            <a:endParaRPr lang="en-US" altLang="ja-JP" sz="2000" dirty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　①インテーク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特性の把握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学内実習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軽作業や事務作業を体験＋専門家による行動観察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③学内実習フィードバックの面談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自己理解促進、就労の方向性を意識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④企業見学会や学外実習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　⑤進路選択面談　　　　　　　　　　　　　　   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　　　　　　　　　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上記は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年度の内容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556945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-8496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Ⅱ.</a:t>
            </a:r>
            <a:r>
              <a:rPr lang="ja-JP" altLang="en-US" sz="1800" dirty="0" smtClean="0"/>
              <a:t>発達障害学生への支援　就労支援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107504" y="900765"/>
            <a:ext cx="8928992" cy="5408556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事例②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●学生情報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広汎性発達障害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の診断がある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生女子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・入学時、母とともに支援について面談を実施し、主に個別面談を実施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生時、就労についての相談があり、プログラムに参加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・一般枠と障害者枠との就労で迷っていた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●経過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・学内、学外実習にて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就労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に活かせる力や配慮が必要だと思われることが確認さ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8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れた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・フィードバック後、障害者枠での就労を目指すこととなった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・支援機関を通じてインターンシップを受け入れる企業が見つかり、一週間実習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へ参加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・卒業後はその企業にて就労予定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30572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-8496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Ⅱ.</a:t>
            </a:r>
            <a:r>
              <a:rPr lang="ja-JP" altLang="en-US" sz="1800" dirty="0" smtClean="0"/>
              <a:t>発達障害学生への支援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107504" y="1120169"/>
            <a:ext cx="8928992" cy="45027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に際しての留意点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●コミュニケーションの取り方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・具体的な表現を心がけ、図や表など視覚的情報を用いること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・事前に枠組み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文脈を提示すること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・優先順位を明確にすること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大声を避け、冷静な態度で接すること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●先々の見通し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・週間～年間スケジュールまでを含め、準備が遅れないよう努めること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024528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-8496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Ⅱ.</a:t>
            </a:r>
            <a:r>
              <a:rPr lang="ja-JP" altLang="en-US" sz="1800" dirty="0" smtClean="0"/>
              <a:t>発達障害学生への支援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107504" y="1318766"/>
            <a:ext cx="8928992" cy="3816424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今後の取り組み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●自己理解を促すアプローチ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・発達障害学生のグループサポートの実施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●就労支援プログラムの充実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・適宜内容を見直す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・外部支援機関とのネットワークの拡充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472738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410221" y="116632"/>
            <a:ext cx="7690172" cy="778098"/>
          </a:xfrm>
        </p:spPr>
        <p:txBody>
          <a:bodyPr/>
          <a:lstStyle/>
          <a:p>
            <a:pPr eaLnBrk="1" hangingPunct="1"/>
            <a:endParaRPr lang="ja-JP" altLang="en-US" sz="4000" dirty="0" smtClean="0"/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444388" y="1277410"/>
            <a:ext cx="8229600" cy="4383837"/>
          </a:xfrm>
        </p:spPr>
        <p:txBody>
          <a:bodyPr/>
          <a:lstStyle/>
          <a:p>
            <a:pPr marL="0" indent="0" algn="ctr">
              <a:buNone/>
            </a:pPr>
            <a:endParaRPr lang="en-US" altLang="ja-JP" sz="4000" dirty="0" smtClean="0"/>
          </a:p>
          <a:p>
            <a:pPr marL="0" indent="0" algn="ctr">
              <a:buNone/>
            </a:pPr>
            <a:endParaRPr lang="en-US" altLang="ja-JP" sz="4000" dirty="0"/>
          </a:p>
          <a:p>
            <a:pPr marL="0" indent="0" algn="ctr">
              <a:buNone/>
            </a:pPr>
            <a:r>
              <a:rPr lang="en-US" altLang="ja-JP" sz="4000" dirty="0" smtClean="0">
                <a:latin typeface="Century" panose="02040604050505020304" pitchFamily="18" charset="0"/>
              </a:rPr>
              <a:t>Ⅲ.</a:t>
            </a:r>
            <a:r>
              <a:rPr lang="ja-JP" altLang="en-US" sz="4000" dirty="0" smtClean="0"/>
              <a:t>現在の困難や課題</a:t>
            </a:r>
            <a:endParaRPr lang="ja-JP" altLang="en-US" sz="4000" dirty="0"/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885247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-8496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Ⅲ.</a:t>
            </a:r>
            <a:r>
              <a:rPr lang="ja-JP" altLang="en-US" sz="1800" dirty="0"/>
              <a:t>現在</a:t>
            </a:r>
            <a:r>
              <a:rPr lang="ja-JP" altLang="en-US" sz="1800" dirty="0" smtClean="0"/>
              <a:t>の</a:t>
            </a:r>
            <a:r>
              <a:rPr lang="ja-JP" altLang="en-US" sz="1800" dirty="0"/>
              <a:t>困難</a:t>
            </a:r>
            <a:r>
              <a:rPr lang="ja-JP" altLang="en-US" sz="1800" dirty="0" smtClean="0"/>
              <a:t>や</a:t>
            </a:r>
            <a:r>
              <a:rPr lang="ja-JP" altLang="en-US" sz="1800" dirty="0"/>
              <a:t>課題</a:t>
            </a:r>
            <a:endParaRPr lang="ja-JP" altLang="en-US" sz="1800" dirty="0" smtClean="0"/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179512" y="1477189"/>
            <a:ext cx="8784976" cy="4832131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●修学支援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・支援申請に消極的な学生への対応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➣一度支援を開始するも、その後連絡が途絶えるケース等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・教職員への発達障害に関する啓発活動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➣知識の底上げ、対応方法の共有など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●就労支援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・障害者枠での就労に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関する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情報提供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➣手帳取得の手順、障害者枠でのメリットやデメリットの整理など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・就労支援機関とのネットワークの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拡充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➣卒業後の相談機関を充実させておく必要がある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271602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410221" y="116632"/>
            <a:ext cx="7690172" cy="778098"/>
          </a:xfrm>
        </p:spPr>
        <p:txBody>
          <a:bodyPr/>
          <a:lstStyle/>
          <a:p>
            <a:pPr eaLnBrk="1" hangingPunct="1"/>
            <a:endParaRPr lang="ja-JP" altLang="en-US" sz="4000" dirty="0" smtClean="0"/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444388" y="1277410"/>
            <a:ext cx="8229600" cy="4383837"/>
          </a:xfrm>
        </p:spPr>
        <p:txBody>
          <a:bodyPr/>
          <a:lstStyle/>
          <a:p>
            <a:pPr marL="0" indent="0" algn="ctr">
              <a:buNone/>
            </a:pPr>
            <a:endParaRPr lang="en-US" altLang="ja-JP" sz="4000" dirty="0" smtClean="0"/>
          </a:p>
          <a:p>
            <a:pPr marL="0" indent="0" algn="ctr">
              <a:buNone/>
            </a:pPr>
            <a:endParaRPr lang="en-US" altLang="ja-JP" sz="4000" dirty="0"/>
          </a:p>
          <a:p>
            <a:pPr marL="0" indent="0" algn="ctr">
              <a:buNone/>
            </a:pPr>
            <a:r>
              <a:rPr lang="ja-JP" altLang="en-US" sz="4000" dirty="0">
                <a:latin typeface="Century" panose="02040604050505020304" pitchFamily="18" charset="0"/>
              </a:rPr>
              <a:t>ご清聴ありがとう</a:t>
            </a:r>
            <a:r>
              <a:rPr lang="ja-JP" altLang="en-US" sz="4000" dirty="0" smtClean="0">
                <a:latin typeface="Century" panose="02040604050505020304" pitchFamily="18" charset="0"/>
              </a:rPr>
              <a:t>ございました</a:t>
            </a:r>
            <a:r>
              <a:rPr lang="en-US" altLang="ja-JP" sz="4000" dirty="0">
                <a:latin typeface="Century" panose="02040604050505020304" pitchFamily="18" charset="0"/>
              </a:rPr>
              <a:t>.</a:t>
            </a:r>
            <a:endParaRPr lang="ja-JP" altLang="en-US" sz="4000" dirty="0"/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879702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410220" y="116632"/>
            <a:ext cx="7786687" cy="778098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本日</a:t>
            </a:r>
            <a:r>
              <a:rPr lang="ja-JP" altLang="en-US" sz="4000" dirty="0" smtClean="0"/>
              <a:t>の</a:t>
            </a:r>
            <a:r>
              <a:rPr lang="ja-JP" altLang="en-US" sz="4000" dirty="0"/>
              <a:t>内容</a:t>
            </a:r>
            <a:endParaRPr lang="ja-JP" altLang="en-US" sz="4000" dirty="0" smtClean="0"/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36066" y="1383334"/>
            <a:ext cx="7560841" cy="5311153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Ⅰ.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本学での取り組みの概要</a:t>
            </a: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関西学院大学の概要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障害のある学生への支援体制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キャンパス自立支援室での支援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Ⅱ.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発達障害学生への支援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修学支援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事例</a:t>
            </a: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就労支援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事例②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際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しての留意点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4.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今後の取り組み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Ⅲ.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現在の困難・課題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550287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1043607" y="116632"/>
            <a:ext cx="6696745" cy="778098"/>
          </a:xfrm>
        </p:spPr>
        <p:txBody>
          <a:bodyPr/>
          <a:lstStyle/>
          <a:p>
            <a:pPr eaLnBrk="1" hangingPunct="1"/>
            <a:endParaRPr lang="ja-JP" altLang="en-US" sz="4000" dirty="0" smtClean="0"/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444388" y="1277410"/>
            <a:ext cx="8229600" cy="4383837"/>
          </a:xfrm>
        </p:spPr>
        <p:txBody>
          <a:bodyPr/>
          <a:lstStyle/>
          <a:p>
            <a:pPr marL="0" indent="0" algn="ctr">
              <a:buNone/>
            </a:pPr>
            <a:endParaRPr lang="en-US" altLang="ja-JP" sz="4000" dirty="0" smtClean="0"/>
          </a:p>
          <a:p>
            <a:pPr marL="0" indent="0" algn="ctr">
              <a:buNone/>
            </a:pPr>
            <a:endParaRPr lang="en-US" altLang="ja-JP" sz="4000" dirty="0"/>
          </a:p>
          <a:p>
            <a:pPr marL="0" indent="0" algn="ctr">
              <a:buNone/>
            </a:pPr>
            <a:r>
              <a:rPr lang="en-US" altLang="ja-JP" sz="4000" dirty="0" smtClean="0">
                <a:latin typeface="Century" panose="02040604050505020304" pitchFamily="18" charset="0"/>
              </a:rPr>
              <a:t>Ⅰ.</a:t>
            </a:r>
            <a:r>
              <a:rPr lang="ja-JP" altLang="en-US" sz="4000" dirty="0" smtClean="0"/>
              <a:t>本学</a:t>
            </a:r>
            <a:r>
              <a:rPr lang="ja-JP" altLang="en-US" sz="4000" dirty="0"/>
              <a:t>での取り組みの概要</a:t>
            </a:r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9736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1129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Ⅰ.</a:t>
            </a:r>
            <a:r>
              <a:rPr lang="ja-JP" altLang="en-US" sz="1800" dirty="0">
                <a:latin typeface="Century" panose="02040604050505020304" pitchFamily="18" charset="0"/>
              </a:rPr>
              <a:t>本</a:t>
            </a:r>
            <a:r>
              <a:rPr lang="ja-JP" altLang="en-US" sz="1800" dirty="0"/>
              <a:t>学</a:t>
            </a:r>
            <a:r>
              <a:rPr lang="ja-JP" altLang="en-US" sz="1800" dirty="0" smtClean="0"/>
              <a:t>での取り組みの概要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215516" y="1065223"/>
            <a:ext cx="8712968" cy="4942415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2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関西学院大学の概要</a:t>
            </a:r>
            <a:endParaRPr lang="en-US" altLang="ja-JP" sz="2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●所在地：兵庫県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●主なキャンパス：西宮上ケ原、神戸三田、西宮聖和　　　　　　　　　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</a:t>
            </a: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キャンパス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●学部、研究科数：</a:t>
            </a: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学部、</a:t>
            </a: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研究科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●学生数：</a:t>
            </a: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23,122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●教員数：</a:t>
            </a: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627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●職員数：</a:t>
            </a: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381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273646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14400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Ⅰ.</a:t>
            </a:r>
            <a:r>
              <a:rPr lang="ja-JP" altLang="en-US" sz="1800" dirty="0"/>
              <a:t>本学</a:t>
            </a:r>
            <a:r>
              <a:rPr lang="ja-JP" altLang="en-US" sz="1800" dirty="0" smtClean="0"/>
              <a:t>での取り組みの概要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0" y="911877"/>
            <a:ext cx="9144000" cy="5325094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2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障害のある</a:t>
            </a:r>
            <a:r>
              <a:rPr lang="ja-JP" altLang="en-US" sz="2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学生</a:t>
            </a:r>
            <a:r>
              <a:rPr lang="ja-JP" altLang="en-US" sz="2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への支援体制</a:t>
            </a:r>
            <a:endParaRPr lang="en-US" altLang="ja-JP" sz="2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●学生活動支援機構 総合支援センター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05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⇒教務部キャンパス自立支援課と学生部学生支援センターとが 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2011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年に統合され、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学生へのワンストップサービス提供のため設置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学生支援相談室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⇒ 対人関係や自身の性格、生活、</a:t>
            </a: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修学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についての相談など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・キャンパス自立支援室</a:t>
            </a:r>
            <a:endParaRPr lang="en-US" altLang="ja-JP" sz="24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⇒ 定期試験時等の配慮調整、授業担当教員への配慮事項伝達</a:t>
            </a: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、個別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相談など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　学部や関係機関との連携のもと、主に修学面に焦点を当てた全学的支援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133482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9074" y="1129"/>
            <a:ext cx="7786687" cy="668449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Ⅰ.</a:t>
            </a:r>
            <a:r>
              <a:rPr lang="ja-JP" altLang="en-US" sz="1800" dirty="0"/>
              <a:t>本学</a:t>
            </a:r>
            <a:r>
              <a:rPr lang="ja-JP" altLang="en-US" sz="1800" dirty="0" smtClean="0"/>
              <a:t>での取り組みの概要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251520" y="859578"/>
            <a:ext cx="8568953" cy="5239097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キャンパス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自立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支援室での支援</a:t>
            </a:r>
            <a:endParaRPr lang="en-US" altLang="ja-JP" sz="2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聴覚</a:t>
            </a:r>
            <a:r>
              <a:rPr lang="ja-JP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学生</a:t>
            </a:r>
            <a:endParaRPr lang="ja-JP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ノートテイカー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やパソコンテイカー、手話通訳者の派遣、ビデオ教材の文字起こし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字幕付け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支援器具の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貸し出し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視覚</a:t>
            </a:r>
            <a:r>
              <a:rPr lang="ja-JP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学生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教材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の点訳や拡大、テキスト校正、対面朗読、拡大読書器や音声読み上げソフト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の入った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パソコン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貸し出し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肢体</a:t>
            </a:r>
            <a:r>
              <a:rPr lang="ja-JP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学生</a:t>
            </a:r>
            <a:endParaRPr lang="ja-JP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教室に関する調整、学内の生活介助、ノート作成者の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派遣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発達</a:t>
            </a:r>
            <a:r>
              <a:rPr lang="ja-JP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障害、精神障害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学生</a:t>
            </a:r>
            <a:endParaRPr lang="ja-JP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履修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テストやレポート提出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に向けた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スケジュール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立案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授業中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に生じた問題への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応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、進路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相談など</a:t>
            </a:r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、障害の状況や困り具合に応じた個別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対応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8069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1110146" y="116632"/>
            <a:ext cx="6898084" cy="778098"/>
          </a:xfrm>
        </p:spPr>
        <p:txBody>
          <a:bodyPr/>
          <a:lstStyle/>
          <a:p>
            <a:pPr eaLnBrk="1" hangingPunct="1"/>
            <a:endParaRPr lang="ja-JP" altLang="en-US" sz="4000" dirty="0" smtClean="0"/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444388" y="1277410"/>
            <a:ext cx="8229600" cy="4383837"/>
          </a:xfrm>
        </p:spPr>
        <p:txBody>
          <a:bodyPr/>
          <a:lstStyle/>
          <a:p>
            <a:pPr marL="0" indent="0" algn="ctr">
              <a:buNone/>
            </a:pPr>
            <a:endParaRPr lang="en-US" altLang="ja-JP" sz="4000" dirty="0" smtClean="0"/>
          </a:p>
          <a:p>
            <a:pPr marL="0" indent="0" algn="ctr">
              <a:buNone/>
            </a:pPr>
            <a:endParaRPr lang="en-US" altLang="ja-JP" sz="4000" dirty="0"/>
          </a:p>
          <a:p>
            <a:pPr marL="0" indent="0" algn="ctr">
              <a:buNone/>
            </a:pPr>
            <a:r>
              <a:rPr lang="en-US" altLang="ja-JP" sz="4000" dirty="0">
                <a:latin typeface="Century" panose="02040604050505020304" pitchFamily="18" charset="0"/>
              </a:rPr>
              <a:t>Ⅱ</a:t>
            </a:r>
            <a:r>
              <a:rPr lang="en-US" altLang="ja-JP" sz="4000" dirty="0" smtClean="0">
                <a:latin typeface="Century" panose="02040604050505020304" pitchFamily="18" charset="0"/>
              </a:rPr>
              <a:t>.</a:t>
            </a:r>
            <a:r>
              <a:rPr lang="ja-JP" altLang="en-US" sz="4000" dirty="0" smtClean="0"/>
              <a:t>発達障害学生への支援</a:t>
            </a:r>
            <a:endParaRPr lang="ja-JP" altLang="en-US" sz="4000" dirty="0"/>
          </a:p>
          <a:p>
            <a:pPr marL="0" indent="0"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933566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-8496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Ⅱ.</a:t>
            </a:r>
            <a:r>
              <a:rPr lang="ja-JP" altLang="en-US" sz="1800" dirty="0" smtClean="0"/>
              <a:t>発達障害学生への支援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0" y="908720"/>
            <a:ext cx="9144000" cy="5622255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修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学支援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個人面談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⇒小テスト、定期試験やレポートなどに関する優先順位の整理やスケジュ　　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ル立案の補助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の支援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環境調整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⇒授業や定期試験時の具体的な配慮事項を学部とともに調整し、配慮文を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作成すること、当該学生の関係する部署</a:t>
            </a:r>
            <a:r>
              <a:rPr lang="en-US" altLang="ja-JP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保健館、学生支援相談室など</a:t>
            </a:r>
            <a:r>
              <a:rPr lang="en-US" altLang="ja-JP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20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 err="1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への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情報提供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支援の流れ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①本人からの支援申請</a:t>
            </a:r>
            <a:r>
              <a:rPr lang="en-US" altLang="ja-JP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支援概要の説明、具体的支援内容の聴き取り</a:t>
            </a:r>
            <a:r>
              <a:rPr lang="en-US" altLang="ja-JP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配慮</a:t>
            </a:r>
            <a:r>
              <a:rPr lang="ja-JP" altLang="en-US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文提出の希望があれば所属学部を交えて面談</a:t>
            </a:r>
            <a:r>
              <a:rPr lang="en-US" altLang="ja-JP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配慮内容の調整</a:t>
            </a:r>
            <a:r>
              <a:rPr lang="en-US" altLang="ja-JP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20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　②随時、修学上の困り事への対応方法を検討</a:t>
            </a:r>
            <a:r>
              <a:rPr lang="en-US" altLang="ja-JP" sz="20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endParaRPr lang="en-US" altLang="ja-JP" sz="2000" dirty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987224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7544" y="1119932"/>
            <a:ext cx="8208912" cy="182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D3E2BF-B1E3-4A39-A1FB-F512356AEA9A}" type="slidenum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43714" name="タイトル 1"/>
          <p:cNvSpPr>
            <a:spLocks noGrp="1"/>
          </p:cNvSpPr>
          <p:nvPr>
            <p:ph type="title" idx="4294967295"/>
          </p:nvPr>
        </p:nvSpPr>
        <p:spPr>
          <a:xfrm>
            <a:off x="0" y="-8496"/>
            <a:ext cx="7786687" cy="778098"/>
          </a:xfrm>
        </p:spPr>
        <p:txBody>
          <a:bodyPr/>
          <a:lstStyle/>
          <a:p>
            <a:pPr algn="l" eaLnBrk="1" hangingPunct="1"/>
            <a:r>
              <a:rPr lang="en-US" altLang="ja-JP" sz="1800" dirty="0" smtClean="0">
                <a:latin typeface="Century" panose="02040604050505020304" pitchFamily="18" charset="0"/>
              </a:rPr>
              <a:t>Ⅱ.</a:t>
            </a:r>
            <a:r>
              <a:rPr lang="ja-JP" altLang="en-US" sz="1800" dirty="0" smtClean="0"/>
              <a:t>発達障害学生への支援　修学支援</a:t>
            </a:r>
          </a:p>
        </p:txBody>
      </p:sp>
      <p:sp>
        <p:nvSpPr>
          <p:cNvPr id="243715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0" y="769602"/>
            <a:ext cx="9144000" cy="5729023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事例①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●学生情報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・自閉スペクトラム症と診断された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生男子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endParaRPr lang="en-US" altLang="ja-JP" sz="1800" dirty="0" smtClean="0">
              <a:latin typeface="Century" panose="02040604050505020304" pitchFamily="18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・ストレス状況下で聴覚の過敏性による頭痛の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発現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、突然の変化への弱さや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聴き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8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ながら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書くなど、同時処理に苦手さがある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支援内容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・耳栓やレコーダーの使用許可、途中退出への理解等を含めた配慮文作成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・個人面談にて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各曜日</a:t>
            </a:r>
            <a:r>
              <a:rPr lang="ja-JP" altLang="en-US" sz="180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毎</a:t>
            </a:r>
            <a:r>
              <a:rPr lang="ja-JP" altLang="en-US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の教室移動を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視覚化して確認したり、空き時間に教室変更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の確認をすることなど細かなスケジューリング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・不安や疲労を感じた時には自立支援室のオープンスペースを随時利用して良い</a:t>
            </a:r>
            <a:r>
              <a:rPr lang="ja-JP" altLang="en-US" sz="18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とを伝達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経過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・単位については、</a:t>
            </a:r>
            <a:r>
              <a:rPr lang="en-US" altLang="ja-JP" sz="180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科目を落とすもその他の科目を全て取得した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・時折、休憩のために支援室のオープンスペースを利用している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・継続的にスケジューリングを実施している</a:t>
            </a:r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6907" y="116632"/>
            <a:ext cx="623566" cy="62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1E3C9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669279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7189</TotalTime>
  <Words>254</Words>
  <Application>Microsoft Office PowerPoint</Application>
  <PresentationFormat>画面に合わせる (4:3)</PresentationFormat>
  <Paragraphs>222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ＭＳ Ｐ明朝</vt:lpstr>
      <vt:lpstr>メイリオ</vt:lpstr>
      <vt:lpstr>Arial</vt:lpstr>
      <vt:lpstr>Calibri</vt:lpstr>
      <vt:lpstr>Century</vt:lpstr>
      <vt:lpstr>標準デザイン</vt:lpstr>
      <vt:lpstr>PowerPoint プレゼンテーション</vt:lpstr>
      <vt:lpstr>本日の内容</vt:lpstr>
      <vt:lpstr>PowerPoint プレゼンテーション</vt:lpstr>
      <vt:lpstr>Ⅰ.本学での取り組みの概要</vt:lpstr>
      <vt:lpstr>Ⅰ.本学での取り組みの概要</vt:lpstr>
      <vt:lpstr>Ⅰ.本学での取り組みの概要</vt:lpstr>
      <vt:lpstr>PowerPoint プレゼンテーション</vt:lpstr>
      <vt:lpstr>Ⅱ.発達障害学生への支援</vt:lpstr>
      <vt:lpstr>Ⅱ.発達障害学生への支援　修学支援</vt:lpstr>
      <vt:lpstr>Ⅱ.発達障害学生への支援</vt:lpstr>
      <vt:lpstr>Ⅱ.発達障害学生への支援　就労支援</vt:lpstr>
      <vt:lpstr>Ⅱ.発達障害学生への支援</vt:lpstr>
      <vt:lpstr>Ⅱ.発達障害学生への支援</vt:lpstr>
      <vt:lpstr>PowerPoint プレゼンテーション</vt:lpstr>
      <vt:lpstr>Ⅲ.現在の困難や課題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発達障がいに関わる 学内連携について</dc:title>
  <dc:creator>西岡</dc:creator>
  <cp:lastModifiedBy>Matsuoka</cp:lastModifiedBy>
  <cp:revision>383</cp:revision>
  <cp:lastPrinted>2015-06-03T04:52:39Z</cp:lastPrinted>
  <dcterms:created xsi:type="dcterms:W3CDTF">2013-03-02T07:27:15Z</dcterms:created>
  <dcterms:modified xsi:type="dcterms:W3CDTF">2015-11-02T06:59:29Z</dcterms:modified>
</cp:coreProperties>
</file>