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676" r:id="rId2"/>
    <p:sldId id="698" r:id="rId3"/>
    <p:sldId id="699" r:id="rId4"/>
    <p:sldId id="700" r:id="rId5"/>
    <p:sldId id="701" r:id="rId6"/>
    <p:sldId id="702" r:id="rId7"/>
    <p:sldId id="703" r:id="rId8"/>
    <p:sldId id="704" r:id="rId9"/>
    <p:sldId id="705" r:id="rId10"/>
    <p:sldId id="706" r:id="rId11"/>
    <p:sldId id="707" r:id="rId12"/>
    <p:sldId id="708" r:id="rId13"/>
    <p:sldId id="709" r:id="rId14"/>
    <p:sldId id="693" r:id="rId1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E5B"/>
    <a:srgbClr val="CC9900"/>
    <a:srgbClr val="A0D565"/>
    <a:srgbClr val="CADBA9"/>
    <a:srgbClr val="C7D9A3"/>
    <a:srgbClr val="FFFF99"/>
    <a:srgbClr val="CCCC00"/>
    <a:srgbClr val="415A0E"/>
    <a:srgbClr val="A3D490"/>
    <a:srgbClr val="5678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11" autoAdjust="0"/>
    <p:restoredTop sz="96154" autoAdjust="0"/>
  </p:normalViewPr>
  <p:slideViewPr>
    <p:cSldViewPr>
      <p:cViewPr varScale="1">
        <p:scale>
          <a:sx n="127" d="100"/>
          <a:sy n="127" d="100"/>
        </p:scale>
        <p:origin x="1188"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4" d="100"/>
          <a:sy n="54" d="100"/>
        </p:scale>
        <p:origin x="-2094" y="-90"/>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49787" cy="496966"/>
          </a:xfrm>
          <a:prstGeom prst="rect">
            <a:avLst/>
          </a:prstGeom>
        </p:spPr>
        <p:txBody>
          <a:bodyPr vert="horz" lIns="92193" tIns="46095" rIns="92193" bIns="46095" rtlCol="0"/>
          <a:lstStyle>
            <a:lvl1pPr algn="l">
              <a:defRPr sz="1300"/>
            </a:lvl1pPr>
          </a:lstStyle>
          <a:p>
            <a:endParaRPr kumimoji="1" lang="ja-JP" altLang="en-US"/>
          </a:p>
        </p:txBody>
      </p:sp>
      <p:sp>
        <p:nvSpPr>
          <p:cNvPr id="3" name="日付プレースホルダ 2"/>
          <p:cNvSpPr>
            <a:spLocks noGrp="1"/>
          </p:cNvSpPr>
          <p:nvPr>
            <p:ph type="dt" sz="quarter" idx="1"/>
          </p:nvPr>
        </p:nvSpPr>
        <p:spPr>
          <a:xfrm>
            <a:off x="3855839" y="0"/>
            <a:ext cx="2949787" cy="496966"/>
          </a:xfrm>
          <a:prstGeom prst="rect">
            <a:avLst/>
          </a:prstGeom>
        </p:spPr>
        <p:txBody>
          <a:bodyPr vert="horz" lIns="92193" tIns="46095" rIns="92193" bIns="46095" rtlCol="0"/>
          <a:lstStyle>
            <a:lvl1pPr algn="r">
              <a:defRPr sz="1300"/>
            </a:lvl1pPr>
          </a:lstStyle>
          <a:p>
            <a:endParaRPr kumimoji="1" lang="ja-JP" altLang="en-US" dirty="0"/>
          </a:p>
        </p:txBody>
      </p:sp>
      <p:sp>
        <p:nvSpPr>
          <p:cNvPr id="4" name="フッター プレースホルダ 3"/>
          <p:cNvSpPr>
            <a:spLocks noGrp="1"/>
          </p:cNvSpPr>
          <p:nvPr>
            <p:ph type="ftr" sz="quarter" idx="2"/>
          </p:nvPr>
        </p:nvSpPr>
        <p:spPr>
          <a:xfrm>
            <a:off x="1" y="9440647"/>
            <a:ext cx="2949787" cy="496966"/>
          </a:xfrm>
          <a:prstGeom prst="rect">
            <a:avLst/>
          </a:prstGeom>
        </p:spPr>
        <p:txBody>
          <a:bodyPr vert="horz" lIns="92193" tIns="46095" rIns="92193" bIns="46095" rtlCol="0" anchor="b"/>
          <a:lstStyle>
            <a:lvl1pPr algn="l">
              <a:defRPr sz="1300"/>
            </a:lvl1pPr>
          </a:lstStyle>
          <a:p>
            <a:endParaRPr kumimoji="1" lang="ja-JP" altLang="en-US"/>
          </a:p>
        </p:txBody>
      </p:sp>
      <p:sp>
        <p:nvSpPr>
          <p:cNvPr id="5" name="スライド番号プレースホルダ 4"/>
          <p:cNvSpPr>
            <a:spLocks noGrp="1"/>
          </p:cNvSpPr>
          <p:nvPr>
            <p:ph type="sldNum" sz="quarter" idx="3"/>
          </p:nvPr>
        </p:nvSpPr>
        <p:spPr>
          <a:xfrm>
            <a:off x="3855839" y="9440647"/>
            <a:ext cx="2949787" cy="496966"/>
          </a:xfrm>
          <a:prstGeom prst="rect">
            <a:avLst/>
          </a:prstGeom>
        </p:spPr>
        <p:txBody>
          <a:bodyPr vert="horz" lIns="92193" tIns="46095" rIns="92193" bIns="46095" rtlCol="0" anchor="b"/>
          <a:lstStyle>
            <a:lvl1pPr algn="r">
              <a:defRPr sz="1300"/>
            </a:lvl1pPr>
          </a:lstStyle>
          <a:p>
            <a:fld id="{A3016949-150D-4AF8-A143-10EEEC445524}" type="slidenum">
              <a:rPr lang="ja-JP" altLang="en-US" sz="900"/>
              <a:pPr/>
              <a:t>‹#›</a:t>
            </a:fld>
            <a:endParaRPr lang="ja-JP" altLang="en-US" sz="900" dirty="0"/>
          </a:p>
        </p:txBody>
      </p:sp>
    </p:spTree>
    <p:extLst>
      <p:ext uri="{BB962C8B-B14F-4D97-AF65-F5344CB8AC3E}">
        <p14:creationId xmlns:p14="http://schemas.microsoft.com/office/powerpoint/2010/main" val="19103594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49787" cy="496966"/>
          </a:xfrm>
          <a:prstGeom prst="rect">
            <a:avLst/>
          </a:prstGeom>
        </p:spPr>
        <p:txBody>
          <a:bodyPr vert="horz" lIns="92193" tIns="46095" rIns="92193" bIns="46095" rtlCol="0"/>
          <a:lstStyle>
            <a:lvl1pPr algn="l">
              <a:defRPr sz="1300"/>
            </a:lvl1pPr>
          </a:lstStyle>
          <a:p>
            <a:endParaRPr kumimoji="1" lang="ja-JP" altLang="en-US"/>
          </a:p>
        </p:txBody>
      </p:sp>
      <p:sp>
        <p:nvSpPr>
          <p:cNvPr id="3" name="日付プレースホルダ 2"/>
          <p:cNvSpPr>
            <a:spLocks noGrp="1"/>
          </p:cNvSpPr>
          <p:nvPr>
            <p:ph type="dt" idx="1"/>
          </p:nvPr>
        </p:nvSpPr>
        <p:spPr>
          <a:xfrm>
            <a:off x="3856233" y="0"/>
            <a:ext cx="2949787" cy="496966"/>
          </a:xfrm>
          <a:prstGeom prst="rect">
            <a:avLst/>
          </a:prstGeom>
        </p:spPr>
        <p:txBody>
          <a:bodyPr vert="horz" lIns="92193" tIns="46095" rIns="92193" bIns="46095" rtlCol="0"/>
          <a:lstStyle>
            <a:lvl1pPr algn="r">
              <a:defRPr sz="1300"/>
            </a:lvl1pPr>
          </a:lstStyle>
          <a:p>
            <a:fld id="{70D77AE5-48E3-4AA3-80C6-40A835B81AD0}" type="datetimeFigureOut">
              <a:rPr kumimoji="1" lang="ja-JP" altLang="en-US" smtClean="0"/>
              <a:pPr/>
              <a:t>2015/10/30</a:t>
            </a:fld>
            <a:endParaRPr kumimoji="1" lang="ja-JP" altLang="en-US"/>
          </a:p>
        </p:txBody>
      </p:sp>
      <p:sp>
        <p:nvSpPr>
          <p:cNvPr id="4" name="スライド イメージ プレースホルダ 3"/>
          <p:cNvSpPr>
            <a:spLocks noGrp="1" noRot="1" noChangeAspect="1"/>
          </p:cNvSpPr>
          <p:nvPr>
            <p:ph type="sldImg" idx="2"/>
          </p:nvPr>
        </p:nvSpPr>
        <p:spPr>
          <a:xfrm>
            <a:off x="920750" y="744538"/>
            <a:ext cx="4965700" cy="3725862"/>
          </a:xfrm>
          <a:prstGeom prst="rect">
            <a:avLst/>
          </a:prstGeom>
          <a:noFill/>
          <a:ln w="12700">
            <a:solidFill>
              <a:prstClr val="black"/>
            </a:solidFill>
          </a:ln>
        </p:spPr>
        <p:txBody>
          <a:bodyPr vert="horz" lIns="92193" tIns="46095" rIns="92193" bIns="46095" rtlCol="0" anchor="ctr"/>
          <a:lstStyle/>
          <a:p>
            <a:endParaRPr lang="ja-JP" altLang="en-US"/>
          </a:p>
        </p:txBody>
      </p:sp>
      <p:sp>
        <p:nvSpPr>
          <p:cNvPr id="5" name="ノート プレースホルダ 4"/>
          <p:cNvSpPr>
            <a:spLocks noGrp="1"/>
          </p:cNvSpPr>
          <p:nvPr>
            <p:ph type="body" sz="quarter" idx="3"/>
          </p:nvPr>
        </p:nvSpPr>
        <p:spPr>
          <a:xfrm>
            <a:off x="680721" y="4721189"/>
            <a:ext cx="5445760" cy="4472701"/>
          </a:xfrm>
          <a:prstGeom prst="rect">
            <a:avLst/>
          </a:prstGeom>
        </p:spPr>
        <p:txBody>
          <a:bodyPr vert="horz" lIns="92193" tIns="46095" rIns="92193" bIns="46095"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9440072"/>
            <a:ext cx="2949787" cy="496966"/>
          </a:xfrm>
          <a:prstGeom prst="rect">
            <a:avLst/>
          </a:prstGeom>
        </p:spPr>
        <p:txBody>
          <a:bodyPr vert="horz" lIns="92193" tIns="46095" rIns="92193" bIns="46095"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856233" y="9440072"/>
            <a:ext cx="2949787" cy="496966"/>
          </a:xfrm>
          <a:prstGeom prst="rect">
            <a:avLst/>
          </a:prstGeom>
        </p:spPr>
        <p:txBody>
          <a:bodyPr vert="horz" lIns="92193" tIns="46095" rIns="92193" bIns="46095" rtlCol="0" anchor="b"/>
          <a:lstStyle>
            <a:lvl1pPr algn="r">
              <a:defRPr sz="1300"/>
            </a:lvl1pPr>
          </a:lstStyle>
          <a:p>
            <a:fld id="{33BF3052-F58B-4305-BB88-E0CD404A91DA}" type="slidenum">
              <a:rPr kumimoji="1" lang="ja-JP" altLang="en-US" smtClean="0"/>
              <a:pPr/>
              <a:t>‹#›</a:t>
            </a:fld>
            <a:endParaRPr kumimoji="1" lang="ja-JP" altLang="en-US"/>
          </a:p>
        </p:txBody>
      </p:sp>
    </p:spTree>
    <p:extLst>
      <p:ext uri="{BB962C8B-B14F-4D97-AF65-F5344CB8AC3E}">
        <p14:creationId xmlns:p14="http://schemas.microsoft.com/office/powerpoint/2010/main" val="12042993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19163" y="742950"/>
            <a:ext cx="4968875" cy="3727450"/>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3BF3052-F58B-4305-BB88-E0CD404A91DA}" type="slidenum">
              <a:rPr kumimoji="1" lang="ja-JP" altLang="en-US" smtClean="0"/>
              <a:pPr/>
              <a:t>1</a:t>
            </a:fld>
            <a:endParaRPr kumimoji="1" lang="ja-JP" altLang="en-US"/>
          </a:p>
        </p:txBody>
      </p:sp>
    </p:spTree>
    <p:extLst>
      <p:ext uri="{BB962C8B-B14F-4D97-AF65-F5344CB8AC3E}">
        <p14:creationId xmlns:p14="http://schemas.microsoft.com/office/powerpoint/2010/main" val="10061152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20750" y="744538"/>
            <a:ext cx="4965700" cy="3725862"/>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3BF3052-F58B-4305-BB88-E0CD404A91DA}" type="slidenum">
              <a:rPr kumimoji="1" lang="ja-JP" altLang="en-US" smtClean="0"/>
              <a:pPr/>
              <a:t>10</a:t>
            </a:fld>
            <a:endParaRPr kumimoji="1" lang="ja-JP" altLang="en-US"/>
          </a:p>
        </p:txBody>
      </p:sp>
    </p:spTree>
    <p:extLst>
      <p:ext uri="{BB962C8B-B14F-4D97-AF65-F5344CB8AC3E}">
        <p14:creationId xmlns:p14="http://schemas.microsoft.com/office/powerpoint/2010/main" val="17085980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20750" y="744538"/>
            <a:ext cx="4965700" cy="3725862"/>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3BF3052-F58B-4305-BB88-E0CD404A91DA}" type="slidenum">
              <a:rPr kumimoji="1" lang="ja-JP" altLang="en-US" smtClean="0"/>
              <a:pPr/>
              <a:t>11</a:t>
            </a:fld>
            <a:endParaRPr kumimoji="1" lang="ja-JP" altLang="en-US"/>
          </a:p>
        </p:txBody>
      </p:sp>
    </p:spTree>
    <p:extLst>
      <p:ext uri="{BB962C8B-B14F-4D97-AF65-F5344CB8AC3E}">
        <p14:creationId xmlns:p14="http://schemas.microsoft.com/office/powerpoint/2010/main" val="22989466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20750" y="744538"/>
            <a:ext cx="4965700" cy="3725862"/>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3BF3052-F58B-4305-BB88-E0CD404A91DA}" type="slidenum">
              <a:rPr kumimoji="1" lang="ja-JP" altLang="en-US" smtClean="0"/>
              <a:pPr/>
              <a:t>12</a:t>
            </a:fld>
            <a:endParaRPr kumimoji="1" lang="ja-JP" altLang="en-US"/>
          </a:p>
        </p:txBody>
      </p:sp>
    </p:spTree>
    <p:extLst>
      <p:ext uri="{BB962C8B-B14F-4D97-AF65-F5344CB8AC3E}">
        <p14:creationId xmlns:p14="http://schemas.microsoft.com/office/powerpoint/2010/main" val="21631457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20750" y="744538"/>
            <a:ext cx="4965700" cy="3725862"/>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3BF3052-F58B-4305-BB88-E0CD404A91DA}" type="slidenum">
              <a:rPr kumimoji="1" lang="ja-JP" altLang="en-US" smtClean="0"/>
              <a:pPr/>
              <a:t>13</a:t>
            </a:fld>
            <a:endParaRPr kumimoji="1" lang="ja-JP" altLang="en-US"/>
          </a:p>
        </p:txBody>
      </p:sp>
    </p:spTree>
    <p:extLst>
      <p:ext uri="{BB962C8B-B14F-4D97-AF65-F5344CB8AC3E}">
        <p14:creationId xmlns:p14="http://schemas.microsoft.com/office/powerpoint/2010/main" val="20984276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19163" y="744538"/>
            <a:ext cx="4968875" cy="3727450"/>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3BF3052-F58B-4305-BB88-E0CD404A91DA}" type="slidenum">
              <a:rPr kumimoji="1" lang="ja-JP" altLang="en-US" smtClean="0"/>
              <a:pPr/>
              <a:t>14</a:t>
            </a:fld>
            <a:endParaRPr kumimoji="1" lang="ja-JP" altLang="en-US"/>
          </a:p>
        </p:txBody>
      </p:sp>
    </p:spTree>
    <p:extLst>
      <p:ext uri="{BB962C8B-B14F-4D97-AF65-F5344CB8AC3E}">
        <p14:creationId xmlns:p14="http://schemas.microsoft.com/office/powerpoint/2010/main" val="412338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20750" y="744538"/>
            <a:ext cx="4965700" cy="3725862"/>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3BF3052-F58B-4305-BB88-E0CD404A91DA}" type="slidenum">
              <a:rPr kumimoji="1" lang="ja-JP" altLang="en-US" smtClean="0"/>
              <a:pPr/>
              <a:t>2</a:t>
            </a:fld>
            <a:endParaRPr kumimoji="1" lang="ja-JP" altLang="en-US"/>
          </a:p>
        </p:txBody>
      </p:sp>
    </p:spTree>
    <p:extLst>
      <p:ext uri="{BB962C8B-B14F-4D97-AF65-F5344CB8AC3E}">
        <p14:creationId xmlns:p14="http://schemas.microsoft.com/office/powerpoint/2010/main" val="1933837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20750" y="744538"/>
            <a:ext cx="4965700" cy="3725862"/>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3BF3052-F58B-4305-BB88-E0CD404A91DA}" type="slidenum">
              <a:rPr kumimoji="1" lang="ja-JP" altLang="en-US" smtClean="0"/>
              <a:pPr/>
              <a:t>3</a:t>
            </a:fld>
            <a:endParaRPr kumimoji="1" lang="ja-JP" altLang="en-US"/>
          </a:p>
        </p:txBody>
      </p:sp>
    </p:spTree>
    <p:extLst>
      <p:ext uri="{BB962C8B-B14F-4D97-AF65-F5344CB8AC3E}">
        <p14:creationId xmlns:p14="http://schemas.microsoft.com/office/powerpoint/2010/main" val="21088901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20750" y="744538"/>
            <a:ext cx="4965700" cy="3725862"/>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3BF3052-F58B-4305-BB88-E0CD404A91DA}" type="slidenum">
              <a:rPr kumimoji="1" lang="ja-JP" altLang="en-US" smtClean="0"/>
              <a:pPr/>
              <a:t>4</a:t>
            </a:fld>
            <a:endParaRPr kumimoji="1" lang="ja-JP" altLang="en-US"/>
          </a:p>
        </p:txBody>
      </p:sp>
    </p:spTree>
    <p:extLst>
      <p:ext uri="{BB962C8B-B14F-4D97-AF65-F5344CB8AC3E}">
        <p14:creationId xmlns:p14="http://schemas.microsoft.com/office/powerpoint/2010/main" val="1399094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20750" y="744538"/>
            <a:ext cx="4965700" cy="3725862"/>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3BF3052-F58B-4305-BB88-E0CD404A91DA}" type="slidenum">
              <a:rPr kumimoji="1" lang="ja-JP" altLang="en-US" smtClean="0"/>
              <a:pPr/>
              <a:t>5</a:t>
            </a:fld>
            <a:endParaRPr kumimoji="1" lang="ja-JP" altLang="en-US"/>
          </a:p>
        </p:txBody>
      </p:sp>
    </p:spTree>
    <p:extLst>
      <p:ext uri="{BB962C8B-B14F-4D97-AF65-F5344CB8AC3E}">
        <p14:creationId xmlns:p14="http://schemas.microsoft.com/office/powerpoint/2010/main" val="2793234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20750" y="744538"/>
            <a:ext cx="4965700" cy="3725862"/>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3BF3052-F58B-4305-BB88-E0CD404A91DA}" type="slidenum">
              <a:rPr kumimoji="1" lang="ja-JP" altLang="en-US" smtClean="0"/>
              <a:pPr/>
              <a:t>6</a:t>
            </a:fld>
            <a:endParaRPr kumimoji="1" lang="ja-JP" altLang="en-US"/>
          </a:p>
        </p:txBody>
      </p:sp>
    </p:spTree>
    <p:extLst>
      <p:ext uri="{BB962C8B-B14F-4D97-AF65-F5344CB8AC3E}">
        <p14:creationId xmlns:p14="http://schemas.microsoft.com/office/powerpoint/2010/main" val="13421170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20750" y="744538"/>
            <a:ext cx="4965700" cy="3725862"/>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3BF3052-F58B-4305-BB88-E0CD404A91DA}" type="slidenum">
              <a:rPr kumimoji="1" lang="ja-JP" altLang="en-US" smtClean="0"/>
              <a:pPr/>
              <a:t>7</a:t>
            </a:fld>
            <a:endParaRPr kumimoji="1" lang="ja-JP" altLang="en-US"/>
          </a:p>
        </p:txBody>
      </p:sp>
    </p:spTree>
    <p:extLst>
      <p:ext uri="{BB962C8B-B14F-4D97-AF65-F5344CB8AC3E}">
        <p14:creationId xmlns:p14="http://schemas.microsoft.com/office/powerpoint/2010/main" val="2832016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20750" y="744538"/>
            <a:ext cx="4965700" cy="3725862"/>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3BF3052-F58B-4305-BB88-E0CD404A91DA}" type="slidenum">
              <a:rPr kumimoji="1" lang="ja-JP" altLang="en-US" smtClean="0"/>
              <a:pPr/>
              <a:t>8</a:t>
            </a:fld>
            <a:endParaRPr kumimoji="1" lang="ja-JP" altLang="en-US"/>
          </a:p>
        </p:txBody>
      </p:sp>
    </p:spTree>
    <p:extLst>
      <p:ext uri="{BB962C8B-B14F-4D97-AF65-F5344CB8AC3E}">
        <p14:creationId xmlns:p14="http://schemas.microsoft.com/office/powerpoint/2010/main" val="9597754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20750" y="744538"/>
            <a:ext cx="4965700" cy="3725862"/>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3BF3052-F58B-4305-BB88-E0CD404A91DA}" type="slidenum">
              <a:rPr kumimoji="1" lang="ja-JP" altLang="en-US" smtClean="0"/>
              <a:pPr/>
              <a:t>9</a:t>
            </a:fld>
            <a:endParaRPr kumimoji="1" lang="ja-JP" altLang="en-US"/>
          </a:p>
        </p:txBody>
      </p:sp>
    </p:spTree>
    <p:extLst>
      <p:ext uri="{BB962C8B-B14F-4D97-AF65-F5344CB8AC3E}">
        <p14:creationId xmlns:p14="http://schemas.microsoft.com/office/powerpoint/2010/main" val="2295609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12041ACD-F790-4107-9D5E-C4046FB617D6}" type="datetime1">
              <a:rPr kumimoji="1" lang="ja-JP" altLang="en-US" smtClean="0"/>
              <a:pPr/>
              <a:t>2015/10/30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DB19AD8-2248-4015-A26C-580FE08B7964}" type="datetime1">
              <a:rPr kumimoji="1" lang="ja-JP" altLang="en-US" smtClean="0"/>
              <a:pPr/>
              <a:t>2015/10/30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9"/>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7AD4F24-D93A-45D4-BD9A-2FD2578CD50B}" type="datetime1">
              <a:rPr kumimoji="1" lang="ja-JP" altLang="en-US" smtClean="0"/>
              <a:pPr/>
              <a:t>2015/10/30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DE98CD7-B0CA-4490-905F-C4AD6DA3D094}" type="datetime1">
              <a:rPr kumimoji="1" lang="ja-JP" altLang="en-US" smtClean="0"/>
              <a:pPr/>
              <a:t>2015/10/30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675E89C1-5997-408A-AC1D-A2378A17021A}" type="datetime1">
              <a:rPr kumimoji="1" lang="ja-JP" altLang="en-US" smtClean="0"/>
              <a:pPr/>
              <a:t>2015/10/30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C5BD0819-85D2-41AF-9630-47017EBEF300}" type="datetime1">
              <a:rPr kumimoji="1" lang="ja-JP" altLang="en-US" smtClean="0"/>
              <a:pPr/>
              <a:t>2015/10/30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BB26E629-9646-452A-BC0A-108409846970}" type="datetime1">
              <a:rPr kumimoji="1" lang="ja-JP" altLang="en-US" smtClean="0"/>
              <a:pPr/>
              <a:t>2015/10/30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CF5096FE-167E-4499-BE56-910298473B31}" type="datetime1">
              <a:rPr kumimoji="1" lang="ja-JP" altLang="en-US" smtClean="0"/>
              <a:pPr/>
              <a:t>2015/10/30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FD522B01-C5CE-4B03-8E6B-B970F5557F73}" type="datetime1">
              <a:rPr kumimoji="1" lang="ja-JP" altLang="en-US" smtClean="0"/>
              <a:pPr/>
              <a:t>2015/10/30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84369B0-14F3-475B-AB92-9BE993D4F543}" type="datetime1">
              <a:rPr kumimoji="1" lang="ja-JP" altLang="en-US" smtClean="0"/>
              <a:pPr/>
              <a:t>2015/10/30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72B682A-9835-4A51-9FD0-4616E4F48678}" type="datetime1">
              <a:rPr kumimoji="1" lang="ja-JP" altLang="en-US" smtClean="0"/>
              <a:pPr/>
              <a:t>2015/10/30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5A6D40-0C38-409B-B2A0-5B6600AB2A64}" type="datetime1">
              <a:rPr kumimoji="1" lang="ja-JP" altLang="en-US" smtClean="0"/>
              <a:pPr/>
              <a:t>2015/10/30</a:t>
            </a:fld>
            <a:endParaRPr kumimoji="1" lang="ja-JP" altLang="en-US"/>
          </a:p>
        </p:txBody>
      </p:sp>
      <p:sp>
        <p:nvSpPr>
          <p:cNvPr id="5" name="フッター プレースホルダ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95536" y="1196752"/>
            <a:ext cx="8496943" cy="1080120"/>
          </a:xfrm>
        </p:spPr>
        <p:txBody>
          <a:bodyPr>
            <a:noAutofit/>
          </a:bodyPr>
          <a:lstStyle/>
          <a:p>
            <a:pPr algn="l">
              <a:lnSpc>
                <a:spcPct val="110000"/>
              </a:lnSpc>
            </a:pPr>
            <a:r>
              <a:rPr lang="ja-JP" altLang="en-US" sz="1800" dirty="0">
                <a:latin typeface="ヒラギノ角ゴ Pro W3"/>
                <a:ea typeface="ヒラギノ角ゴ Pro W3"/>
                <a:cs typeface="ヒラギノ角ゴ Pro W3"/>
              </a:rPr>
              <a:t>大会校</a:t>
            </a:r>
            <a:r>
              <a:rPr lang="ja-JP" altLang="en-US" sz="1800" dirty="0" smtClean="0">
                <a:latin typeface="ヒラギノ角ゴ Pro W3"/>
                <a:ea typeface="ヒラギノ角ゴ Pro W3"/>
                <a:cs typeface="ヒラギノ角ゴ Pro W3"/>
              </a:rPr>
              <a:t>企画</a:t>
            </a:r>
            <a:r>
              <a:rPr lang="en-US" altLang="ja-JP" sz="1800" dirty="0" smtClean="0">
                <a:latin typeface="ヒラギノ角ゴ Pro W3"/>
                <a:ea typeface="ヒラギノ角ゴ Pro W3"/>
                <a:cs typeface="ヒラギノ角ゴ Pro W3"/>
              </a:rPr>
              <a:t/>
            </a:r>
            <a:br>
              <a:rPr lang="en-US" altLang="ja-JP" sz="1800" dirty="0" smtClean="0">
                <a:latin typeface="ヒラギノ角ゴ Pro W3"/>
                <a:ea typeface="ヒラギノ角ゴ Pro W3"/>
                <a:cs typeface="ヒラギノ角ゴ Pro W3"/>
              </a:rPr>
            </a:br>
            <a:r>
              <a:rPr lang="ja-JP" altLang="en-US" sz="1800" dirty="0" smtClean="0">
                <a:latin typeface="ヒラギノ角ゴ Pro W3"/>
                <a:ea typeface="ヒラギノ角ゴ Pro W3"/>
                <a:cs typeface="ヒラギノ角ゴ Pro W3"/>
              </a:rPr>
              <a:t>「</a:t>
            </a:r>
            <a:r>
              <a:rPr lang="en-US" altLang="ja-JP" sz="1800" dirty="0" smtClean="0">
                <a:latin typeface="ヒラギノ角ゴ Pro W3"/>
                <a:ea typeface="ヒラギノ角ゴ Pro W3"/>
                <a:cs typeface="ヒラギノ角ゴ Pro W3"/>
              </a:rPr>
              <a:t>(</a:t>
            </a:r>
            <a:r>
              <a:rPr lang="ja-JP" altLang="en-US" sz="1800" dirty="0" smtClean="0">
                <a:latin typeface="ヒラギノ角ゴ Pro W3"/>
                <a:ea typeface="ヒラギノ角ゴ Pro W3"/>
                <a:cs typeface="ヒラギノ角ゴ Pro W3"/>
              </a:rPr>
              <a:t>発達</a:t>
            </a:r>
            <a:r>
              <a:rPr lang="en-US" altLang="ja-JP" sz="1800" dirty="0" smtClean="0">
                <a:latin typeface="ヒラギノ角ゴ Pro W3"/>
                <a:ea typeface="ヒラギノ角ゴ Pro W3"/>
                <a:cs typeface="ヒラギノ角ゴ Pro W3"/>
              </a:rPr>
              <a:t>)</a:t>
            </a:r>
            <a:r>
              <a:rPr lang="ja-JP" altLang="en-US" sz="1800" dirty="0" smtClean="0">
                <a:latin typeface="ヒラギノ角ゴ Pro W3"/>
                <a:ea typeface="ヒラギノ角ゴ Pro W3"/>
                <a:cs typeface="ヒラギノ角ゴ Pro W3"/>
              </a:rPr>
              <a:t>障害</a:t>
            </a:r>
            <a:r>
              <a:rPr lang="ja-JP" altLang="en-US" sz="1800" dirty="0">
                <a:latin typeface="ヒラギノ角ゴ Pro W3"/>
                <a:ea typeface="ヒラギノ角ゴ Pro W3"/>
                <a:cs typeface="ヒラギノ角ゴ Pro W3"/>
              </a:rPr>
              <a:t>学生支援と合理的配慮提供の</a:t>
            </a:r>
            <a:r>
              <a:rPr lang="ja-JP" altLang="en-US" sz="1800" dirty="0" smtClean="0">
                <a:latin typeface="ヒラギノ角ゴ Pro W3"/>
                <a:ea typeface="ヒラギノ角ゴ Pro W3"/>
                <a:cs typeface="ヒラギノ角ゴ Pro W3"/>
              </a:rPr>
              <a:t>実際</a:t>
            </a:r>
            <a:r>
              <a:rPr lang="en-US" altLang="ja-JP" sz="1800" dirty="0" smtClean="0">
                <a:latin typeface="ヒラギノ角ゴ Pro W3"/>
                <a:ea typeface="ヒラギノ角ゴ Pro W3"/>
                <a:cs typeface="ヒラギノ角ゴ Pro W3"/>
              </a:rPr>
              <a:t> —｢</a:t>
            </a:r>
            <a:r>
              <a:rPr lang="ja-JP" altLang="en-US" sz="1800" dirty="0" smtClean="0">
                <a:latin typeface="ヒラギノ角ゴ Pro W3"/>
                <a:ea typeface="ヒラギノ角ゴ Pro W3"/>
                <a:cs typeface="ヒラギノ角ゴ Pro W3"/>
              </a:rPr>
              <a:t>障害学会</a:t>
            </a:r>
            <a:r>
              <a:rPr lang="en-US" altLang="ja-JP" sz="1800" dirty="0" smtClean="0">
                <a:latin typeface="ヒラギノ角ゴ Pro W3"/>
                <a:ea typeface="ヒラギノ角ゴ Pro W3"/>
                <a:cs typeface="ヒラギノ角ゴ Pro W3"/>
              </a:rPr>
              <a:t>｣</a:t>
            </a:r>
            <a:r>
              <a:rPr lang="ja-JP" altLang="en-US" sz="1800" dirty="0" smtClean="0">
                <a:latin typeface="ヒラギノ角ゴ Pro W3"/>
                <a:ea typeface="ヒラギノ角ゴ Pro W3"/>
                <a:cs typeface="ヒラギノ角ゴ Pro W3"/>
              </a:rPr>
              <a:t>が</a:t>
            </a:r>
            <a:r>
              <a:rPr lang="ja-JP" altLang="en-US" sz="1800" dirty="0">
                <a:latin typeface="ヒラギノ角ゴ Pro W3"/>
                <a:ea typeface="ヒラギノ角ゴ Pro W3"/>
                <a:cs typeface="ヒラギノ角ゴ Pro W3"/>
              </a:rPr>
              <a:t>貢献できるもの」</a:t>
            </a:r>
          </a:p>
        </p:txBody>
      </p:sp>
      <p:cxnSp>
        <p:nvCxnSpPr>
          <p:cNvPr id="7" name="直線コネクタ 6"/>
          <p:cNvCxnSpPr/>
          <p:nvPr/>
        </p:nvCxnSpPr>
        <p:spPr>
          <a:xfrm>
            <a:off x="214283" y="6453336"/>
            <a:ext cx="8715436" cy="0"/>
          </a:xfrm>
          <a:prstGeom prst="line">
            <a:avLst/>
          </a:prstGeom>
          <a:ln w="38100">
            <a:solidFill>
              <a:schemeClr val="accent5">
                <a:lumMod val="50000"/>
              </a:schemeClr>
            </a:solidFill>
          </a:ln>
          <a:effectLst>
            <a:reflection blurRad="6350" stA="50000" endA="300" endPos="90000" dist="50800" dir="5400000" sy="-100000" algn="bl" rotWithShape="0"/>
          </a:effectLst>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3635896" y="260648"/>
            <a:ext cx="5204410" cy="646331"/>
          </a:xfrm>
          <a:prstGeom prst="rect">
            <a:avLst/>
          </a:prstGeom>
        </p:spPr>
        <p:txBody>
          <a:bodyPr wrap="square">
            <a:spAutoFit/>
          </a:bodyPr>
          <a:lstStyle/>
          <a:p>
            <a:pPr algn="r"/>
            <a:r>
              <a:rPr lang="ja-JP" altLang="en-US" dirty="0" smtClean="0">
                <a:latin typeface="ヒラギノ角ゴ Pro W3"/>
                <a:ea typeface="ヒラギノ角ゴ Pro W3"/>
                <a:cs typeface="ヒラギノ角ゴ Pro W3"/>
              </a:rPr>
              <a:t>平成</a:t>
            </a:r>
            <a:r>
              <a:rPr lang="en-US" altLang="ja-JP" dirty="0" smtClean="0">
                <a:latin typeface="ヒラギノ角ゴ Pro W3"/>
                <a:ea typeface="ヒラギノ角ゴ Pro W3"/>
                <a:cs typeface="ヒラギノ角ゴ Pro W3"/>
              </a:rPr>
              <a:t>27</a:t>
            </a:r>
            <a:r>
              <a:rPr lang="ja-JP" altLang="en-US" dirty="0" smtClean="0">
                <a:latin typeface="ヒラギノ角ゴ Pro W3"/>
                <a:ea typeface="ヒラギノ角ゴ Pro W3"/>
                <a:cs typeface="ヒラギノ角ゴ Pro W3"/>
              </a:rPr>
              <a:t>年</a:t>
            </a:r>
            <a:r>
              <a:rPr lang="en-US" altLang="ja-JP" dirty="0" smtClean="0">
                <a:latin typeface="ヒラギノ角ゴ Pro W3"/>
                <a:ea typeface="ヒラギノ角ゴ Pro W3"/>
                <a:cs typeface="ヒラギノ角ゴ Pro W3"/>
              </a:rPr>
              <a:t>11</a:t>
            </a:r>
            <a:r>
              <a:rPr lang="ja-JP" altLang="en-US" dirty="0" smtClean="0">
                <a:latin typeface="ヒラギノ角ゴ Pro W3"/>
                <a:ea typeface="ヒラギノ角ゴ Pro W3"/>
                <a:cs typeface="ヒラギノ角ゴ Pro W3"/>
              </a:rPr>
              <a:t>月</a:t>
            </a:r>
            <a:r>
              <a:rPr lang="en-US" altLang="ja-JP" dirty="0">
                <a:latin typeface="ヒラギノ角ゴ Pro W3"/>
                <a:ea typeface="ヒラギノ角ゴ Pro W3"/>
                <a:cs typeface="ヒラギノ角ゴ Pro W3"/>
              </a:rPr>
              <a:t>8</a:t>
            </a:r>
            <a:r>
              <a:rPr lang="ja-JP" altLang="en-US" dirty="0" smtClean="0">
                <a:latin typeface="ヒラギノ角ゴ Pro W3"/>
                <a:ea typeface="ヒラギノ角ゴ Pro W3"/>
                <a:cs typeface="ヒラギノ角ゴ Pro W3"/>
              </a:rPr>
              <a:t>日</a:t>
            </a:r>
            <a:endParaRPr lang="en-US" altLang="ja-JP" dirty="0" smtClean="0">
              <a:latin typeface="ヒラギノ角ゴ Pro W3"/>
              <a:ea typeface="ヒラギノ角ゴ Pro W3"/>
              <a:cs typeface="ヒラギノ角ゴ Pro W3"/>
            </a:endParaRPr>
          </a:p>
          <a:p>
            <a:pPr algn="r"/>
            <a:r>
              <a:rPr lang="ja-JP" altLang="en-US" dirty="0" smtClean="0">
                <a:latin typeface="ヒラギノ角ゴ Pro W3"/>
                <a:ea typeface="ヒラギノ角ゴ Pro W3"/>
                <a:cs typeface="ヒラギノ角ゴ Pro W3"/>
              </a:rPr>
              <a:t>障害学会第</a:t>
            </a:r>
            <a:r>
              <a:rPr lang="en-US" altLang="ja-JP" dirty="0" smtClean="0">
                <a:latin typeface="ヒラギノ角ゴ Pro W3"/>
                <a:ea typeface="ヒラギノ角ゴ Pro W3"/>
                <a:cs typeface="ヒラギノ角ゴ Pro W3"/>
              </a:rPr>
              <a:t>12</a:t>
            </a:r>
            <a:r>
              <a:rPr lang="ja-JP" altLang="en-US" dirty="0" smtClean="0">
                <a:latin typeface="ヒラギノ角ゴ Pro W3"/>
                <a:ea typeface="ヒラギノ角ゴ Pro W3"/>
                <a:cs typeface="ヒラギノ角ゴ Pro W3"/>
              </a:rPr>
              <a:t>回大会</a:t>
            </a:r>
            <a:endParaRPr lang="en-US" altLang="ja-JP" dirty="0" smtClean="0">
              <a:latin typeface="ヒラギノ角ゴ Pro W3"/>
              <a:ea typeface="ヒラギノ角ゴ Pro W3"/>
              <a:cs typeface="ヒラギノ角ゴ Pro W3"/>
            </a:endParaRPr>
          </a:p>
        </p:txBody>
      </p:sp>
      <p:sp>
        <p:nvSpPr>
          <p:cNvPr id="3" name="スライド番号プレースホルダー 2"/>
          <p:cNvSpPr>
            <a:spLocks noGrp="1"/>
          </p:cNvSpPr>
          <p:nvPr>
            <p:ph type="sldNum" sz="quarter" idx="12"/>
          </p:nvPr>
        </p:nvSpPr>
        <p:spPr>
          <a:xfrm>
            <a:off x="6732240" y="6445561"/>
            <a:ext cx="2133600" cy="365125"/>
          </a:xfrm>
        </p:spPr>
        <p:txBody>
          <a:bodyPr/>
          <a:lstStyle/>
          <a:p>
            <a:fld id="{D2D8002D-B5B0-4BAC-B1F6-782DDCCE6D9C}" type="slidenum">
              <a:rPr kumimoji="1" lang="ja-JP" altLang="en-US" smtClean="0"/>
              <a:pPr/>
              <a:t>1</a:t>
            </a:fld>
            <a:endParaRPr kumimoji="1" lang="ja-JP" altLang="en-US" dirty="0"/>
          </a:p>
        </p:txBody>
      </p:sp>
      <p:sp>
        <p:nvSpPr>
          <p:cNvPr id="6" name="サブタイトル 2"/>
          <p:cNvSpPr>
            <a:spLocks noGrp="1"/>
          </p:cNvSpPr>
          <p:nvPr>
            <p:ph type="subTitle" idx="1"/>
          </p:nvPr>
        </p:nvSpPr>
        <p:spPr>
          <a:xfrm>
            <a:off x="611561" y="5229200"/>
            <a:ext cx="7920880" cy="1080120"/>
          </a:xfrm>
        </p:spPr>
        <p:txBody>
          <a:bodyPr>
            <a:noAutofit/>
          </a:bodyPr>
          <a:lstStyle/>
          <a:p>
            <a:pPr>
              <a:lnSpc>
                <a:spcPct val="120000"/>
              </a:lnSpc>
            </a:pPr>
            <a:r>
              <a:rPr lang="ja-JP" altLang="en-US" sz="2200" dirty="0" smtClean="0">
                <a:solidFill>
                  <a:schemeClr val="tx1">
                    <a:lumMod val="65000"/>
                    <a:lumOff val="35000"/>
                  </a:schemeClr>
                </a:solidFill>
                <a:latin typeface="ヒラギノ角ゴ Pro W3"/>
                <a:ea typeface="ヒラギノ角ゴ Pro W3"/>
                <a:cs typeface="ヒラギノ角ゴ Pro W3"/>
              </a:rPr>
              <a:t>京都大学</a:t>
            </a:r>
            <a:r>
              <a:rPr lang="ja-JP" altLang="en-US" sz="2200" dirty="0">
                <a:solidFill>
                  <a:schemeClr val="tx1">
                    <a:lumMod val="65000"/>
                    <a:lumOff val="35000"/>
                  </a:schemeClr>
                </a:solidFill>
                <a:latin typeface="ヒラギノ角ゴ Pro W3"/>
                <a:ea typeface="ヒラギノ角ゴ Pro W3"/>
                <a:cs typeface="ヒラギノ角ゴ Pro W3"/>
              </a:rPr>
              <a:t> </a:t>
            </a:r>
            <a:r>
              <a:rPr lang="ja-JP" altLang="en-US" sz="2200" dirty="0" smtClean="0">
                <a:solidFill>
                  <a:schemeClr val="tx1">
                    <a:lumMod val="65000"/>
                    <a:lumOff val="35000"/>
                  </a:schemeClr>
                </a:solidFill>
                <a:latin typeface="ヒラギノ角ゴ Pro W3"/>
                <a:ea typeface="ヒラギノ角ゴ Pro W3"/>
                <a:cs typeface="ヒラギノ角ゴ Pro W3"/>
              </a:rPr>
              <a:t>学生総合支援センター 障害学生支援ルーム</a:t>
            </a:r>
            <a:endParaRPr lang="en-US" altLang="ja-JP" sz="2200" dirty="0" smtClean="0">
              <a:solidFill>
                <a:schemeClr val="tx1">
                  <a:lumMod val="65000"/>
                  <a:lumOff val="35000"/>
                </a:schemeClr>
              </a:solidFill>
              <a:latin typeface="ヒラギノ角ゴ Pro W3"/>
              <a:ea typeface="ヒラギノ角ゴ Pro W3"/>
              <a:cs typeface="ヒラギノ角ゴ Pro W3"/>
            </a:endParaRPr>
          </a:p>
          <a:p>
            <a:pPr>
              <a:lnSpc>
                <a:spcPct val="120000"/>
              </a:lnSpc>
            </a:pPr>
            <a:r>
              <a:rPr kumimoji="1" lang="ja-JP" altLang="en-US" sz="2200" dirty="0" smtClean="0">
                <a:solidFill>
                  <a:schemeClr val="tx1">
                    <a:lumMod val="65000"/>
                    <a:lumOff val="35000"/>
                  </a:schemeClr>
                </a:solidFill>
                <a:latin typeface="ヒラギノ角ゴ Pro W3"/>
                <a:ea typeface="ヒラギノ角ゴ Pro W3"/>
                <a:cs typeface="ヒラギノ角ゴ Pro W3"/>
              </a:rPr>
              <a:t>チーフコーディネーター（助教）／村田 淳</a:t>
            </a:r>
            <a:endParaRPr kumimoji="1" lang="en-US" altLang="ja-JP" sz="2200" dirty="0" smtClean="0">
              <a:solidFill>
                <a:schemeClr val="tx1">
                  <a:lumMod val="65000"/>
                  <a:lumOff val="35000"/>
                </a:schemeClr>
              </a:solidFill>
              <a:latin typeface="ヒラギノ角ゴ Pro W3"/>
              <a:ea typeface="ヒラギノ角ゴ Pro W3"/>
              <a:cs typeface="ヒラギノ角ゴ Pro W3"/>
            </a:endParaRPr>
          </a:p>
        </p:txBody>
      </p:sp>
      <p:sp>
        <p:nvSpPr>
          <p:cNvPr id="8" name="タイトル 1"/>
          <p:cNvSpPr txBox="1">
            <a:spLocks/>
          </p:cNvSpPr>
          <p:nvPr/>
        </p:nvSpPr>
        <p:spPr>
          <a:xfrm>
            <a:off x="539552" y="2636912"/>
            <a:ext cx="8424935" cy="165618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smtClean="0">
                <a:latin typeface="ヒラギノ角ゴ Pro W3"/>
                <a:ea typeface="ヒラギノ角ゴ Pro W3"/>
                <a:cs typeface="ヒラギノ角ゴ Pro W3"/>
              </a:rPr>
              <a:t>実践報告：</a:t>
            </a:r>
            <a:endParaRPr lang="en-US" altLang="ja-JP" sz="2400" dirty="0" smtClean="0">
              <a:latin typeface="ヒラギノ角ゴ Pro W3"/>
              <a:ea typeface="ヒラギノ角ゴ Pro W3"/>
              <a:cs typeface="ヒラギノ角ゴ Pro W3"/>
            </a:endParaRPr>
          </a:p>
          <a:p>
            <a:endParaRPr lang="en-US" altLang="ja-JP" sz="2400" dirty="0" smtClean="0">
              <a:latin typeface="ヒラギノ角ゴ Pro W3"/>
              <a:ea typeface="ヒラギノ角ゴ Pro W3"/>
              <a:cs typeface="ヒラギノ角ゴ Pro W3"/>
            </a:endParaRPr>
          </a:p>
          <a:p>
            <a:r>
              <a:rPr lang="ja-JP" altLang="en-US" sz="2400" dirty="0" smtClean="0">
                <a:latin typeface="ヒラギノ角ゴ Pro W3"/>
                <a:ea typeface="ヒラギノ角ゴ Pro W3"/>
                <a:cs typeface="ヒラギノ角ゴ Pro W3"/>
              </a:rPr>
              <a:t>「京都大学における発達障害学生支援」</a:t>
            </a:r>
            <a:endParaRPr lang="ja-JP" altLang="en-US" sz="2400" dirty="0">
              <a:latin typeface="ヒラギノ角ゴ Pro W3"/>
              <a:ea typeface="ヒラギノ角ゴ Pro W3"/>
              <a:cs typeface="ヒラギノ角ゴ Pro W3"/>
            </a:endParaRPr>
          </a:p>
        </p:txBody>
      </p:sp>
    </p:spTree>
    <p:extLst>
      <p:ext uri="{BB962C8B-B14F-4D97-AF65-F5344CB8AC3E}">
        <p14:creationId xmlns:p14="http://schemas.microsoft.com/office/powerpoint/2010/main" val="11241621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214283" y="6453336"/>
            <a:ext cx="8715436" cy="0"/>
          </a:xfrm>
          <a:prstGeom prst="line">
            <a:avLst/>
          </a:prstGeom>
          <a:ln w="38100">
            <a:solidFill>
              <a:schemeClr val="accent5">
                <a:lumMod val="50000"/>
              </a:schemeClr>
            </a:solidFill>
          </a:ln>
          <a:effectLst>
            <a:reflection blurRad="6350" stA="50000" endA="300" endPos="90000" dist="50800" dir="5400000" sy="-100000" algn="bl" rotWithShape="0"/>
          </a:effectLst>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a:xfrm>
            <a:off x="6732240" y="6448251"/>
            <a:ext cx="2133600" cy="365125"/>
          </a:xfrm>
        </p:spPr>
        <p:txBody>
          <a:bodyPr/>
          <a:lstStyle/>
          <a:p>
            <a:fld id="{D2D8002D-B5B0-4BAC-B1F6-782DDCCE6D9C}" type="slidenum">
              <a:rPr kumimoji="1" lang="ja-JP" altLang="en-US" smtClean="0"/>
              <a:pPr/>
              <a:t>10</a:t>
            </a:fld>
            <a:endParaRPr kumimoji="1" lang="ja-JP" altLang="en-US" dirty="0"/>
          </a:p>
        </p:txBody>
      </p:sp>
      <p:sp>
        <p:nvSpPr>
          <p:cNvPr id="21" name="タイトル 1"/>
          <p:cNvSpPr txBox="1">
            <a:spLocks/>
          </p:cNvSpPr>
          <p:nvPr/>
        </p:nvSpPr>
        <p:spPr>
          <a:xfrm>
            <a:off x="539552" y="1268760"/>
            <a:ext cx="8064896" cy="4824536"/>
          </a:xfrm>
          <a:prstGeom prst="rect">
            <a:avLst/>
          </a:prstGeom>
        </p:spPr>
        <p:txBody>
          <a:bodyPr vert="horz" lIns="91440" tIns="45720" rIns="91440" bIns="45720" rtlCol="0" anchor="t" anchorCtr="0">
            <a:noAutofit/>
          </a:bodyPr>
          <a:lstStyle/>
          <a:p>
            <a:pPr marR="0" lvl="0" algn="l" defTabSz="914400" rtl="0" eaLnBrk="1" fontAlgn="auto" latinLnBrk="0" hangingPunct="1">
              <a:lnSpc>
                <a:spcPct val="140000"/>
              </a:lnSpc>
              <a:spcBef>
                <a:spcPct val="0"/>
              </a:spcBef>
              <a:spcAft>
                <a:spcPts val="0"/>
              </a:spcAft>
              <a:buClrTx/>
              <a:buSzTx/>
              <a:tabLst/>
              <a:defRPr/>
            </a:pPr>
            <a:r>
              <a:rPr lang="ja-JP" altLang="en-US" sz="2400" dirty="0" smtClean="0">
                <a:latin typeface="ＤＨＰ平成ゴシックW5" panose="020B0500000000000000" pitchFamily="50" charset="-128"/>
                <a:ea typeface="ＤＨＰ平成ゴシックW5" panose="020B0500000000000000" pitchFamily="50" charset="-128"/>
                <a:cs typeface="+mj-cs"/>
              </a:rPr>
              <a:t>＜より包括的なアプローチとしての「移行支援」＞</a:t>
            </a: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a:p>
            <a:pPr marR="0" lvl="0" algn="l" defTabSz="914400" rtl="0" eaLnBrk="1" fontAlgn="auto" latinLnBrk="0" hangingPunct="1">
              <a:lnSpc>
                <a:spcPct val="140000"/>
              </a:lnSpc>
              <a:spcBef>
                <a:spcPct val="0"/>
              </a:spcBef>
              <a:spcAft>
                <a:spcPts val="0"/>
              </a:spcAft>
              <a:buClrTx/>
              <a:buSzTx/>
              <a:tabLst/>
              <a:defRPr/>
            </a:pP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a:p>
            <a:pPr marL="342900" marR="0" lvl="0" indent="-342900" algn="l" defTabSz="914400" rtl="0" eaLnBrk="1" fontAlgn="auto" latinLnBrk="0" hangingPunct="1">
              <a:lnSpc>
                <a:spcPct val="140000"/>
              </a:lnSpc>
              <a:spcBef>
                <a:spcPct val="0"/>
              </a:spcBef>
              <a:spcAft>
                <a:spcPts val="0"/>
              </a:spcAft>
              <a:buClrTx/>
              <a:buSzTx/>
              <a:buFont typeface="Arial"/>
              <a:buChar char="•"/>
              <a:tabLst/>
              <a:defRPr/>
            </a:pPr>
            <a:r>
              <a:rPr lang="ja-JP" altLang="en-US" sz="2400" dirty="0" smtClean="0">
                <a:latin typeface="ＤＨＰ平成ゴシックW5" panose="020B0500000000000000" pitchFamily="50" charset="-128"/>
                <a:ea typeface="ＤＨＰ平成ゴシックW5" panose="020B0500000000000000" pitchFamily="50" charset="-128"/>
                <a:cs typeface="+mj-cs"/>
              </a:rPr>
              <a:t>短期間の状況変化に伴う移行の支援ではなく、</a:t>
            </a:r>
            <a:r>
              <a:rPr lang="ja-JP" altLang="en-US" sz="2400" u="sng" dirty="0" smtClean="0">
                <a:latin typeface="ＤＨＰ平成ゴシックW5" panose="020B0500000000000000" pitchFamily="50" charset="-128"/>
                <a:ea typeface="ＤＨＰ平成ゴシックW5" panose="020B0500000000000000" pitchFamily="50" charset="-128"/>
                <a:cs typeface="+mj-cs"/>
              </a:rPr>
              <a:t>社会を見据えた支援を中長期的に実施</a:t>
            </a:r>
            <a:r>
              <a:rPr lang="ja-JP" altLang="en-US" sz="2400" dirty="0" smtClean="0">
                <a:latin typeface="ＤＨＰ平成ゴシックW5" panose="020B0500000000000000" pitchFamily="50" charset="-128"/>
                <a:ea typeface="ＤＨＰ平成ゴシックW5" panose="020B0500000000000000" pitchFamily="50" charset="-128"/>
                <a:cs typeface="+mj-cs"/>
              </a:rPr>
              <a:t>することで、長い目で見た移行支援が必要ではないだろうか。</a:t>
            </a:r>
            <a:endParaRPr lang="en-US" altLang="ja-JP" sz="800" dirty="0">
              <a:latin typeface="ＤＨＰ平成ゴシックW5" panose="020B0500000000000000" pitchFamily="50" charset="-128"/>
              <a:ea typeface="ＤＨＰ平成ゴシックW5" panose="020B0500000000000000" pitchFamily="50" charset="-128"/>
              <a:cs typeface="+mj-cs"/>
            </a:endParaRPr>
          </a:p>
          <a:p>
            <a:pPr marR="0" lvl="0" algn="l" defTabSz="914400" rtl="0" eaLnBrk="1" fontAlgn="auto" latinLnBrk="0" hangingPunct="1">
              <a:lnSpc>
                <a:spcPct val="140000"/>
              </a:lnSpc>
              <a:spcBef>
                <a:spcPct val="0"/>
              </a:spcBef>
              <a:spcAft>
                <a:spcPts val="0"/>
              </a:spcAft>
              <a:buClrTx/>
              <a:buSzTx/>
              <a:tabLst/>
              <a:defRPr/>
            </a:pP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a:p>
            <a:pPr marL="342900" marR="0" lvl="0" indent="-342900" algn="l" defTabSz="914400" rtl="0" eaLnBrk="1" fontAlgn="auto" latinLnBrk="0" hangingPunct="1">
              <a:lnSpc>
                <a:spcPct val="140000"/>
              </a:lnSpc>
              <a:spcBef>
                <a:spcPct val="0"/>
              </a:spcBef>
              <a:spcAft>
                <a:spcPts val="0"/>
              </a:spcAft>
              <a:buClrTx/>
              <a:buSzTx/>
              <a:buFont typeface="Arial"/>
              <a:buChar char="•"/>
              <a:tabLst/>
              <a:defRPr/>
            </a:pPr>
            <a:r>
              <a:rPr lang="ja-JP" altLang="en-US" sz="2400" dirty="0" smtClean="0">
                <a:latin typeface="ＤＨＰ平成ゴシックW5" panose="020B0500000000000000" pitchFamily="50" charset="-128"/>
                <a:ea typeface="ＤＨＰ平成ゴシックW5" panose="020B0500000000000000" pitchFamily="50" charset="-128"/>
                <a:cs typeface="+mj-cs"/>
              </a:rPr>
              <a:t>（現時点では）大学生になってから発達障害が顕在化するというケースが多く、学生本人の障害特性に対する考え方や支援等のニーズが定まっていない場合が少なくないため、</a:t>
            </a:r>
            <a:r>
              <a:rPr lang="ja-JP" altLang="en-US" sz="2400" u="sng" dirty="0" smtClean="0">
                <a:latin typeface="ＤＨＰ平成ゴシックW5" panose="020B0500000000000000" pitchFamily="50" charset="-128"/>
                <a:ea typeface="ＤＨＰ平成ゴシックW5" panose="020B0500000000000000" pitchFamily="50" charset="-128"/>
                <a:cs typeface="+mj-cs"/>
              </a:rPr>
              <a:t>場当たり的な支援のみでは社会を見据えた支援になりにくい</a:t>
            </a:r>
            <a:r>
              <a:rPr lang="ja-JP" altLang="en-US" sz="2400" dirty="0" smtClean="0">
                <a:latin typeface="ＤＨＰ平成ゴシックW5" panose="020B0500000000000000" pitchFamily="50" charset="-128"/>
                <a:ea typeface="ＤＨＰ平成ゴシックW5" panose="020B0500000000000000" pitchFamily="50" charset="-128"/>
                <a:cs typeface="+mj-cs"/>
              </a:rPr>
              <a:t>と考えられる。</a:t>
            </a: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p:txBody>
      </p:sp>
      <p:sp>
        <p:nvSpPr>
          <p:cNvPr id="10" name="正方形/長方形 9"/>
          <p:cNvSpPr/>
          <p:nvPr/>
        </p:nvSpPr>
        <p:spPr>
          <a:xfrm>
            <a:off x="467544" y="332656"/>
            <a:ext cx="8280920" cy="79208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400" dirty="0" smtClean="0">
                <a:latin typeface="ヒラギノ角ゴ Pro W3"/>
                <a:ea typeface="ヒラギノ角ゴ Pro W3"/>
                <a:cs typeface="ヒラギノ角ゴ Pro W3"/>
              </a:rPr>
              <a:t>　３）社会を見据えた支援のあり方</a:t>
            </a:r>
            <a:r>
              <a:rPr lang="en-US" altLang="ja-JP" sz="2400" dirty="0" smtClean="0">
                <a:latin typeface="ヒラギノ角ゴ Pro W3"/>
                <a:ea typeface="ヒラギノ角ゴ Pro W3"/>
                <a:cs typeface="ヒラギノ角ゴ Pro W3"/>
              </a:rPr>
              <a:t> —</a:t>
            </a:r>
            <a:r>
              <a:rPr lang="ja-JP" altLang="en-US" sz="2400" dirty="0" smtClean="0">
                <a:latin typeface="ヒラギノ角ゴ Pro W3"/>
                <a:ea typeface="ヒラギノ角ゴ Pro W3"/>
                <a:cs typeface="ヒラギノ角ゴ Pro W3"/>
              </a:rPr>
              <a:t>移行支援の視点</a:t>
            </a:r>
            <a:endParaRPr lang="ja-JP" altLang="en-US" sz="2400" dirty="0">
              <a:latin typeface="ヒラギノ角ゴ Pro W3"/>
              <a:ea typeface="ヒラギノ角ゴ Pro W3"/>
              <a:cs typeface="ヒラギノ角ゴ Pro W3"/>
            </a:endParaRPr>
          </a:p>
        </p:txBody>
      </p:sp>
    </p:spTree>
    <p:extLst>
      <p:ext uri="{BB962C8B-B14F-4D97-AF65-F5344CB8AC3E}">
        <p14:creationId xmlns:p14="http://schemas.microsoft.com/office/powerpoint/2010/main" val="86626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214283" y="6453336"/>
            <a:ext cx="8715436" cy="0"/>
          </a:xfrm>
          <a:prstGeom prst="line">
            <a:avLst/>
          </a:prstGeom>
          <a:ln w="38100">
            <a:solidFill>
              <a:schemeClr val="accent5">
                <a:lumMod val="50000"/>
              </a:schemeClr>
            </a:solidFill>
          </a:ln>
          <a:effectLst>
            <a:reflection blurRad="6350" stA="50000" endA="300" endPos="90000" dist="50800" dir="5400000" sy="-100000" algn="bl" rotWithShape="0"/>
          </a:effectLst>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a:xfrm>
            <a:off x="6732240" y="6448251"/>
            <a:ext cx="2133600" cy="365125"/>
          </a:xfrm>
        </p:spPr>
        <p:txBody>
          <a:bodyPr/>
          <a:lstStyle/>
          <a:p>
            <a:fld id="{D2D8002D-B5B0-4BAC-B1F6-782DDCCE6D9C}" type="slidenum">
              <a:rPr kumimoji="1" lang="ja-JP" altLang="en-US" smtClean="0"/>
              <a:pPr/>
              <a:t>11</a:t>
            </a:fld>
            <a:endParaRPr kumimoji="1" lang="ja-JP" altLang="en-US" dirty="0"/>
          </a:p>
        </p:txBody>
      </p:sp>
      <p:sp>
        <p:nvSpPr>
          <p:cNvPr id="21" name="タイトル 1"/>
          <p:cNvSpPr txBox="1">
            <a:spLocks/>
          </p:cNvSpPr>
          <p:nvPr/>
        </p:nvSpPr>
        <p:spPr>
          <a:xfrm>
            <a:off x="539552" y="1268760"/>
            <a:ext cx="8064896" cy="4824536"/>
          </a:xfrm>
          <a:prstGeom prst="rect">
            <a:avLst/>
          </a:prstGeom>
        </p:spPr>
        <p:txBody>
          <a:bodyPr vert="horz" lIns="91440" tIns="45720" rIns="91440" bIns="45720" rtlCol="0" anchor="t" anchorCtr="0">
            <a:noAutofit/>
          </a:bodyPr>
          <a:lstStyle/>
          <a:p>
            <a:pPr marR="0" lvl="0" algn="l" defTabSz="914400" rtl="0" eaLnBrk="1" fontAlgn="auto" latinLnBrk="0" hangingPunct="1">
              <a:lnSpc>
                <a:spcPct val="140000"/>
              </a:lnSpc>
              <a:spcBef>
                <a:spcPct val="0"/>
              </a:spcBef>
              <a:spcAft>
                <a:spcPts val="0"/>
              </a:spcAft>
              <a:buClrTx/>
              <a:buSzTx/>
              <a:tabLst/>
              <a:defRPr/>
            </a:pPr>
            <a:r>
              <a:rPr lang="ja-JP" altLang="en-US" sz="2400" dirty="0" smtClean="0">
                <a:latin typeface="ＤＨＰ平成ゴシックW5" panose="020B0500000000000000" pitchFamily="50" charset="-128"/>
                <a:ea typeface="ＤＨＰ平成ゴシックW5" panose="020B0500000000000000" pitchFamily="50" charset="-128"/>
                <a:cs typeface="+mj-cs"/>
              </a:rPr>
              <a:t>＜「移行支援」とは</a:t>
            </a:r>
            <a:r>
              <a:rPr lang="en-US" altLang="ja-JP" sz="2400" dirty="0" smtClean="0">
                <a:latin typeface="ＤＨＰ平成ゴシックW5" panose="020B0500000000000000" pitchFamily="50" charset="-128"/>
                <a:ea typeface="ＤＨＰ平成ゴシックW5" panose="020B0500000000000000" pitchFamily="50" charset="-128"/>
                <a:cs typeface="+mj-cs"/>
              </a:rPr>
              <a:t>…</a:t>
            </a:r>
            <a:r>
              <a:rPr lang="ja-JP" altLang="en-US" sz="2400" dirty="0" smtClean="0">
                <a:latin typeface="ＤＨＰ平成ゴシックW5" panose="020B0500000000000000" pitchFamily="50" charset="-128"/>
                <a:ea typeface="ＤＨＰ平成ゴシックW5" panose="020B0500000000000000" pitchFamily="50" charset="-128"/>
                <a:cs typeface="+mj-cs"/>
              </a:rPr>
              <a:t>＞</a:t>
            </a: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a:p>
            <a:pPr marR="0" lvl="0" algn="l" defTabSz="914400" rtl="0" eaLnBrk="1" fontAlgn="auto" latinLnBrk="0" hangingPunct="1">
              <a:lnSpc>
                <a:spcPct val="140000"/>
              </a:lnSpc>
              <a:spcBef>
                <a:spcPct val="0"/>
              </a:spcBef>
              <a:spcAft>
                <a:spcPts val="0"/>
              </a:spcAft>
              <a:buClrTx/>
              <a:buSzTx/>
              <a:tabLst/>
              <a:defRPr/>
            </a:pP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a:p>
            <a:pPr marL="342900" marR="0" lvl="0" indent="-342900" algn="l" defTabSz="914400" rtl="0" eaLnBrk="1" fontAlgn="auto" latinLnBrk="0" hangingPunct="1">
              <a:lnSpc>
                <a:spcPct val="140000"/>
              </a:lnSpc>
              <a:spcBef>
                <a:spcPct val="0"/>
              </a:spcBef>
              <a:spcAft>
                <a:spcPts val="0"/>
              </a:spcAft>
              <a:buClrTx/>
              <a:buSzTx/>
              <a:buFont typeface="Arial"/>
              <a:buChar char="•"/>
              <a:tabLst/>
              <a:defRPr/>
            </a:pPr>
            <a:r>
              <a:rPr lang="ja-JP" altLang="en-US" sz="2400" u="sng" dirty="0" smtClean="0">
                <a:latin typeface="ＤＨＰ平成ゴシックW5" panose="020B0500000000000000" pitchFamily="50" charset="-128"/>
                <a:ea typeface="ＤＨＰ平成ゴシックW5" panose="020B0500000000000000" pitchFamily="50" charset="-128"/>
                <a:cs typeface="+mj-cs"/>
              </a:rPr>
              <a:t>自分自身の特徴をふまえた支援（環境調整等）のあり方</a:t>
            </a:r>
            <a:r>
              <a:rPr lang="ja-JP" altLang="en-US" sz="2400" dirty="0" smtClean="0">
                <a:latin typeface="ＤＨＰ平成ゴシックW5" panose="020B0500000000000000" pitchFamily="50" charset="-128"/>
                <a:ea typeface="ＤＨＰ平成ゴシックW5" panose="020B0500000000000000" pitchFamily="50" charset="-128"/>
                <a:cs typeface="+mj-cs"/>
              </a:rPr>
              <a:t>、あるいは</a:t>
            </a:r>
            <a:r>
              <a:rPr lang="ja-JP" altLang="en-US" sz="2400" u="sng" dirty="0" smtClean="0">
                <a:latin typeface="ＤＨＰ平成ゴシックW5" panose="020B0500000000000000" pitchFamily="50" charset="-128"/>
                <a:ea typeface="ＤＨＰ平成ゴシックW5" panose="020B0500000000000000" pitchFamily="50" charset="-128"/>
                <a:cs typeface="+mj-cs"/>
              </a:rPr>
              <a:t>環境との折り合いの付け方（他者の思考や行動を理解した上での自己のあり方等）を発見するプロセス</a:t>
            </a:r>
            <a:r>
              <a:rPr lang="ja-JP" altLang="en-US" sz="2400" dirty="0" smtClean="0">
                <a:latin typeface="ＤＨＰ平成ゴシックW5" panose="020B0500000000000000" pitchFamily="50" charset="-128"/>
                <a:ea typeface="ＤＨＰ平成ゴシックW5" panose="020B0500000000000000" pitchFamily="50" charset="-128"/>
                <a:cs typeface="+mj-cs"/>
              </a:rPr>
              <a:t>であると考えている。</a:t>
            </a:r>
            <a:endParaRPr lang="en-US" altLang="ja-JP" sz="2400" dirty="0" smtClean="0">
              <a:latin typeface="ＤＨＰ平成ゴシックW5" panose="020B0500000000000000" pitchFamily="50" charset="-128"/>
              <a:ea typeface="ＤＨＰ平成ゴシックW5" panose="020B0500000000000000" pitchFamily="50" charset="-128"/>
              <a:cs typeface="+mj-cs"/>
            </a:endParaRPr>
          </a:p>
          <a:p>
            <a:pPr marL="342900" marR="0" lvl="0" indent="-342900" algn="l" defTabSz="914400" rtl="0" eaLnBrk="1" fontAlgn="auto" latinLnBrk="0" hangingPunct="1">
              <a:lnSpc>
                <a:spcPct val="140000"/>
              </a:lnSpc>
              <a:spcBef>
                <a:spcPct val="0"/>
              </a:spcBef>
              <a:spcAft>
                <a:spcPts val="0"/>
              </a:spcAft>
              <a:buClrTx/>
              <a:buSzTx/>
              <a:buFont typeface="Arial"/>
              <a:buChar char="•"/>
              <a:tabLst/>
              <a:defRPr/>
            </a:pP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a:p>
            <a:pPr marL="342900" marR="0" lvl="0" indent="-342900" algn="l" defTabSz="914400" rtl="0" eaLnBrk="1" fontAlgn="auto" latinLnBrk="0" hangingPunct="1">
              <a:lnSpc>
                <a:spcPct val="140000"/>
              </a:lnSpc>
              <a:spcBef>
                <a:spcPct val="0"/>
              </a:spcBef>
              <a:spcAft>
                <a:spcPts val="0"/>
              </a:spcAft>
              <a:buClrTx/>
              <a:buSzTx/>
              <a:buFont typeface="Arial"/>
              <a:buChar char="•"/>
              <a:tabLst/>
              <a:defRPr/>
            </a:pPr>
            <a:r>
              <a:rPr lang="ja-JP" altLang="en-US" sz="2400" dirty="0" smtClean="0">
                <a:latin typeface="ＤＨＰ平成ゴシックW5" panose="020B0500000000000000" pitchFamily="50" charset="-128"/>
                <a:ea typeface="ＤＨＰ平成ゴシックW5" panose="020B0500000000000000" pitchFamily="50" charset="-128"/>
                <a:cs typeface="+mj-cs"/>
              </a:rPr>
              <a:t>必ずしも社会モデルだけでなく、少なからず個人モデルとしての視点も含まれている部分があるが、これが（現時点の）支援現場で実感する発達障害学生支援の現状である。</a:t>
            </a: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p:txBody>
      </p:sp>
      <p:sp>
        <p:nvSpPr>
          <p:cNvPr id="10" name="正方形/長方形 9"/>
          <p:cNvSpPr/>
          <p:nvPr/>
        </p:nvSpPr>
        <p:spPr>
          <a:xfrm>
            <a:off x="467544" y="332656"/>
            <a:ext cx="8280920" cy="79208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400" dirty="0" smtClean="0">
                <a:latin typeface="ヒラギノ角ゴ Pro W3"/>
                <a:ea typeface="ヒラギノ角ゴ Pro W3"/>
                <a:cs typeface="ヒラギノ角ゴ Pro W3"/>
              </a:rPr>
              <a:t>　３）社会を見据えた支援のあり方</a:t>
            </a:r>
            <a:r>
              <a:rPr lang="en-US" altLang="ja-JP" sz="2400" dirty="0" smtClean="0">
                <a:latin typeface="ヒラギノ角ゴ Pro W3"/>
                <a:ea typeface="ヒラギノ角ゴ Pro W3"/>
                <a:cs typeface="ヒラギノ角ゴ Pro W3"/>
              </a:rPr>
              <a:t> —</a:t>
            </a:r>
            <a:r>
              <a:rPr lang="ja-JP" altLang="en-US" sz="2400" dirty="0" smtClean="0">
                <a:latin typeface="ヒラギノ角ゴ Pro W3"/>
                <a:ea typeface="ヒラギノ角ゴ Pro W3"/>
                <a:cs typeface="ヒラギノ角ゴ Pro W3"/>
              </a:rPr>
              <a:t>移行支援の視点</a:t>
            </a:r>
            <a:endParaRPr lang="ja-JP" altLang="en-US" sz="2400" dirty="0">
              <a:latin typeface="ヒラギノ角ゴ Pro W3"/>
              <a:ea typeface="ヒラギノ角ゴ Pro W3"/>
              <a:cs typeface="ヒラギノ角ゴ Pro W3"/>
            </a:endParaRPr>
          </a:p>
        </p:txBody>
      </p:sp>
    </p:spTree>
    <p:extLst>
      <p:ext uri="{BB962C8B-B14F-4D97-AF65-F5344CB8AC3E}">
        <p14:creationId xmlns:p14="http://schemas.microsoft.com/office/powerpoint/2010/main" val="26610217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214283" y="6453336"/>
            <a:ext cx="8715436" cy="0"/>
          </a:xfrm>
          <a:prstGeom prst="line">
            <a:avLst/>
          </a:prstGeom>
          <a:ln w="38100">
            <a:solidFill>
              <a:schemeClr val="accent5">
                <a:lumMod val="50000"/>
              </a:schemeClr>
            </a:solidFill>
          </a:ln>
          <a:effectLst>
            <a:reflection blurRad="6350" stA="50000" endA="300" endPos="90000" dist="50800" dir="5400000" sy="-100000" algn="bl" rotWithShape="0"/>
          </a:effectLst>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a:xfrm>
            <a:off x="6732240" y="6448251"/>
            <a:ext cx="2133600" cy="365125"/>
          </a:xfrm>
        </p:spPr>
        <p:txBody>
          <a:bodyPr/>
          <a:lstStyle/>
          <a:p>
            <a:fld id="{D2D8002D-B5B0-4BAC-B1F6-782DDCCE6D9C}" type="slidenum">
              <a:rPr kumimoji="1" lang="ja-JP" altLang="en-US" smtClean="0"/>
              <a:pPr/>
              <a:t>12</a:t>
            </a:fld>
            <a:endParaRPr kumimoji="1" lang="ja-JP" altLang="en-US" dirty="0"/>
          </a:p>
        </p:txBody>
      </p:sp>
      <p:sp>
        <p:nvSpPr>
          <p:cNvPr id="21" name="タイトル 1"/>
          <p:cNvSpPr txBox="1">
            <a:spLocks/>
          </p:cNvSpPr>
          <p:nvPr/>
        </p:nvSpPr>
        <p:spPr>
          <a:xfrm>
            <a:off x="539552" y="1268760"/>
            <a:ext cx="8064896" cy="4824536"/>
          </a:xfrm>
          <a:prstGeom prst="rect">
            <a:avLst/>
          </a:prstGeom>
        </p:spPr>
        <p:txBody>
          <a:bodyPr vert="horz" lIns="91440" tIns="45720" rIns="91440" bIns="45720" rtlCol="0" anchor="t" anchorCtr="0">
            <a:noAutofit/>
          </a:bodyPr>
          <a:lstStyle/>
          <a:p>
            <a:pPr marR="0" lvl="0" algn="l" defTabSz="914400" rtl="0" eaLnBrk="1" fontAlgn="auto" latinLnBrk="0" hangingPunct="1">
              <a:lnSpc>
                <a:spcPct val="140000"/>
              </a:lnSpc>
              <a:spcBef>
                <a:spcPct val="0"/>
              </a:spcBef>
              <a:spcAft>
                <a:spcPts val="0"/>
              </a:spcAft>
              <a:buClrTx/>
              <a:buSzTx/>
              <a:tabLst/>
              <a:defRPr/>
            </a:pPr>
            <a:r>
              <a:rPr lang="ja-JP" altLang="en-US" sz="2400" dirty="0" smtClean="0">
                <a:latin typeface="ＤＨＰ平成ゴシックW5" panose="020B0500000000000000" pitchFamily="50" charset="-128"/>
                <a:ea typeface="ＤＨＰ平成ゴシックW5" panose="020B0500000000000000" pitchFamily="50" charset="-128"/>
                <a:cs typeface="+mj-cs"/>
              </a:rPr>
              <a:t>＜移行支援の展開＞</a:t>
            </a: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a:p>
            <a:pPr marR="0" lvl="0" algn="l" defTabSz="914400" rtl="0" eaLnBrk="1" fontAlgn="auto" latinLnBrk="0" hangingPunct="1">
              <a:lnSpc>
                <a:spcPct val="140000"/>
              </a:lnSpc>
              <a:spcBef>
                <a:spcPct val="0"/>
              </a:spcBef>
              <a:spcAft>
                <a:spcPts val="0"/>
              </a:spcAft>
              <a:buClrTx/>
              <a:buSzTx/>
              <a:tabLst/>
              <a:defRPr/>
            </a:pP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a:p>
            <a:pPr marL="342900" marR="0" lvl="0" indent="-342900" algn="l" defTabSz="914400" rtl="0" eaLnBrk="1" fontAlgn="auto" latinLnBrk="0" hangingPunct="1">
              <a:lnSpc>
                <a:spcPct val="140000"/>
              </a:lnSpc>
              <a:spcBef>
                <a:spcPct val="0"/>
              </a:spcBef>
              <a:spcAft>
                <a:spcPts val="0"/>
              </a:spcAft>
              <a:buClrTx/>
              <a:buSzTx/>
              <a:buFont typeface="Arial"/>
              <a:buChar char="•"/>
              <a:tabLst/>
              <a:defRPr/>
            </a:pPr>
            <a:r>
              <a:rPr lang="ja-JP" altLang="en-US" sz="2400" dirty="0" smtClean="0">
                <a:latin typeface="ＤＨＰ平成ゴシックW5" panose="020B0500000000000000" pitchFamily="50" charset="-128"/>
                <a:ea typeface="ＤＨＰ平成ゴシックW5" panose="020B0500000000000000" pitchFamily="50" charset="-128"/>
                <a:cs typeface="+mj-cs"/>
              </a:rPr>
              <a:t>社会を見据えた</a:t>
            </a:r>
            <a:r>
              <a:rPr lang="ja-JP" altLang="en-US" sz="2400" u="sng" dirty="0" smtClean="0">
                <a:latin typeface="ＤＨＰ平成ゴシックW5" panose="020B0500000000000000" pitchFamily="50" charset="-128"/>
                <a:ea typeface="ＤＨＰ平成ゴシックW5" panose="020B0500000000000000" pitchFamily="50" charset="-128"/>
                <a:cs typeface="+mj-cs"/>
              </a:rPr>
              <a:t>移行支援の視点を背景に、修学支援を実施することで、より効果的な支援となることを実感している</a:t>
            </a:r>
            <a:r>
              <a:rPr lang="ja-JP" altLang="en-US" sz="2400" dirty="0" smtClean="0">
                <a:latin typeface="ＤＨＰ平成ゴシックW5" panose="020B0500000000000000" pitchFamily="50" charset="-128"/>
                <a:ea typeface="ＤＨＰ平成ゴシックW5" panose="020B0500000000000000" pitchFamily="50" charset="-128"/>
                <a:cs typeface="+mj-cs"/>
              </a:rPr>
              <a:t>が、まだまだ模索段階であるといわざるを得ない。</a:t>
            </a:r>
            <a:endParaRPr lang="en-US" altLang="ja-JP" sz="2400" dirty="0" smtClean="0">
              <a:latin typeface="ＤＨＰ平成ゴシックW5" panose="020B0500000000000000" pitchFamily="50" charset="-128"/>
              <a:ea typeface="ＤＨＰ平成ゴシックW5" panose="020B0500000000000000" pitchFamily="50" charset="-128"/>
              <a:cs typeface="+mj-cs"/>
            </a:endParaRPr>
          </a:p>
          <a:p>
            <a:pPr marL="342900" marR="0" lvl="0" indent="-342900" algn="l" defTabSz="914400" rtl="0" eaLnBrk="1" fontAlgn="auto" latinLnBrk="0" hangingPunct="1">
              <a:lnSpc>
                <a:spcPct val="140000"/>
              </a:lnSpc>
              <a:spcBef>
                <a:spcPct val="0"/>
              </a:spcBef>
              <a:spcAft>
                <a:spcPts val="0"/>
              </a:spcAft>
              <a:buClrTx/>
              <a:buSzTx/>
              <a:buFont typeface="Arial"/>
              <a:buChar char="•"/>
              <a:tabLst/>
              <a:defRPr/>
            </a:pP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a:p>
            <a:pPr marL="342900" marR="0" lvl="0" indent="-342900" algn="l" defTabSz="914400" rtl="0" eaLnBrk="1" fontAlgn="auto" latinLnBrk="0" hangingPunct="1">
              <a:lnSpc>
                <a:spcPct val="140000"/>
              </a:lnSpc>
              <a:spcBef>
                <a:spcPct val="0"/>
              </a:spcBef>
              <a:spcAft>
                <a:spcPts val="0"/>
              </a:spcAft>
              <a:buClrTx/>
              <a:buSzTx/>
              <a:buFont typeface="Arial"/>
              <a:buChar char="•"/>
              <a:tabLst/>
              <a:defRPr/>
            </a:pPr>
            <a:r>
              <a:rPr lang="ja-JP" altLang="en-US" sz="2400" dirty="0" smtClean="0">
                <a:latin typeface="ＤＨＰ平成ゴシックW5" panose="020B0500000000000000" pitchFamily="50" charset="-128"/>
                <a:ea typeface="ＤＨＰ平成ゴシックW5" panose="020B0500000000000000" pitchFamily="50" charset="-128"/>
                <a:cs typeface="+mj-cs"/>
              </a:rPr>
              <a:t>修学支援以外では、</a:t>
            </a:r>
            <a:r>
              <a:rPr lang="ja-JP" altLang="en-US" sz="2400" u="sng" dirty="0" smtClean="0">
                <a:latin typeface="ＤＨＰ平成ゴシックW5" panose="020B0500000000000000" pitchFamily="50" charset="-128"/>
                <a:ea typeface="ＤＨＰ平成ゴシックW5" panose="020B0500000000000000" pitchFamily="50" charset="-128"/>
                <a:cs typeface="+mj-cs"/>
              </a:rPr>
              <a:t>グループワーク</a:t>
            </a:r>
            <a:r>
              <a:rPr lang="ja-JP" altLang="en-US" sz="2400" dirty="0" smtClean="0">
                <a:latin typeface="ＤＨＰ平成ゴシックW5" panose="020B0500000000000000" pitchFamily="50" charset="-128"/>
                <a:ea typeface="ＤＨＰ平成ゴシックW5" panose="020B0500000000000000" pitchFamily="50" charset="-128"/>
                <a:cs typeface="+mj-cs"/>
              </a:rPr>
              <a:t>（現在は２つのプログラムがある）を実施したり、企業や就労移行支援事業所などとの連携による</a:t>
            </a:r>
            <a:r>
              <a:rPr lang="ja-JP" altLang="en-US" sz="2400" u="sng" dirty="0" smtClean="0">
                <a:latin typeface="ＤＨＰ平成ゴシックW5" panose="020B0500000000000000" pitchFamily="50" charset="-128"/>
                <a:ea typeface="ＤＨＰ平成ゴシックW5" panose="020B0500000000000000" pitchFamily="50" charset="-128"/>
                <a:cs typeface="+mj-cs"/>
              </a:rPr>
              <a:t>就職活動支援</a:t>
            </a:r>
            <a:r>
              <a:rPr lang="ja-JP" altLang="en-US" sz="2400" dirty="0" smtClean="0">
                <a:latin typeface="ＤＨＰ平成ゴシックW5" panose="020B0500000000000000" pitchFamily="50" charset="-128"/>
                <a:ea typeface="ＤＨＰ平成ゴシックW5" panose="020B0500000000000000" pitchFamily="50" charset="-128"/>
                <a:cs typeface="+mj-cs"/>
              </a:rPr>
              <a:t>（インターンシップ等）を実施している。</a:t>
            </a: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p:txBody>
      </p:sp>
      <p:sp>
        <p:nvSpPr>
          <p:cNvPr id="10" name="正方形/長方形 9"/>
          <p:cNvSpPr/>
          <p:nvPr/>
        </p:nvSpPr>
        <p:spPr>
          <a:xfrm>
            <a:off x="467544" y="332656"/>
            <a:ext cx="8280920" cy="79208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400" dirty="0" smtClean="0">
                <a:latin typeface="ヒラギノ角ゴ Pro W3"/>
                <a:ea typeface="ヒラギノ角ゴ Pro W3"/>
                <a:cs typeface="ヒラギノ角ゴ Pro W3"/>
              </a:rPr>
              <a:t>　３）社会を見据えた支援のあり方</a:t>
            </a:r>
            <a:r>
              <a:rPr lang="en-US" altLang="ja-JP" sz="2400" dirty="0" smtClean="0">
                <a:latin typeface="ヒラギノ角ゴ Pro W3"/>
                <a:ea typeface="ヒラギノ角ゴ Pro W3"/>
                <a:cs typeface="ヒラギノ角ゴ Pro W3"/>
              </a:rPr>
              <a:t> —</a:t>
            </a:r>
            <a:r>
              <a:rPr lang="ja-JP" altLang="en-US" sz="2400" dirty="0" smtClean="0">
                <a:latin typeface="ヒラギノ角ゴ Pro W3"/>
                <a:ea typeface="ヒラギノ角ゴ Pro W3"/>
                <a:cs typeface="ヒラギノ角ゴ Pro W3"/>
              </a:rPr>
              <a:t>移行支援の視点</a:t>
            </a:r>
            <a:endParaRPr lang="ja-JP" altLang="en-US" sz="2400" dirty="0">
              <a:latin typeface="ヒラギノ角ゴ Pro W3"/>
              <a:ea typeface="ヒラギノ角ゴ Pro W3"/>
              <a:cs typeface="ヒラギノ角ゴ Pro W3"/>
            </a:endParaRPr>
          </a:p>
        </p:txBody>
      </p:sp>
    </p:spTree>
    <p:extLst>
      <p:ext uri="{BB962C8B-B14F-4D97-AF65-F5344CB8AC3E}">
        <p14:creationId xmlns:p14="http://schemas.microsoft.com/office/powerpoint/2010/main" val="18532106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214283" y="6453336"/>
            <a:ext cx="8715436" cy="0"/>
          </a:xfrm>
          <a:prstGeom prst="line">
            <a:avLst/>
          </a:prstGeom>
          <a:ln w="38100">
            <a:solidFill>
              <a:schemeClr val="accent5">
                <a:lumMod val="50000"/>
              </a:schemeClr>
            </a:solidFill>
          </a:ln>
          <a:effectLst>
            <a:reflection blurRad="6350" stA="50000" endA="300" endPos="90000" dist="50800" dir="5400000" sy="-100000" algn="bl" rotWithShape="0"/>
          </a:effectLst>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a:xfrm>
            <a:off x="6732240" y="6448251"/>
            <a:ext cx="2133600" cy="365125"/>
          </a:xfrm>
        </p:spPr>
        <p:txBody>
          <a:bodyPr/>
          <a:lstStyle/>
          <a:p>
            <a:fld id="{D2D8002D-B5B0-4BAC-B1F6-782DDCCE6D9C}" type="slidenum">
              <a:rPr kumimoji="1" lang="ja-JP" altLang="en-US" smtClean="0"/>
              <a:pPr/>
              <a:t>13</a:t>
            </a:fld>
            <a:endParaRPr kumimoji="1" lang="ja-JP" altLang="en-US" dirty="0"/>
          </a:p>
        </p:txBody>
      </p:sp>
      <p:sp>
        <p:nvSpPr>
          <p:cNvPr id="21" name="タイトル 1"/>
          <p:cNvSpPr txBox="1">
            <a:spLocks/>
          </p:cNvSpPr>
          <p:nvPr/>
        </p:nvSpPr>
        <p:spPr>
          <a:xfrm>
            <a:off x="539552" y="1268760"/>
            <a:ext cx="8064896" cy="4824536"/>
          </a:xfrm>
          <a:prstGeom prst="rect">
            <a:avLst/>
          </a:prstGeom>
        </p:spPr>
        <p:txBody>
          <a:bodyPr vert="horz" lIns="91440" tIns="45720" rIns="91440" bIns="45720" rtlCol="0" anchor="t" anchorCtr="0">
            <a:noAutofit/>
          </a:bodyPr>
          <a:lstStyle/>
          <a:p>
            <a:pPr marL="342900" marR="0" lvl="0" indent="-342900" algn="l" defTabSz="914400" rtl="0" eaLnBrk="1" fontAlgn="auto" latinLnBrk="0" hangingPunct="1">
              <a:lnSpc>
                <a:spcPct val="140000"/>
              </a:lnSpc>
              <a:spcBef>
                <a:spcPct val="0"/>
              </a:spcBef>
              <a:spcAft>
                <a:spcPts val="0"/>
              </a:spcAft>
              <a:buClrTx/>
              <a:buSzTx/>
              <a:buFont typeface="Arial"/>
              <a:buChar char="•"/>
              <a:tabLst/>
              <a:defRPr/>
            </a:pPr>
            <a:r>
              <a:rPr lang="ja-JP" altLang="en-US" sz="2400" u="sng" dirty="0" smtClean="0">
                <a:latin typeface="ＤＨＰ平成ゴシックW5" panose="020B0500000000000000" pitchFamily="50" charset="-128"/>
                <a:ea typeface="ＤＨＰ平成ゴシックW5" panose="020B0500000000000000" pitchFamily="50" charset="-128"/>
                <a:cs typeface="+mj-cs"/>
              </a:rPr>
              <a:t>大学入学後に顕在化するようなケースが多い状況下で</a:t>
            </a:r>
            <a:r>
              <a:rPr lang="ja-JP" altLang="en-US" sz="2400" dirty="0" smtClean="0">
                <a:latin typeface="ＤＨＰ平成ゴシックW5" panose="020B0500000000000000" pitchFamily="50" charset="-128"/>
                <a:ea typeface="ＤＨＰ平成ゴシックW5" panose="020B0500000000000000" pitchFamily="50" charset="-128"/>
                <a:cs typeface="+mj-cs"/>
              </a:rPr>
              <a:t>、社会モデルとしての視点だけでは対応しきれないことが多いのが現状である。この状況を、</a:t>
            </a:r>
            <a:r>
              <a:rPr lang="ja-JP" altLang="en-US" sz="2400" u="sng" dirty="0" smtClean="0">
                <a:latin typeface="ＤＨＰ平成ゴシックW5" panose="020B0500000000000000" pitchFamily="50" charset="-128"/>
                <a:ea typeface="ＤＨＰ平成ゴシックW5" panose="020B0500000000000000" pitchFamily="50" charset="-128"/>
                <a:cs typeface="+mj-cs"/>
              </a:rPr>
              <a:t>社会としてどのように捉えるのか</a:t>
            </a:r>
            <a:r>
              <a:rPr lang="ja-JP" altLang="en-US" sz="2400" dirty="0" smtClean="0">
                <a:latin typeface="ＤＨＰ平成ゴシックW5" panose="020B0500000000000000" pitchFamily="50" charset="-128"/>
                <a:ea typeface="ＤＨＰ平成ゴシックW5" panose="020B0500000000000000" pitchFamily="50" charset="-128"/>
                <a:cs typeface="+mj-cs"/>
              </a:rPr>
              <a:t>、また、</a:t>
            </a:r>
            <a:r>
              <a:rPr lang="ja-JP" altLang="en-US" sz="2400" u="sng" dirty="0" smtClean="0">
                <a:latin typeface="ＤＨＰ平成ゴシックW5" panose="020B0500000000000000" pitchFamily="50" charset="-128"/>
                <a:ea typeface="ＤＨＰ平成ゴシックW5" panose="020B0500000000000000" pitchFamily="50" charset="-128"/>
                <a:cs typeface="+mj-cs"/>
              </a:rPr>
              <a:t>大学としてはどのようにアプローチすることができるのか</a:t>
            </a:r>
            <a:r>
              <a:rPr lang="ja-JP" altLang="en-US" sz="2400" dirty="0" smtClean="0">
                <a:latin typeface="ＤＨＰ平成ゴシックW5" panose="020B0500000000000000" pitchFamily="50" charset="-128"/>
                <a:ea typeface="ＤＨＰ平成ゴシックW5" panose="020B0500000000000000" pitchFamily="50" charset="-128"/>
                <a:cs typeface="+mj-cs"/>
              </a:rPr>
              <a:t>。</a:t>
            </a:r>
            <a:endParaRPr lang="en-US" altLang="ja-JP" sz="2400" dirty="0" smtClean="0">
              <a:latin typeface="ＤＨＰ平成ゴシックW5" panose="020B0500000000000000" pitchFamily="50" charset="-128"/>
              <a:ea typeface="ＤＨＰ平成ゴシックW5" panose="020B0500000000000000" pitchFamily="50" charset="-128"/>
              <a:cs typeface="+mj-cs"/>
            </a:endParaRPr>
          </a:p>
          <a:p>
            <a:pPr marL="342900" marR="0" lvl="0" indent="-342900" algn="l" defTabSz="914400" rtl="0" eaLnBrk="1" fontAlgn="auto" latinLnBrk="0" hangingPunct="1">
              <a:lnSpc>
                <a:spcPct val="140000"/>
              </a:lnSpc>
              <a:spcBef>
                <a:spcPct val="0"/>
              </a:spcBef>
              <a:spcAft>
                <a:spcPts val="0"/>
              </a:spcAft>
              <a:buClrTx/>
              <a:buSzTx/>
              <a:buFont typeface="Arial"/>
              <a:buChar char="•"/>
              <a:tabLst/>
              <a:defRPr/>
            </a:pP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a:p>
            <a:pPr marL="342900" marR="0" lvl="0" indent="-342900" algn="l" defTabSz="914400" rtl="0" eaLnBrk="1" fontAlgn="auto" latinLnBrk="0" hangingPunct="1">
              <a:lnSpc>
                <a:spcPct val="140000"/>
              </a:lnSpc>
              <a:spcBef>
                <a:spcPct val="0"/>
              </a:spcBef>
              <a:spcAft>
                <a:spcPts val="0"/>
              </a:spcAft>
              <a:buClrTx/>
              <a:buSzTx/>
              <a:buFont typeface="Arial"/>
              <a:buChar char="•"/>
              <a:tabLst/>
              <a:defRPr/>
            </a:pPr>
            <a:r>
              <a:rPr lang="ja-JP" altLang="en-US" sz="2400" dirty="0" smtClean="0">
                <a:latin typeface="ＤＨＰ平成ゴシックW5" panose="020B0500000000000000" pitchFamily="50" charset="-128"/>
                <a:ea typeface="ＤＨＰ平成ゴシックW5" panose="020B0500000000000000" pitchFamily="50" charset="-128"/>
                <a:cs typeface="+mj-cs"/>
              </a:rPr>
              <a:t>発達障害学生が直面するディスアビリティの解消は重要な課題であるが、そのような支援を実施するための</a:t>
            </a:r>
            <a:r>
              <a:rPr lang="ja-JP" altLang="en-US" sz="2400" u="sng" dirty="0" smtClean="0">
                <a:latin typeface="ＤＨＰ平成ゴシックW5" panose="020B0500000000000000" pitchFamily="50" charset="-128"/>
                <a:ea typeface="ＤＨＰ平成ゴシックW5" panose="020B0500000000000000" pitchFamily="50" charset="-128"/>
                <a:cs typeface="+mj-cs"/>
              </a:rPr>
              <a:t>「合理的配慮のエビデンス」</a:t>
            </a:r>
            <a:r>
              <a:rPr lang="ja-JP" altLang="en-US" sz="2400" dirty="0" smtClean="0">
                <a:latin typeface="ＤＨＰ平成ゴシックW5" panose="020B0500000000000000" pitchFamily="50" charset="-128"/>
                <a:ea typeface="ＤＨＰ平成ゴシックW5" panose="020B0500000000000000" pitchFamily="50" charset="-128"/>
                <a:cs typeface="+mj-cs"/>
              </a:rPr>
              <a:t>や</a:t>
            </a:r>
            <a:r>
              <a:rPr lang="ja-JP" altLang="en-US" sz="2400" u="sng" dirty="0" smtClean="0">
                <a:latin typeface="ＤＨＰ平成ゴシックW5" panose="020B0500000000000000" pitchFamily="50" charset="-128"/>
                <a:ea typeface="ＤＨＰ平成ゴシックW5" panose="020B0500000000000000" pitchFamily="50" charset="-128"/>
                <a:cs typeface="+mj-cs"/>
              </a:rPr>
              <a:t>「効果的なアセスメント方法」</a:t>
            </a:r>
            <a:r>
              <a:rPr lang="ja-JP" altLang="en-US" sz="2400" dirty="0" smtClean="0">
                <a:latin typeface="ＤＨＰ平成ゴシックW5" panose="020B0500000000000000" pitchFamily="50" charset="-128"/>
                <a:ea typeface="ＤＨＰ平成ゴシックW5" panose="020B0500000000000000" pitchFamily="50" charset="-128"/>
                <a:cs typeface="+mj-cs"/>
              </a:rPr>
              <a:t>などを蓄積する必要があるのではないか。</a:t>
            </a: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p:txBody>
      </p:sp>
      <p:sp>
        <p:nvSpPr>
          <p:cNvPr id="10" name="正方形/長方形 9"/>
          <p:cNvSpPr/>
          <p:nvPr/>
        </p:nvSpPr>
        <p:spPr>
          <a:xfrm>
            <a:off x="467544" y="332656"/>
            <a:ext cx="8280920" cy="79208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400" dirty="0" smtClean="0">
                <a:latin typeface="ヒラギノ角ゴ Pro W3"/>
                <a:ea typeface="ヒラギノ角ゴ Pro W3"/>
                <a:cs typeface="ヒラギノ角ゴ Pro W3"/>
              </a:rPr>
              <a:t>　４）今後にむけた課題（学会等への期待）</a:t>
            </a:r>
            <a:endParaRPr lang="ja-JP" altLang="en-US" sz="2400" dirty="0">
              <a:latin typeface="ヒラギノ角ゴ Pro W3"/>
              <a:ea typeface="ヒラギノ角ゴ Pro W3"/>
              <a:cs typeface="ヒラギノ角ゴ Pro W3"/>
            </a:endParaRPr>
          </a:p>
        </p:txBody>
      </p:sp>
    </p:spTree>
    <p:extLst>
      <p:ext uri="{BB962C8B-B14F-4D97-AF65-F5344CB8AC3E}">
        <p14:creationId xmlns:p14="http://schemas.microsoft.com/office/powerpoint/2010/main" val="35788716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214283" y="6525344"/>
            <a:ext cx="8715436" cy="0"/>
          </a:xfrm>
          <a:prstGeom prst="line">
            <a:avLst/>
          </a:prstGeom>
          <a:ln w="38100">
            <a:solidFill>
              <a:schemeClr val="accent5">
                <a:lumMod val="50000"/>
              </a:schemeClr>
            </a:solidFill>
          </a:ln>
          <a:effectLst>
            <a:reflection blurRad="6350" stA="50000" endA="300" endPos="90000" dist="50800" dir="5400000" sy="-100000" algn="bl" rotWithShape="0"/>
          </a:effectLst>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a:xfrm>
            <a:off x="6830888" y="6525345"/>
            <a:ext cx="2133600" cy="365125"/>
          </a:xfrm>
        </p:spPr>
        <p:txBody>
          <a:bodyPr/>
          <a:lstStyle/>
          <a:p>
            <a:fld id="{D2D8002D-B5B0-4BAC-B1F6-782DDCCE6D9C}" type="slidenum">
              <a:rPr kumimoji="1" lang="ja-JP" altLang="en-US" smtClean="0"/>
              <a:pPr/>
              <a:t>14</a:t>
            </a:fld>
            <a:endParaRPr kumimoji="1" lang="ja-JP" altLang="en-US" dirty="0"/>
          </a:p>
        </p:txBody>
      </p:sp>
      <p:sp>
        <p:nvSpPr>
          <p:cNvPr id="5" name="コンテンツ プレースホルダ 9"/>
          <p:cNvSpPr txBox="1">
            <a:spLocks/>
          </p:cNvSpPr>
          <p:nvPr/>
        </p:nvSpPr>
        <p:spPr>
          <a:xfrm>
            <a:off x="755576" y="1700808"/>
            <a:ext cx="7776864" cy="4032448"/>
          </a:xfrm>
          <a:prstGeom prst="rect">
            <a:avLst/>
          </a:prstGeom>
        </p:spPr>
        <p:txBody>
          <a:bodyPr vert="horz" lIns="91440" tIns="45720" rIns="91440" bIns="45720" rtlCol="0" anchor="t" anchorCtr="0">
            <a:no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lnSpc>
                <a:spcPct val="130000"/>
              </a:lnSpc>
            </a:pPr>
            <a:r>
              <a:rPr lang="ja-JP" altLang="en-US" sz="2000" dirty="0" smtClean="0">
                <a:solidFill>
                  <a:schemeClr val="tx1"/>
                </a:solidFill>
                <a:latin typeface="ヒラギノ角ゴ Pro W3"/>
                <a:ea typeface="ヒラギノ角ゴ Pro W3"/>
                <a:cs typeface="ヒラギノ角ゴ Pro W3"/>
              </a:rPr>
              <a:t>参考：</a:t>
            </a:r>
            <a:endParaRPr lang="en-US" altLang="ja-JP" sz="2000" dirty="0" smtClean="0">
              <a:solidFill>
                <a:schemeClr val="tx1"/>
              </a:solidFill>
              <a:latin typeface="ヒラギノ角ゴ Pro W3"/>
              <a:ea typeface="ヒラギノ角ゴ Pro W3"/>
              <a:cs typeface="ヒラギノ角ゴ Pro W3"/>
            </a:endParaRPr>
          </a:p>
          <a:p>
            <a:pPr algn="l">
              <a:lnSpc>
                <a:spcPct val="130000"/>
              </a:lnSpc>
            </a:pPr>
            <a:r>
              <a:rPr lang="en-US" altLang="ja-JP" sz="2000" spc="100" dirty="0" smtClean="0">
                <a:solidFill>
                  <a:schemeClr val="tx1"/>
                </a:solidFill>
                <a:latin typeface="ヒラギノ角ゴ Pro W3"/>
                <a:ea typeface="ヒラギノ角ゴ Pro W3"/>
                <a:cs typeface="ヒラギノ角ゴ Pro W3"/>
              </a:rPr>
              <a:t>『</a:t>
            </a:r>
            <a:r>
              <a:rPr lang="ja-JP" altLang="en-US" sz="2000" spc="100" dirty="0" smtClean="0">
                <a:solidFill>
                  <a:schemeClr val="tx1"/>
                </a:solidFill>
                <a:latin typeface="ヒラギノ角ゴ Pro W3"/>
                <a:ea typeface="ヒラギノ角ゴ Pro W3"/>
                <a:cs typeface="ヒラギノ角ゴ Pro W3"/>
              </a:rPr>
              <a:t>知のバリアフリー</a:t>
            </a:r>
            <a:r>
              <a:rPr lang="en-US" altLang="ja-JP" sz="2000" spc="100" dirty="0" smtClean="0">
                <a:solidFill>
                  <a:schemeClr val="tx1"/>
                </a:solidFill>
                <a:latin typeface="ヒラギノ角ゴ Pro W3"/>
                <a:ea typeface="ヒラギノ角ゴ Pro W3"/>
                <a:cs typeface="ヒラギノ角ゴ Pro W3"/>
              </a:rPr>
              <a:t>』</a:t>
            </a:r>
            <a:r>
              <a:rPr lang="ja-JP" altLang="en-US" sz="2000" spc="100" dirty="0" smtClean="0">
                <a:solidFill>
                  <a:schemeClr val="tx1"/>
                </a:solidFill>
                <a:latin typeface="ヒラギノ角ゴ Pro W3"/>
                <a:ea typeface="ヒラギノ角ゴ Pro W3"/>
                <a:cs typeface="ヒラギノ角ゴ Pro W3"/>
              </a:rPr>
              <a:t>嶺</a:t>
            </a:r>
            <a:r>
              <a:rPr lang="ja-JP" altLang="en-US" sz="2000" spc="100" dirty="0">
                <a:solidFill>
                  <a:schemeClr val="tx1"/>
                </a:solidFill>
                <a:latin typeface="ヒラギノ角ゴ Pro W3"/>
                <a:ea typeface="ヒラギノ角ゴ Pro W3"/>
                <a:cs typeface="ヒラギノ角ゴ Pro W3"/>
              </a:rPr>
              <a:t>重</a:t>
            </a:r>
            <a:r>
              <a:rPr lang="en-US" altLang="ja-JP" sz="2000" spc="100" dirty="0">
                <a:solidFill>
                  <a:schemeClr val="tx1"/>
                </a:solidFill>
                <a:latin typeface="ヒラギノ角ゴ Pro W3"/>
                <a:ea typeface="ヒラギノ角ゴ Pro W3"/>
                <a:cs typeface="ヒラギノ角ゴ Pro W3"/>
              </a:rPr>
              <a:t> </a:t>
            </a:r>
            <a:r>
              <a:rPr lang="ja-JP" altLang="en-US" sz="2000" spc="100" dirty="0">
                <a:solidFill>
                  <a:schemeClr val="tx1"/>
                </a:solidFill>
                <a:latin typeface="ヒラギノ角ゴ Pro W3"/>
                <a:ea typeface="ヒラギノ角ゴ Pro W3"/>
                <a:cs typeface="ヒラギノ角ゴ Pro W3"/>
              </a:rPr>
              <a:t>慎</a:t>
            </a:r>
            <a:r>
              <a:rPr lang="en-US" altLang="ja-JP" sz="2000" spc="100" dirty="0">
                <a:solidFill>
                  <a:schemeClr val="tx1"/>
                </a:solidFill>
                <a:latin typeface="ヒラギノ角ゴ Pro W3"/>
                <a:ea typeface="ヒラギノ角ゴ Pro W3"/>
                <a:cs typeface="ヒラギノ角ゴ Pro W3"/>
              </a:rPr>
              <a:t>,</a:t>
            </a:r>
            <a:r>
              <a:rPr lang="ja-JP" altLang="en-US" sz="2000" spc="100" dirty="0">
                <a:solidFill>
                  <a:schemeClr val="tx1"/>
                </a:solidFill>
                <a:latin typeface="ヒラギノ角ゴ Pro W3"/>
                <a:ea typeface="ヒラギノ角ゴ Pro W3"/>
                <a:cs typeface="ヒラギノ角ゴ Pro W3"/>
              </a:rPr>
              <a:t>広瀬浩</a:t>
            </a:r>
            <a:r>
              <a:rPr lang="ja-JP" altLang="en-US" sz="2000" spc="100" dirty="0" smtClean="0">
                <a:solidFill>
                  <a:schemeClr val="tx1"/>
                </a:solidFill>
                <a:latin typeface="ヒラギノ角ゴ Pro W3"/>
                <a:ea typeface="ヒラギノ角ゴ Pro W3"/>
                <a:cs typeface="ヒラギノ角ゴ Pro W3"/>
              </a:rPr>
              <a:t>二郎編，</a:t>
            </a:r>
            <a:endParaRPr lang="en-US" altLang="ja-JP" sz="2000" spc="100" dirty="0" smtClean="0">
              <a:solidFill>
                <a:schemeClr val="tx1"/>
              </a:solidFill>
              <a:latin typeface="ヒラギノ角ゴ Pro W3"/>
              <a:ea typeface="ヒラギノ角ゴ Pro W3"/>
              <a:cs typeface="ヒラギノ角ゴ Pro W3"/>
            </a:endParaRPr>
          </a:p>
          <a:p>
            <a:pPr algn="l">
              <a:lnSpc>
                <a:spcPct val="130000"/>
              </a:lnSpc>
            </a:pPr>
            <a:r>
              <a:rPr lang="ja-JP" altLang="en-US" sz="2000" spc="100" dirty="0" smtClean="0">
                <a:solidFill>
                  <a:schemeClr val="tx1"/>
                </a:solidFill>
                <a:latin typeface="ヒラギノ角ゴ Pro W3"/>
                <a:ea typeface="ヒラギノ角ゴ Pro W3"/>
                <a:cs typeface="ヒラギノ角ゴ Pro W3"/>
              </a:rPr>
              <a:t>京都</a:t>
            </a:r>
            <a:r>
              <a:rPr lang="ja-JP" altLang="en-US" sz="2000" spc="100" dirty="0">
                <a:solidFill>
                  <a:schemeClr val="tx1"/>
                </a:solidFill>
                <a:latin typeface="ヒラギノ角ゴ Pro W3"/>
                <a:ea typeface="ヒラギノ角ゴ Pro W3"/>
                <a:cs typeface="ヒラギノ角ゴ Pro W3"/>
              </a:rPr>
              <a:t>大学</a:t>
            </a:r>
            <a:r>
              <a:rPr lang="en-US" altLang="ja-JP" sz="2000" spc="100" dirty="0">
                <a:solidFill>
                  <a:schemeClr val="tx1"/>
                </a:solidFill>
                <a:latin typeface="ヒラギノ角ゴ Pro W3"/>
                <a:ea typeface="ヒラギノ角ゴ Pro W3"/>
                <a:cs typeface="ヒラギノ角ゴ Pro W3"/>
              </a:rPr>
              <a:t> </a:t>
            </a:r>
            <a:r>
              <a:rPr lang="ja-JP" altLang="en-US" sz="2000" spc="100" dirty="0">
                <a:solidFill>
                  <a:schemeClr val="tx1"/>
                </a:solidFill>
                <a:latin typeface="ヒラギノ角ゴ Pro W3"/>
                <a:ea typeface="ヒラギノ角ゴ Pro W3"/>
                <a:cs typeface="ヒラギノ角ゴ Pro W3"/>
              </a:rPr>
              <a:t>学生総合支援センター</a:t>
            </a:r>
            <a:r>
              <a:rPr lang="en-US" altLang="ja-JP" sz="2000" spc="100" dirty="0">
                <a:solidFill>
                  <a:schemeClr val="tx1"/>
                </a:solidFill>
                <a:latin typeface="ヒラギノ角ゴ Pro W3"/>
                <a:ea typeface="ヒラギノ角ゴ Pro W3"/>
                <a:cs typeface="ヒラギノ角ゴ Pro W3"/>
              </a:rPr>
              <a:t> </a:t>
            </a:r>
            <a:r>
              <a:rPr lang="ja-JP" altLang="en-US" sz="2000" spc="100" dirty="0">
                <a:solidFill>
                  <a:schemeClr val="tx1"/>
                </a:solidFill>
                <a:latin typeface="ヒラギノ角ゴ Pro W3"/>
                <a:ea typeface="ヒラギノ角ゴ Pro W3"/>
                <a:cs typeface="ヒラギノ角ゴ Pro W3"/>
              </a:rPr>
              <a:t>障害学生支援ルーム</a:t>
            </a:r>
            <a:r>
              <a:rPr lang="ja-JP" altLang="en-US" sz="2000" spc="100" dirty="0" smtClean="0">
                <a:solidFill>
                  <a:schemeClr val="tx1"/>
                </a:solidFill>
                <a:latin typeface="ヒラギノ角ゴ Pro W3"/>
                <a:ea typeface="ヒラギノ角ゴ Pro W3"/>
                <a:cs typeface="ヒラギノ角ゴ Pro W3"/>
              </a:rPr>
              <a:t>協力，</a:t>
            </a:r>
            <a:endParaRPr lang="en-US" altLang="ja-JP" sz="2000" spc="100" dirty="0" smtClean="0">
              <a:solidFill>
                <a:schemeClr val="tx1"/>
              </a:solidFill>
              <a:latin typeface="ヒラギノ角ゴ Pro W3"/>
              <a:ea typeface="ヒラギノ角ゴ Pro W3"/>
              <a:cs typeface="ヒラギノ角ゴ Pro W3"/>
            </a:endParaRPr>
          </a:p>
          <a:p>
            <a:pPr algn="l">
              <a:lnSpc>
                <a:spcPct val="130000"/>
              </a:lnSpc>
            </a:pPr>
            <a:r>
              <a:rPr lang="en-US" altLang="ja-JP" sz="2000" spc="100" dirty="0" smtClean="0">
                <a:solidFill>
                  <a:schemeClr val="tx1"/>
                </a:solidFill>
                <a:latin typeface="ヒラギノ角ゴ Pro W3"/>
                <a:ea typeface="ヒラギノ角ゴ Pro W3"/>
                <a:cs typeface="ヒラギノ角ゴ Pro W3"/>
              </a:rPr>
              <a:t>2014, </a:t>
            </a:r>
            <a:r>
              <a:rPr lang="ja-JP" altLang="en-US" sz="2000" spc="100" dirty="0" smtClean="0">
                <a:solidFill>
                  <a:schemeClr val="tx1"/>
                </a:solidFill>
                <a:latin typeface="ヒラギノ角ゴ Pro W3"/>
                <a:ea typeface="ヒラギノ角ゴ Pro W3"/>
                <a:cs typeface="ヒラギノ角ゴ Pro W3"/>
              </a:rPr>
              <a:t>京都大学学術出版会．</a:t>
            </a:r>
            <a:endParaRPr lang="en-US" altLang="ja-JP" sz="2000" spc="100" dirty="0" smtClean="0">
              <a:solidFill>
                <a:schemeClr val="tx1"/>
              </a:solidFill>
              <a:latin typeface="ヒラギノ角ゴ Pro W3"/>
              <a:ea typeface="ヒラギノ角ゴ Pro W3"/>
              <a:cs typeface="ヒラギノ角ゴ Pro W3"/>
            </a:endParaRPr>
          </a:p>
          <a:p>
            <a:pPr algn="l">
              <a:lnSpc>
                <a:spcPct val="130000"/>
              </a:lnSpc>
            </a:pPr>
            <a:endParaRPr lang="en-US" altLang="ja-JP" sz="2000" spc="100" dirty="0" smtClean="0">
              <a:solidFill>
                <a:schemeClr val="tx1"/>
              </a:solidFill>
              <a:latin typeface="ヒラギノ角ゴ Pro W3"/>
              <a:ea typeface="ヒラギノ角ゴ Pro W3"/>
              <a:cs typeface="ヒラギノ角ゴ Pro W3"/>
            </a:endParaRPr>
          </a:p>
          <a:p>
            <a:pPr algn="l">
              <a:lnSpc>
                <a:spcPct val="130000"/>
              </a:lnSpc>
            </a:pPr>
            <a:endParaRPr lang="en-US" altLang="ja-JP" sz="2000" spc="100" dirty="0" smtClean="0">
              <a:solidFill>
                <a:schemeClr val="tx1"/>
              </a:solidFill>
              <a:latin typeface="ヒラギノ角ゴ Pro W3"/>
              <a:ea typeface="ヒラギノ角ゴ Pro W3"/>
              <a:cs typeface="ヒラギノ角ゴ Pro W3"/>
            </a:endParaRPr>
          </a:p>
          <a:p>
            <a:pPr algn="l">
              <a:lnSpc>
                <a:spcPct val="130000"/>
              </a:lnSpc>
            </a:pPr>
            <a:r>
              <a:rPr lang="ja-JP" altLang="en-US" sz="2000" spc="100" dirty="0" smtClean="0">
                <a:solidFill>
                  <a:schemeClr val="tx1"/>
                </a:solidFill>
                <a:latin typeface="ヒラギノ角ゴ Pro W3"/>
                <a:ea typeface="ヒラギノ角ゴ Pro W3"/>
                <a:cs typeface="ヒラギノ角ゴ Pro W3"/>
              </a:rPr>
              <a:t>　　　　　　　　　　　　ご清聴ありがとうございました。</a:t>
            </a:r>
            <a:endParaRPr lang="en-US" altLang="ja-JP" sz="2000" spc="100" dirty="0" smtClean="0">
              <a:solidFill>
                <a:schemeClr val="tx1"/>
              </a:solidFill>
              <a:latin typeface="ヒラギノ角ゴ Pro W3"/>
              <a:ea typeface="ヒラギノ角ゴ Pro W3"/>
              <a:cs typeface="ヒラギノ角ゴ Pro W3"/>
            </a:endParaRPr>
          </a:p>
          <a:p>
            <a:pPr algn="l">
              <a:lnSpc>
                <a:spcPct val="130000"/>
              </a:lnSpc>
            </a:pPr>
            <a:r>
              <a:rPr lang="ja-JP" altLang="en-US" sz="2000" spc="100" dirty="0" smtClean="0">
                <a:solidFill>
                  <a:schemeClr val="tx1"/>
                </a:solidFill>
                <a:latin typeface="ヒラギノ角ゴ Pro W3"/>
                <a:ea typeface="ヒラギノ角ゴ Pro W3"/>
                <a:cs typeface="ヒラギノ角ゴ Pro W3"/>
              </a:rPr>
              <a:t>　　　　　　　　　　　　　　　　　　　京都大学　村田</a:t>
            </a:r>
            <a:r>
              <a:rPr lang="en-US" altLang="ja-JP" sz="2000" spc="100" dirty="0" smtClean="0">
                <a:solidFill>
                  <a:schemeClr val="tx1"/>
                </a:solidFill>
                <a:latin typeface="ヒラギノ角ゴ Pro W3"/>
                <a:ea typeface="ヒラギノ角ゴ Pro W3"/>
                <a:cs typeface="ヒラギノ角ゴ Pro W3"/>
              </a:rPr>
              <a:t> </a:t>
            </a:r>
            <a:r>
              <a:rPr lang="ja-JP" altLang="en-US" sz="2000" spc="100" dirty="0" smtClean="0">
                <a:solidFill>
                  <a:schemeClr val="tx1"/>
                </a:solidFill>
                <a:latin typeface="ヒラギノ角ゴ Pro W3"/>
                <a:ea typeface="ヒラギノ角ゴ Pro W3"/>
                <a:cs typeface="ヒラギノ角ゴ Pro W3"/>
              </a:rPr>
              <a:t>淳</a:t>
            </a:r>
            <a:endParaRPr lang="en-US" altLang="ja-JP" sz="2000" spc="100" dirty="0">
              <a:solidFill>
                <a:schemeClr val="tx1"/>
              </a:solidFill>
              <a:latin typeface="ヒラギノ角ゴ Pro W3"/>
              <a:ea typeface="ヒラギノ角ゴ Pro W3"/>
              <a:cs typeface="ヒラギノ角ゴ Pro W3"/>
            </a:endParaRPr>
          </a:p>
        </p:txBody>
      </p:sp>
    </p:spTree>
    <p:extLst>
      <p:ext uri="{BB962C8B-B14F-4D97-AF65-F5344CB8AC3E}">
        <p14:creationId xmlns:p14="http://schemas.microsoft.com/office/powerpoint/2010/main" val="1564990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214283" y="6453336"/>
            <a:ext cx="8715436" cy="0"/>
          </a:xfrm>
          <a:prstGeom prst="line">
            <a:avLst/>
          </a:prstGeom>
          <a:ln w="38100">
            <a:solidFill>
              <a:schemeClr val="accent5">
                <a:lumMod val="50000"/>
              </a:schemeClr>
            </a:solidFill>
          </a:ln>
          <a:effectLst>
            <a:reflection blurRad="6350" stA="50000" endA="300" endPos="90000" dist="50800" dir="5400000" sy="-100000" algn="bl" rotWithShape="0"/>
          </a:effectLst>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a:xfrm>
            <a:off x="6732240" y="6448251"/>
            <a:ext cx="2133600" cy="365125"/>
          </a:xfrm>
        </p:spPr>
        <p:txBody>
          <a:bodyPr/>
          <a:lstStyle/>
          <a:p>
            <a:fld id="{D2D8002D-B5B0-4BAC-B1F6-782DDCCE6D9C}" type="slidenum">
              <a:rPr kumimoji="1" lang="ja-JP" altLang="en-US" smtClean="0"/>
              <a:pPr/>
              <a:t>2</a:t>
            </a:fld>
            <a:endParaRPr kumimoji="1" lang="ja-JP" altLang="en-US" dirty="0"/>
          </a:p>
        </p:txBody>
      </p:sp>
      <p:sp>
        <p:nvSpPr>
          <p:cNvPr id="21" name="タイトル 1"/>
          <p:cNvSpPr txBox="1">
            <a:spLocks/>
          </p:cNvSpPr>
          <p:nvPr/>
        </p:nvSpPr>
        <p:spPr>
          <a:xfrm>
            <a:off x="755576" y="2276872"/>
            <a:ext cx="8064896" cy="4032448"/>
          </a:xfrm>
          <a:prstGeom prst="rect">
            <a:avLst/>
          </a:prstGeom>
        </p:spPr>
        <p:txBody>
          <a:bodyPr vert="horz" lIns="91440" tIns="45720" rIns="91440" bIns="45720" rtlCol="0" anchor="t" anchorCtr="0">
            <a:noAutofit/>
          </a:bodyPr>
          <a:lstStyle/>
          <a:p>
            <a:pPr marR="0" lvl="0" algn="l" defTabSz="914400" rtl="0" eaLnBrk="1" fontAlgn="auto" latinLnBrk="0" hangingPunct="1">
              <a:lnSpc>
                <a:spcPct val="100000"/>
              </a:lnSpc>
              <a:spcBef>
                <a:spcPct val="0"/>
              </a:spcBef>
              <a:spcAft>
                <a:spcPts val="0"/>
              </a:spcAft>
              <a:buClrTx/>
              <a:buSzTx/>
              <a:tabLst/>
              <a:defRPr/>
            </a:pPr>
            <a:endParaRPr lang="en-US" altLang="ja-JP" sz="2400" dirty="0">
              <a:latin typeface="ＤＨＰ平成ゴシックW5" panose="020B0500000000000000" pitchFamily="50" charset="-128"/>
              <a:ea typeface="ＤＨＰ平成ゴシックW5" panose="020B0500000000000000" pitchFamily="50" charset="-128"/>
              <a:cs typeface="+mj-cs"/>
            </a:endParaRPr>
          </a:p>
        </p:txBody>
      </p:sp>
      <p:sp>
        <p:nvSpPr>
          <p:cNvPr id="10" name="正方形/長方形 9"/>
          <p:cNvSpPr/>
          <p:nvPr/>
        </p:nvSpPr>
        <p:spPr>
          <a:xfrm>
            <a:off x="467544" y="332656"/>
            <a:ext cx="8280920" cy="79208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400" dirty="0" smtClean="0">
                <a:latin typeface="ヒラギノ角ゴ Pro W3"/>
                <a:ea typeface="ヒラギノ角ゴ Pro W3"/>
                <a:cs typeface="ヒラギノ角ゴ Pro W3"/>
              </a:rPr>
              <a:t>　報告要旨</a:t>
            </a:r>
            <a:endParaRPr lang="ja-JP" altLang="en-US" sz="2400" dirty="0">
              <a:latin typeface="ヒラギノ角ゴ Pro W3"/>
              <a:ea typeface="ヒラギノ角ゴ Pro W3"/>
              <a:cs typeface="ヒラギノ角ゴ Pro W3"/>
            </a:endParaRPr>
          </a:p>
        </p:txBody>
      </p:sp>
      <p:sp>
        <p:nvSpPr>
          <p:cNvPr id="8" name="正方形/長方形 7"/>
          <p:cNvSpPr/>
          <p:nvPr/>
        </p:nvSpPr>
        <p:spPr>
          <a:xfrm>
            <a:off x="611560" y="1602314"/>
            <a:ext cx="7848872" cy="3434787"/>
          </a:xfrm>
          <a:prstGeom prst="rect">
            <a:avLst/>
          </a:prstGeom>
        </p:spPr>
        <p:txBody>
          <a:bodyPr wrap="square">
            <a:spAutoFit/>
          </a:bodyPr>
          <a:lstStyle/>
          <a:p>
            <a:pPr marL="457200" indent="-457200">
              <a:lnSpc>
                <a:spcPct val="130000"/>
              </a:lnSpc>
              <a:buFont typeface="+mj-lt"/>
              <a:buAutoNum type="arabicParenR"/>
            </a:pPr>
            <a:r>
              <a:rPr lang="ja-JP" altLang="en-US" sz="2400" dirty="0" smtClean="0">
                <a:latin typeface="ヒラギノ角ゴ Pro W3"/>
                <a:ea typeface="ヒラギノ角ゴ Pro W3"/>
                <a:cs typeface="ヒラギノ角ゴ Pro W3"/>
              </a:rPr>
              <a:t>京都大学における障害学生支援</a:t>
            </a:r>
            <a:endParaRPr lang="en-US" altLang="ja-JP" sz="2400" dirty="0" smtClean="0">
              <a:latin typeface="ヒラギノ角ゴ Pro W3"/>
              <a:ea typeface="ヒラギノ角ゴ Pro W3"/>
              <a:cs typeface="ヒラギノ角ゴ Pro W3"/>
            </a:endParaRPr>
          </a:p>
          <a:p>
            <a:pPr marL="457200" indent="-457200">
              <a:lnSpc>
                <a:spcPct val="130000"/>
              </a:lnSpc>
              <a:buFont typeface="+mj-lt"/>
              <a:buAutoNum type="arabicParenR"/>
            </a:pPr>
            <a:endParaRPr lang="en-US" altLang="ja-JP" sz="2400" dirty="0">
              <a:latin typeface="ヒラギノ角ゴ Pro W3"/>
              <a:ea typeface="ヒラギノ角ゴ Pro W3"/>
              <a:cs typeface="ヒラギノ角ゴ Pro W3"/>
            </a:endParaRPr>
          </a:p>
          <a:p>
            <a:pPr marL="457200" indent="-457200">
              <a:lnSpc>
                <a:spcPct val="130000"/>
              </a:lnSpc>
              <a:buFont typeface="+mj-lt"/>
              <a:buAutoNum type="arabicParenR"/>
            </a:pPr>
            <a:r>
              <a:rPr lang="ja-JP" altLang="en-US" sz="2400" dirty="0" smtClean="0">
                <a:latin typeface="ヒラギノ角ゴ Pro W3"/>
                <a:ea typeface="ヒラギノ角ゴ Pro W3"/>
                <a:cs typeface="ヒラギノ角ゴ Pro W3"/>
              </a:rPr>
              <a:t>発達障害学生支援の現状</a:t>
            </a:r>
            <a:r>
              <a:rPr lang="en-US" altLang="ja-JP" sz="2400" dirty="0" smtClean="0">
                <a:latin typeface="ヒラギノ角ゴ Pro W3"/>
                <a:ea typeface="ヒラギノ角ゴ Pro W3"/>
                <a:cs typeface="ヒラギノ角ゴ Pro W3"/>
              </a:rPr>
              <a:t> —</a:t>
            </a:r>
            <a:r>
              <a:rPr lang="ja-JP" altLang="en-US" sz="2400" dirty="0" smtClean="0">
                <a:latin typeface="ヒラギノ角ゴ Pro W3"/>
                <a:ea typeface="ヒラギノ角ゴ Pro W3"/>
                <a:cs typeface="ヒラギノ角ゴ Pro W3"/>
              </a:rPr>
              <a:t>個別支援と修学支援</a:t>
            </a:r>
            <a:endParaRPr lang="en-US" altLang="ja-JP" sz="2400" dirty="0" smtClean="0">
              <a:latin typeface="ヒラギノ角ゴ Pro W3"/>
              <a:ea typeface="ヒラギノ角ゴ Pro W3"/>
              <a:cs typeface="ヒラギノ角ゴ Pro W3"/>
            </a:endParaRPr>
          </a:p>
          <a:p>
            <a:pPr marL="457200" indent="-457200">
              <a:lnSpc>
                <a:spcPct val="130000"/>
              </a:lnSpc>
              <a:buFont typeface="+mj-lt"/>
              <a:buAutoNum type="arabicParenR"/>
            </a:pPr>
            <a:endParaRPr lang="en-US" altLang="ja-JP" sz="2400" dirty="0">
              <a:latin typeface="ヒラギノ角ゴ Pro W3"/>
              <a:ea typeface="ヒラギノ角ゴ Pro W3"/>
              <a:cs typeface="ヒラギノ角ゴ Pro W3"/>
            </a:endParaRPr>
          </a:p>
          <a:p>
            <a:pPr marL="457200" indent="-457200">
              <a:lnSpc>
                <a:spcPct val="130000"/>
              </a:lnSpc>
              <a:buFont typeface="+mj-lt"/>
              <a:buAutoNum type="arabicParenR"/>
            </a:pPr>
            <a:r>
              <a:rPr lang="ja-JP" altLang="en-US" sz="2400" dirty="0" smtClean="0">
                <a:latin typeface="ヒラギノ角ゴ Pro W3"/>
                <a:ea typeface="ヒラギノ角ゴ Pro W3"/>
                <a:cs typeface="ヒラギノ角ゴ Pro W3"/>
              </a:rPr>
              <a:t>社会を見据えた支援のあり方</a:t>
            </a:r>
            <a:r>
              <a:rPr lang="en-US" altLang="ja-JP" sz="2400" dirty="0" smtClean="0">
                <a:latin typeface="ヒラギノ角ゴ Pro W3"/>
                <a:ea typeface="ヒラギノ角ゴ Pro W3"/>
                <a:cs typeface="ヒラギノ角ゴ Pro W3"/>
              </a:rPr>
              <a:t> —</a:t>
            </a:r>
            <a:r>
              <a:rPr lang="ja-JP" altLang="en-US" sz="2400" dirty="0" smtClean="0">
                <a:latin typeface="ヒラギノ角ゴ Pro W3"/>
                <a:ea typeface="ヒラギノ角ゴ Pro W3"/>
                <a:cs typeface="ヒラギノ角ゴ Pro W3"/>
              </a:rPr>
              <a:t>移行支援の視点</a:t>
            </a:r>
            <a:endParaRPr lang="en-US" altLang="ja-JP" sz="2400" dirty="0" smtClean="0">
              <a:latin typeface="ヒラギノ角ゴ Pro W3"/>
              <a:ea typeface="ヒラギノ角ゴ Pro W3"/>
              <a:cs typeface="ヒラギノ角ゴ Pro W3"/>
            </a:endParaRPr>
          </a:p>
          <a:p>
            <a:pPr marL="457200" indent="-457200">
              <a:lnSpc>
                <a:spcPct val="130000"/>
              </a:lnSpc>
              <a:buFont typeface="+mj-lt"/>
              <a:buAutoNum type="arabicParenR"/>
            </a:pPr>
            <a:endParaRPr lang="en-US" altLang="ja-JP" sz="2400" dirty="0">
              <a:latin typeface="ヒラギノ角ゴ Pro W3"/>
              <a:ea typeface="ヒラギノ角ゴ Pro W3"/>
              <a:cs typeface="ヒラギノ角ゴ Pro W3"/>
            </a:endParaRPr>
          </a:p>
          <a:p>
            <a:pPr marL="457200" indent="-457200">
              <a:lnSpc>
                <a:spcPct val="130000"/>
              </a:lnSpc>
              <a:buFont typeface="+mj-lt"/>
              <a:buAutoNum type="arabicParenR"/>
            </a:pPr>
            <a:r>
              <a:rPr lang="ja-JP" altLang="en-US" sz="2400" dirty="0" smtClean="0">
                <a:latin typeface="ヒラギノ角ゴ Pro W3"/>
                <a:ea typeface="ヒラギノ角ゴ Pro W3"/>
                <a:cs typeface="ヒラギノ角ゴ Pro W3"/>
              </a:rPr>
              <a:t>今後にむけた課題（学会等への期待）</a:t>
            </a:r>
            <a:endParaRPr lang="ja-JP" altLang="en-US" sz="2400" dirty="0">
              <a:latin typeface="ヒラギノ角ゴ Pro W3"/>
              <a:ea typeface="ヒラギノ角ゴ Pro W3"/>
              <a:cs typeface="ヒラギノ角ゴ Pro W3"/>
            </a:endParaRPr>
          </a:p>
        </p:txBody>
      </p:sp>
    </p:spTree>
    <p:extLst>
      <p:ext uri="{BB962C8B-B14F-4D97-AF65-F5344CB8AC3E}">
        <p14:creationId xmlns:p14="http://schemas.microsoft.com/office/powerpoint/2010/main" val="27830816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214283" y="6453336"/>
            <a:ext cx="8715436" cy="0"/>
          </a:xfrm>
          <a:prstGeom prst="line">
            <a:avLst/>
          </a:prstGeom>
          <a:ln w="38100">
            <a:solidFill>
              <a:schemeClr val="accent5">
                <a:lumMod val="50000"/>
              </a:schemeClr>
            </a:solidFill>
          </a:ln>
          <a:effectLst>
            <a:reflection blurRad="6350" stA="50000" endA="300" endPos="90000" dist="50800" dir="5400000" sy="-100000" algn="bl" rotWithShape="0"/>
          </a:effectLst>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a:xfrm>
            <a:off x="6732240" y="6448251"/>
            <a:ext cx="2133600" cy="365125"/>
          </a:xfrm>
        </p:spPr>
        <p:txBody>
          <a:bodyPr/>
          <a:lstStyle/>
          <a:p>
            <a:fld id="{D2D8002D-B5B0-4BAC-B1F6-782DDCCE6D9C}" type="slidenum">
              <a:rPr kumimoji="1" lang="ja-JP" altLang="en-US" smtClean="0"/>
              <a:pPr/>
              <a:t>3</a:t>
            </a:fld>
            <a:endParaRPr kumimoji="1" lang="ja-JP" altLang="en-US" dirty="0"/>
          </a:p>
        </p:txBody>
      </p:sp>
      <p:sp>
        <p:nvSpPr>
          <p:cNvPr id="21" name="タイトル 1"/>
          <p:cNvSpPr txBox="1">
            <a:spLocks/>
          </p:cNvSpPr>
          <p:nvPr/>
        </p:nvSpPr>
        <p:spPr>
          <a:xfrm>
            <a:off x="755576" y="2276872"/>
            <a:ext cx="8064896" cy="4032448"/>
          </a:xfrm>
          <a:prstGeom prst="rect">
            <a:avLst/>
          </a:prstGeom>
        </p:spPr>
        <p:txBody>
          <a:bodyPr vert="horz" lIns="91440" tIns="45720" rIns="91440" bIns="45720" rtlCol="0" anchor="t" anchorCtr="0">
            <a:noAutofit/>
          </a:bodyPr>
          <a:lstStyle/>
          <a:p>
            <a:pPr marR="0" lvl="0" algn="l" defTabSz="914400" rtl="0" eaLnBrk="1" fontAlgn="auto" latinLnBrk="0" hangingPunct="1">
              <a:lnSpc>
                <a:spcPct val="100000"/>
              </a:lnSpc>
              <a:spcBef>
                <a:spcPct val="0"/>
              </a:spcBef>
              <a:spcAft>
                <a:spcPts val="0"/>
              </a:spcAft>
              <a:buClrTx/>
              <a:buSzTx/>
              <a:tabLst/>
              <a:defRPr/>
            </a:pPr>
            <a:endParaRPr lang="en-US" altLang="ja-JP" sz="2400" dirty="0">
              <a:latin typeface="ＤＨＰ平成ゴシックW5" panose="020B0500000000000000" pitchFamily="50" charset="-128"/>
              <a:ea typeface="ＤＨＰ平成ゴシックW5" panose="020B0500000000000000" pitchFamily="50" charset="-128"/>
              <a:cs typeface="+mj-cs"/>
            </a:endParaRPr>
          </a:p>
        </p:txBody>
      </p:sp>
      <p:sp>
        <p:nvSpPr>
          <p:cNvPr id="10" name="正方形/長方形 9"/>
          <p:cNvSpPr/>
          <p:nvPr/>
        </p:nvSpPr>
        <p:spPr>
          <a:xfrm>
            <a:off x="467544" y="332656"/>
            <a:ext cx="8280920" cy="79208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400" dirty="0" smtClean="0">
                <a:latin typeface="ヒラギノ角ゴ Pro W3"/>
                <a:ea typeface="ヒラギノ角ゴ Pro W3"/>
                <a:cs typeface="ヒラギノ角ゴ Pro W3"/>
              </a:rPr>
              <a:t>　１）京都大学における障害学生支援</a:t>
            </a:r>
            <a:endParaRPr lang="ja-JP" altLang="en-US" sz="2400" dirty="0">
              <a:latin typeface="ヒラギノ角ゴ Pro W3"/>
              <a:ea typeface="ヒラギノ角ゴ Pro W3"/>
              <a:cs typeface="ヒラギノ角ゴ Pro W3"/>
            </a:endParaRPr>
          </a:p>
        </p:txBody>
      </p:sp>
      <p:sp>
        <p:nvSpPr>
          <p:cNvPr id="8" name="正方形/長方形 7"/>
          <p:cNvSpPr/>
          <p:nvPr/>
        </p:nvSpPr>
        <p:spPr>
          <a:xfrm>
            <a:off x="611560" y="1412776"/>
            <a:ext cx="8064896" cy="4585870"/>
          </a:xfrm>
          <a:prstGeom prst="rect">
            <a:avLst/>
          </a:prstGeom>
        </p:spPr>
        <p:txBody>
          <a:bodyPr wrap="square">
            <a:spAutoFit/>
          </a:bodyPr>
          <a:lstStyle/>
          <a:p>
            <a:pPr>
              <a:lnSpc>
                <a:spcPct val="150000"/>
              </a:lnSpc>
            </a:pPr>
            <a:r>
              <a:rPr lang="ja-JP" altLang="en-US" sz="2400" dirty="0" smtClean="0">
                <a:latin typeface="ヒラギノ角ゴ Pro W3"/>
                <a:ea typeface="ヒラギノ角ゴ Pro W3"/>
                <a:cs typeface="ヒラギノ角ゴ Pro W3"/>
              </a:rPr>
              <a:t>＜支援の特徴＞</a:t>
            </a:r>
            <a:endParaRPr lang="en-US" altLang="ja-JP" sz="800" dirty="0" smtClean="0">
              <a:latin typeface="ヒラギノ角ゴ Pro W3"/>
              <a:ea typeface="ヒラギノ角ゴ Pro W3"/>
              <a:cs typeface="ヒラギノ角ゴ Pro W3"/>
            </a:endParaRPr>
          </a:p>
          <a:p>
            <a:pPr>
              <a:lnSpc>
                <a:spcPct val="150000"/>
              </a:lnSpc>
            </a:pPr>
            <a:endParaRPr lang="en-US" altLang="ja-JP" sz="800" dirty="0">
              <a:latin typeface="ヒラギノ角ゴ Pro W3"/>
              <a:ea typeface="ヒラギノ角ゴ Pro W3"/>
              <a:cs typeface="ヒラギノ角ゴ Pro W3"/>
            </a:endParaRPr>
          </a:p>
          <a:p>
            <a:pPr marL="457200" indent="-457200">
              <a:lnSpc>
                <a:spcPct val="150000"/>
              </a:lnSpc>
              <a:buFont typeface="+mj-ea"/>
              <a:buAutoNum type="circleNumDbPlain"/>
            </a:pPr>
            <a:r>
              <a:rPr lang="ja-JP" altLang="en-US" sz="2400" dirty="0" smtClean="0">
                <a:latin typeface="ヒラギノ角ゴ Pro W3"/>
                <a:ea typeface="ヒラギノ角ゴ Pro W3"/>
                <a:cs typeface="ヒラギノ角ゴ Pro W3"/>
              </a:rPr>
              <a:t>支援対象者が学部生だけでなく、大学院生にも多く含まれること</a:t>
            </a:r>
            <a:endParaRPr lang="en-US" altLang="ja-JP" sz="2400" dirty="0" smtClean="0">
              <a:latin typeface="ヒラギノ角ゴ Pro W3"/>
              <a:ea typeface="ヒラギノ角ゴ Pro W3"/>
              <a:cs typeface="ヒラギノ角ゴ Pro W3"/>
            </a:endParaRPr>
          </a:p>
          <a:p>
            <a:pPr>
              <a:lnSpc>
                <a:spcPct val="150000"/>
              </a:lnSpc>
            </a:pPr>
            <a:r>
              <a:rPr lang="ja-JP" altLang="en-US" sz="2400" dirty="0" smtClean="0">
                <a:latin typeface="ヒラギノ角ゴ Pro W3"/>
                <a:ea typeface="ヒラギノ角ゴ Pro W3"/>
                <a:cs typeface="ヒラギノ角ゴ Pro W3"/>
              </a:rPr>
              <a:t>　</a:t>
            </a:r>
            <a:r>
              <a:rPr lang="en-US" altLang="ja-JP" sz="2400" dirty="0" smtClean="0">
                <a:latin typeface="ヒラギノ角ゴ Pro W3"/>
                <a:ea typeface="ヒラギノ角ゴ Pro W3"/>
                <a:cs typeface="ヒラギノ角ゴ Pro W3"/>
              </a:rPr>
              <a:t>  </a:t>
            </a:r>
            <a:r>
              <a:rPr lang="en-US" altLang="ja-JP" sz="2000" dirty="0" smtClean="0">
                <a:latin typeface="ヒラギノ角ゴ Pro W3"/>
                <a:ea typeface="ヒラギノ角ゴ Pro W3"/>
                <a:cs typeface="ヒラギノ角ゴ Pro W3"/>
              </a:rPr>
              <a:t>→</a:t>
            </a:r>
            <a:r>
              <a:rPr lang="ja-JP" altLang="en-US" sz="2000" dirty="0" smtClean="0">
                <a:latin typeface="ヒラギノ角ゴ Pro W3"/>
                <a:ea typeface="ヒラギノ角ゴ Pro W3"/>
                <a:cs typeface="ヒラギノ角ゴ Pro W3"/>
              </a:rPr>
              <a:t>情報保障の質、学外の活動における移動介助等が課題に。</a:t>
            </a:r>
            <a:endParaRPr lang="en-US" altLang="ja-JP" sz="2000" dirty="0" smtClean="0">
              <a:latin typeface="ヒラギノ角ゴ Pro W3"/>
              <a:ea typeface="ヒラギノ角ゴ Pro W3"/>
              <a:cs typeface="ヒラギノ角ゴ Pro W3"/>
            </a:endParaRPr>
          </a:p>
          <a:p>
            <a:pPr>
              <a:lnSpc>
                <a:spcPct val="150000"/>
              </a:lnSpc>
            </a:pPr>
            <a:endParaRPr lang="en-US" altLang="ja-JP" sz="2000" dirty="0" smtClean="0">
              <a:latin typeface="ヒラギノ角ゴ Pro W3"/>
              <a:ea typeface="ヒラギノ角ゴ Pro W3"/>
              <a:cs typeface="ヒラギノ角ゴ Pro W3"/>
            </a:endParaRPr>
          </a:p>
          <a:p>
            <a:pPr marL="457200" indent="-457200">
              <a:lnSpc>
                <a:spcPct val="150000"/>
              </a:lnSpc>
              <a:buFont typeface="+mj-ea"/>
              <a:buAutoNum type="circleNumDbPlain" startAt="2"/>
            </a:pPr>
            <a:r>
              <a:rPr lang="ja-JP" altLang="en-US" sz="2400" dirty="0" smtClean="0">
                <a:latin typeface="ヒラギノ角ゴ Pro W3"/>
                <a:ea typeface="ヒラギノ角ゴ Pro W3"/>
                <a:cs typeface="ヒラギノ角ゴ Pro W3"/>
              </a:rPr>
              <a:t>障害学生の把握（正式登録）を障害の有無ではなく、支援の必要性の有無（</a:t>
            </a:r>
            <a:r>
              <a:rPr lang="en-US" altLang="ja-JP" sz="2400" dirty="0" smtClean="0">
                <a:latin typeface="ヒラギノ角ゴ Pro W3"/>
                <a:ea typeface="ヒラギノ角ゴ Pro W3"/>
                <a:cs typeface="ヒラギノ角ゴ Pro W3"/>
              </a:rPr>
              <a:t>｢</a:t>
            </a:r>
            <a:r>
              <a:rPr lang="ja-JP" altLang="en-US" sz="2400" dirty="0" smtClean="0">
                <a:latin typeface="ヒラギノ角ゴ Pro W3"/>
                <a:ea typeface="ヒラギノ角ゴ Pro W3"/>
                <a:cs typeface="ヒラギノ角ゴ Pro W3"/>
              </a:rPr>
              <a:t>社会モデル</a:t>
            </a:r>
            <a:r>
              <a:rPr lang="en-US" altLang="ja-JP" sz="2400" dirty="0" smtClean="0">
                <a:latin typeface="ヒラギノ角ゴ Pro W3"/>
                <a:ea typeface="ヒラギノ角ゴ Pro W3"/>
                <a:cs typeface="ヒラギノ角ゴ Pro W3"/>
              </a:rPr>
              <a:t>｣</a:t>
            </a:r>
            <a:r>
              <a:rPr lang="ja-JP" altLang="en-US" sz="2400" dirty="0" smtClean="0">
                <a:latin typeface="ヒラギノ角ゴ Pro W3"/>
                <a:ea typeface="ヒラギノ角ゴ Pro W3"/>
                <a:cs typeface="ヒラギノ角ゴ Pro W3"/>
              </a:rPr>
              <a:t>）で捉えること</a:t>
            </a:r>
            <a:endParaRPr lang="en-US" altLang="ja-JP" sz="2400" dirty="0" smtClean="0">
              <a:latin typeface="ヒラギノ角ゴ Pro W3"/>
              <a:ea typeface="ヒラギノ角ゴ Pro W3"/>
              <a:cs typeface="ヒラギノ角ゴ Pro W3"/>
            </a:endParaRPr>
          </a:p>
          <a:p>
            <a:pPr>
              <a:lnSpc>
                <a:spcPct val="150000"/>
              </a:lnSpc>
            </a:pPr>
            <a:r>
              <a:rPr lang="ja-JP" altLang="en-US" sz="2400" dirty="0" smtClean="0">
                <a:latin typeface="ヒラギノ角ゴ Pro W3"/>
                <a:ea typeface="ヒラギノ角ゴ Pro W3"/>
                <a:cs typeface="ヒラギノ角ゴ Pro W3"/>
              </a:rPr>
              <a:t>　</a:t>
            </a:r>
            <a:r>
              <a:rPr lang="en-US" altLang="ja-JP" sz="2400" dirty="0" smtClean="0">
                <a:latin typeface="ヒラギノ角ゴ Pro W3"/>
                <a:ea typeface="ヒラギノ角ゴ Pro W3"/>
                <a:cs typeface="ヒラギノ角ゴ Pro W3"/>
              </a:rPr>
              <a:t>  </a:t>
            </a:r>
            <a:r>
              <a:rPr lang="en-US" altLang="ja-JP" sz="2000" dirty="0" smtClean="0">
                <a:latin typeface="ヒラギノ角ゴ Pro W3"/>
                <a:ea typeface="ヒラギノ角ゴ Pro W3"/>
                <a:cs typeface="ヒラギノ角ゴ Pro W3"/>
              </a:rPr>
              <a:t>→</a:t>
            </a:r>
            <a:r>
              <a:rPr lang="ja-JP" altLang="en-US" sz="2000" dirty="0" smtClean="0">
                <a:latin typeface="ヒラギノ角ゴ Pro W3"/>
                <a:ea typeface="ヒラギノ角ゴ Pro W3"/>
                <a:cs typeface="ヒラギノ角ゴ Pro W3"/>
              </a:rPr>
              <a:t>相談のみの場合は、この限りではない。</a:t>
            </a:r>
            <a:endParaRPr lang="en-US" altLang="ja-JP" sz="2000" dirty="0" smtClean="0">
              <a:latin typeface="ヒラギノ角ゴ Pro W3"/>
              <a:ea typeface="ヒラギノ角ゴ Pro W3"/>
              <a:cs typeface="ヒラギノ角ゴ Pro W3"/>
            </a:endParaRPr>
          </a:p>
        </p:txBody>
      </p:sp>
    </p:spTree>
    <p:extLst>
      <p:ext uri="{BB962C8B-B14F-4D97-AF65-F5344CB8AC3E}">
        <p14:creationId xmlns:p14="http://schemas.microsoft.com/office/powerpoint/2010/main" val="18759768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214283" y="6453336"/>
            <a:ext cx="8715436" cy="0"/>
          </a:xfrm>
          <a:prstGeom prst="line">
            <a:avLst/>
          </a:prstGeom>
          <a:ln w="38100">
            <a:solidFill>
              <a:schemeClr val="accent5">
                <a:lumMod val="50000"/>
              </a:schemeClr>
            </a:solidFill>
          </a:ln>
          <a:effectLst>
            <a:reflection blurRad="6350" stA="50000" endA="300" endPos="90000" dist="50800" dir="5400000" sy="-100000" algn="bl" rotWithShape="0"/>
          </a:effectLst>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a:xfrm>
            <a:off x="6732240" y="6448251"/>
            <a:ext cx="2133600" cy="365125"/>
          </a:xfrm>
        </p:spPr>
        <p:txBody>
          <a:bodyPr/>
          <a:lstStyle/>
          <a:p>
            <a:fld id="{D2D8002D-B5B0-4BAC-B1F6-782DDCCE6D9C}" type="slidenum">
              <a:rPr kumimoji="1" lang="ja-JP" altLang="en-US" smtClean="0"/>
              <a:pPr/>
              <a:t>4</a:t>
            </a:fld>
            <a:endParaRPr kumimoji="1" lang="ja-JP" altLang="en-US" dirty="0"/>
          </a:p>
        </p:txBody>
      </p:sp>
      <p:sp>
        <p:nvSpPr>
          <p:cNvPr id="21" name="タイトル 1"/>
          <p:cNvSpPr txBox="1">
            <a:spLocks/>
          </p:cNvSpPr>
          <p:nvPr/>
        </p:nvSpPr>
        <p:spPr>
          <a:xfrm>
            <a:off x="755576" y="2276872"/>
            <a:ext cx="8064896" cy="4032448"/>
          </a:xfrm>
          <a:prstGeom prst="rect">
            <a:avLst/>
          </a:prstGeom>
        </p:spPr>
        <p:txBody>
          <a:bodyPr vert="horz" lIns="91440" tIns="45720" rIns="91440" bIns="45720" rtlCol="0" anchor="t" anchorCtr="0">
            <a:noAutofit/>
          </a:bodyPr>
          <a:lstStyle/>
          <a:p>
            <a:pPr marR="0" lvl="0" algn="l" defTabSz="914400" rtl="0" eaLnBrk="1" fontAlgn="auto" latinLnBrk="0" hangingPunct="1">
              <a:lnSpc>
                <a:spcPct val="100000"/>
              </a:lnSpc>
              <a:spcBef>
                <a:spcPct val="0"/>
              </a:spcBef>
              <a:spcAft>
                <a:spcPts val="0"/>
              </a:spcAft>
              <a:buClrTx/>
              <a:buSzTx/>
              <a:tabLst/>
              <a:defRPr/>
            </a:pPr>
            <a:endParaRPr lang="en-US" altLang="ja-JP" sz="2400" dirty="0">
              <a:latin typeface="ＤＨＰ平成ゴシックW5" panose="020B0500000000000000" pitchFamily="50" charset="-128"/>
              <a:ea typeface="ＤＨＰ平成ゴシックW5" panose="020B0500000000000000" pitchFamily="50" charset="-128"/>
              <a:cs typeface="+mj-cs"/>
            </a:endParaRPr>
          </a:p>
        </p:txBody>
      </p:sp>
      <p:sp>
        <p:nvSpPr>
          <p:cNvPr id="10" name="正方形/長方形 9"/>
          <p:cNvSpPr/>
          <p:nvPr/>
        </p:nvSpPr>
        <p:spPr>
          <a:xfrm>
            <a:off x="467544" y="332656"/>
            <a:ext cx="8280920" cy="79208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400" dirty="0" smtClean="0">
                <a:latin typeface="ヒラギノ角ゴ Pro W3"/>
                <a:ea typeface="ヒラギノ角ゴ Pro W3"/>
                <a:cs typeface="ヒラギノ角ゴ Pro W3"/>
              </a:rPr>
              <a:t>　１）京都大学における障害学生支援</a:t>
            </a:r>
            <a:endParaRPr lang="ja-JP" altLang="en-US" sz="2400" dirty="0">
              <a:latin typeface="ヒラギノ角ゴ Pro W3"/>
              <a:ea typeface="ヒラギノ角ゴ Pro W3"/>
              <a:cs typeface="ヒラギノ角ゴ Pro W3"/>
            </a:endParaRPr>
          </a:p>
        </p:txBody>
      </p:sp>
      <p:sp>
        <p:nvSpPr>
          <p:cNvPr id="8" name="正方形/長方形 7"/>
          <p:cNvSpPr/>
          <p:nvPr/>
        </p:nvSpPr>
        <p:spPr>
          <a:xfrm>
            <a:off x="611560" y="1412776"/>
            <a:ext cx="8064896" cy="4942891"/>
          </a:xfrm>
          <a:prstGeom prst="rect">
            <a:avLst/>
          </a:prstGeom>
        </p:spPr>
        <p:txBody>
          <a:bodyPr wrap="square">
            <a:spAutoFit/>
          </a:bodyPr>
          <a:lstStyle/>
          <a:p>
            <a:pPr>
              <a:lnSpc>
                <a:spcPct val="140000"/>
              </a:lnSpc>
            </a:pPr>
            <a:r>
              <a:rPr lang="ja-JP" altLang="en-US" sz="2400" dirty="0" smtClean="0">
                <a:latin typeface="ヒラギノ角ゴ Pro W3"/>
                <a:ea typeface="ヒラギノ角ゴ Pro W3"/>
                <a:cs typeface="ヒラギノ角ゴ Pro W3"/>
              </a:rPr>
              <a:t>＜支援対象者の登録状況＞　</a:t>
            </a:r>
            <a:r>
              <a:rPr lang="en-US" altLang="ja-JP" sz="2400" dirty="0" smtClean="0">
                <a:latin typeface="ヒラギノ角ゴ Pro W3"/>
                <a:ea typeface="ヒラギノ角ゴ Pro W3"/>
                <a:cs typeface="ヒラギノ角ゴ Pro W3"/>
              </a:rPr>
              <a:t>※2014</a:t>
            </a:r>
            <a:r>
              <a:rPr lang="ja-JP" altLang="en-US" sz="2400" dirty="0" smtClean="0">
                <a:latin typeface="ヒラギノ角ゴ Pro W3"/>
                <a:ea typeface="ヒラギノ角ゴ Pro W3"/>
                <a:cs typeface="ヒラギノ角ゴ Pro W3"/>
              </a:rPr>
              <a:t>年度</a:t>
            </a:r>
            <a:endParaRPr lang="en-US" altLang="ja-JP" sz="800" dirty="0" smtClean="0">
              <a:latin typeface="ヒラギノ角ゴ Pro W3"/>
              <a:ea typeface="ヒラギノ角ゴ Pro W3"/>
              <a:cs typeface="ヒラギノ角ゴ Pro W3"/>
            </a:endParaRPr>
          </a:p>
          <a:p>
            <a:pPr>
              <a:lnSpc>
                <a:spcPct val="140000"/>
              </a:lnSpc>
            </a:pPr>
            <a:endParaRPr lang="en-US" altLang="ja-JP" sz="800" dirty="0" smtClean="0">
              <a:latin typeface="ヒラギノ角ゴ Pro W3"/>
              <a:ea typeface="ヒラギノ角ゴ Pro W3"/>
              <a:cs typeface="ヒラギノ角ゴ Pro W3"/>
            </a:endParaRPr>
          </a:p>
          <a:p>
            <a:pPr>
              <a:lnSpc>
                <a:spcPct val="140000"/>
              </a:lnSpc>
            </a:pPr>
            <a:r>
              <a:rPr lang="ja-JP" altLang="en-US" sz="2400" dirty="0" smtClean="0">
                <a:latin typeface="ヒラギノ角ゴ Pro W3"/>
                <a:ea typeface="ヒラギノ角ゴ Pro W3"/>
                <a:cs typeface="ヒラギノ角ゴ Pro W3"/>
              </a:rPr>
              <a:t>　視覚障害　　：２名</a:t>
            </a:r>
            <a:endParaRPr lang="en-US" altLang="ja-JP" sz="2400" dirty="0" smtClean="0">
              <a:latin typeface="ヒラギノ角ゴ Pro W3"/>
              <a:ea typeface="ヒラギノ角ゴ Pro W3"/>
              <a:cs typeface="ヒラギノ角ゴ Pro W3"/>
            </a:endParaRPr>
          </a:p>
          <a:p>
            <a:pPr>
              <a:lnSpc>
                <a:spcPct val="140000"/>
              </a:lnSpc>
            </a:pPr>
            <a:r>
              <a:rPr lang="ja-JP" altLang="en-US" sz="2400" dirty="0" smtClean="0">
                <a:latin typeface="ヒラギノ角ゴ Pro W3"/>
                <a:ea typeface="ヒラギノ角ゴ Pro W3"/>
                <a:cs typeface="ヒラギノ角ゴ Pro W3"/>
              </a:rPr>
              <a:t>　聴覚障害　　：５名</a:t>
            </a:r>
            <a:endParaRPr lang="en-US" altLang="ja-JP" sz="2400" dirty="0" smtClean="0">
              <a:latin typeface="ヒラギノ角ゴ Pro W3"/>
              <a:ea typeface="ヒラギノ角ゴ Pro W3"/>
              <a:cs typeface="ヒラギノ角ゴ Pro W3"/>
            </a:endParaRPr>
          </a:p>
          <a:p>
            <a:pPr>
              <a:lnSpc>
                <a:spcPct val="140000"/>
              </a:lnSpc>
            </a:pPr>
            <a:r>
              <a:rPr lang="ja-JP" altLang="en-US" sz="2400" dirty="0" smtClean="0">
                <a:latin typeface="ヒラギノ角ゴ Pro W3"/>
                <a:ea typeface="ヒラギノ角ゴ Pro W3"/>
                <a:cs typeface="ヒラギノ角ゴ Pro W3"/>
              </a:rPr>
              <a:t>　肢体不自由　：７名</a:t>
            </a:r>
            <a:endParaRPr lang="en-US" altLang="ja-JP" sz="2400" dirty="0" smtClean="0">
              <a:latin typeface="ヒラギノ角ゴ Pro W3"/>
              <a:ea typeface="ヒラギノ角ゴ Pro W3"/>
              <a:cs typeface="ヒラギノ角ゴ Pro W3"/>
            </a:endParaRPr>
          </a:p>
          <a:p>
            <a:pPr>
              <a:lnSpc>
                <a:spcPct val="140000"/>
              </a:lnSpc>
            </a:pPr>
            <a:r>
              <a:rPr lang="ja-JP" altLang="en-US" sz="2400" dirty="0" smtClean="0">
                <a:latin typeface="ヒラギノ角ゴ Pro W3"/>
                <a:ea typeface="ヒラギノ角ゴ Pro W3"/>
                <a:cs typeface="ヒラギノ角ゴ Pro W3"/>
              </a:rPr>
              <a:t>　病弱虚弱　　：９名</a:t>
            </a:r>
            <a:endParaRPr lang="en-US" altLang="ja-JP" sz="2400" dirty="0" smtClean="0">
              <a:latin typeface="ヒラギノ角ゴ Pro W3"/>
              <a:ea typeface="ヒラギノ角ゴ Pro W3"/>
              <a:cs typeface="ヒラギノ角ゴ Pro W3"/>
            </a:endParaRPr>
          </a:p>
          <a:p>
            <a:pPr>
              <a:lnSpc>
                <a:spcPct val="140000"/>
              </a:lnSpc>
            </a:pPr>
            <a:r>
              <a:rPr lang="ja-JP" altLang="en-US" sz="2400" dirty="0" smtClean="0">
                <a:latin typeface="ヒラギノ角ゴ Pro W3"/>
                <a:ea typeface="ヒラギノ角ゴ Pro W3"/>
                <a:cs typeface="ヒラギノ角ゴ Pro W3"/>
              </a:rPr>
              <a:t>　発達障害　　：９名</a:t>
            </a:r>
            <a:endParaRPr lang="en-US" altLang="ja-JP" sz="2400" dirty="0" smtClean="0">
              <a:latin typeface="ヒラギノ角ゴ Pro W3"/>
              <a:ea typeface="ヒラギノ角ゴ Pro W3"/>
              <a:cs typeface="ヒラギノ角ゴ Pro W3"/>
            </a:endParaRPr>
          </a:p>
          <a:p>
            <a:pPr>
              <a:lnSpc>
                <a:spcPct val="140000"/>
              </a:lnSpc>
            </a:pPr>
            <a:r>
              <a:rPr lang="ja-JP" altLang="en-US" sz="2400" dirty="0" smtClean="0">
                <a:latin typeface="ヒラギノ角ゴ Pro W3"/>
                <a:ea typeface="ヒラギノ角ゴ Pro W3"/>
                <a:cs typeface="ヒラギノ角ゴ Pro W3"/>
              </a:rPr>
              <a:t>　その他</a:t>
            </a:r>
            <a:r>
              <a:rPr lang="ja-JP" altLang="en-US" dirty="0" smtClean="0">
                <a:latin typeface="ヒラギノ角ゴ Pro W3"/>
                <a:ea typeface="ヒラギノ角ゴ Pro W3"/>
                <a:cs typeface="ヒラギノ角ゴ Pro W3"/>
              </a:rPr>
              <a:t>（精神障害等）</a:t>
            </a:r>
            <a:r>
              <a:rPr lang="ja-JP" altLang="en-US" sz="2400" dirty="0" smtClean="0">
                <a:latin typeface="ヒラギノ角ゴ Pro W3"/>
                <a:ea typeface="ヒラギノ角ゴ Pro W3"/>
                <a:cs typeface="ヒラギノ角ゴ Pro W3"/>
              </a:rPr>
              <a:t>：５名</a:t>
            </a:r>
            <a:endParaRPr lang="en-US" altLang="ja-JP" sz="800" dirty="0">
              <a:latin typeface="ヒラギノ角ゴ Pro W3"/>
              <a:ea typeface="ヒラギノ角ゴ Pro W3"/>
              <a:cs typeface="ヒラギノ角ゴ Pro W3"/>
            </a:endParaRPr>
          </a:p>
          <a:p>
            <a:pPr>
              <a:lnSpc>
                <a:spcPct val="140000"/>
              </a:lnSpc>
            </a:pPr>
            <a:endParaRPr lang="en-US" altLang="ja-JP" sz="800" u="sng" dirty="0" smtClean="0">
              <a:latin typeface="ヒラギノ角ゴ Pro W3"/>
              <a:ea typeface="ヒラギノ角ゴ Pro W3"/>
              <a:cs typeface="ヒラギノ角ゴ Pro W3"/>
            </a:endParaRPr>
          </a:p>
          <a:p>
            <a:pPr>
              <a:lnSpc>
                <a:spcPct val="140000"/>
              </a:lnSpc>
            </a:pPr>
            <a:r>
              <a:rPr lang="ja-JP" altLang="en-US" sz="2400" dirty="0" smtClean="0">
                <a:latin typeface="ヒラギノ角ゴ Pro W3"/>
                <a:ea typeface="ヒラギノ角ゴ Pro W3"/>
                <a:cs typeface="ヒラギノ角ゴ Pro W3"/>
              </a:rPr>
              <a:t>　　</a:t>
            </a:r>
            <a:r>
              <a:rPr lang="ja-JP" altLang="en-US" sz="2400" u="sng" dirty="0" smtClean="0">
                <a:latin typeface="ヒラギノ角ゴ Pro W3"/>
                <a:ea typeface="ヒラギノ角ゴ Pro W3"/>
                <a:cs typeface="ヒラギノ角ゴ Pro W3"/>
              </a:rPr>
              <a:t>　合計３７名</a:t>
            </a:r>
            <a:r>
              <a:rPr lang="ja-JP" altLang="en-US" u="sng" dirty="0" smtClean="0">
                <a:latin typeface="ヒラギノ角ゴ Pro W3"/>
                <a:ea typeface="ヒラギノ角ゴ Pro W3"/>
                <a:cs typeface="ヒラギノ角ゴ Pro W3"/>
              </a:rPr>
              <a:t>　</a:t>
            </a:r>
            <a:r>
              <a:rPr lang="ja-JP" altLang="en-US" dirty="0" smtClean="0">
                <a:latin typeface="ヒラギノ角ゴ Pro W3"/>
                <a:ea typeface="ヒラギノ角ゴ Pro W3"/>
                <a:cs typeface="ヒラギノ角ゴ Pro W3"/>
              </a:rPr>
              <a:t>　　</a:t>
            </a:r>
            <a:endParaRPr lang="en-US" altLang="ja-JP" dirty="0" smtClean="0">
              <a:latin typeface="ヒラギノ角ゴ Pro W3"/>
              <a:ea typeface="ヒラギノ角ゴ Pro W3"/>
              <a:cs typeface="ヒラギノ角ゴ Pro W3"/>
            </a:endParaRPr>
          </a:p>
          <a:p>
            <a:pPr>
              <a:lnSpc>
                <a:spcPct val="140000"/>
              </a:lnSpc>
            </a:pPr>
            <a:r>
              <a:rPr lang="ja-JP" altLang="en-US" dirty="0" smtClean="0">
                <a:latin typeface="ヒラギノ角ゴ Pro W3"/>
                <a:ea typeface="ヒラギノ角ゴ Pro W3"/>
                <a:cs typeface="ヒラギノ角ゴ Pro W3"/>
              </a:rPr>
              <a:t>　　　</a:t>
            </a:r>
            <a:r>
              <a:rPr lang="en-US" altLang="ja-JP" dirty="0" smtClean="0">
                <a:latin typeface="ヒラギノ角ゴ Pro W3"/>
                <a:ea typeface="ヒラギノ角ゴ Pro W3"/>
                <a:cs typeface="ヒラギノ角ゴ Pro W3"/>
              </a:rPr>
              <a:t>※</a:t>
            </a:r>
            <a:r>
              <a:rPr lang="ja-JP" altLang="en-US" dirty="0" smtClean="0">
                <a:latin typeface="ヒラギノ角ゴ Pro W3"/>
                <a:ea typeface="ヒラギノ角ゴ Pro W3"/>
                <a:cs typeface="ヒラギノ角ゴ Pro W3"/>
              </a:rPr>
              <a:t>その他、個別相談のみの学生が、</a:t>
            </a:r>
            <a:r>
              <a:rPr lang="en-US" altLang="ja-JP" dirty="0" smtClean="0">
                <a:latin typeface="ヒラギノ角ゴ Pro W3"/>
                <a:ea typeface="ヒラギノ角ゴ Pro W3"/>
                <a:cs typeface="ヒラギノ角ゴ Pro W3"/>
              </a:rPr>
              <a:t>20〜30</a:t>
            </a:r>
            <a:r>
              <a:rPr lang="ja-JP" altLang="en-US" dirty="0" smtClean="0">
                <a:latin typeface="ヒラギノ角ゴ Pro W3"/>
                <a:ea typeface="ヒラギノ角ゴ Pro W3"/>
                <a:cs typeface="ヒラギノ角ゴ Pro W3"/>
              </a:rPr>
              <a:t>名程度</a:t>
            </a:r>
            <a:endParaRPr lang="en-US" altLang="ja-JP" dirty="0">
              <a:latin typeface="ヒラギノ角ゴ Pro W3"/>
              <a:ea typeface="ヒラギノ角ゴ Pro W3"/>
              <a:cs typeface="ヒラギノ角ゴ Pro W3"/>
            </a:endParaRPr>
          </a:p>
        </p:txBody>
      </p:sp>
    </p:spTree>
    <p:extLst>
      <p:ext uri="{BB962C8B-B14F-4D97-AF65-F5344CB8AC3E}">
        <p14:creationId xmlns:p14="http://schemas.microsoft.com/office/powerpoint/2010/main" val="31828083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214283" y="6453336"/>
            <a:ext cx="8715436" cy="0"/>
          </a:xfrm>
          <a:prstGeom prst="line">
            <a:avLst/>
          </a:prstGeom>
          <a:ln w="38100">
            <a:solidFill>
              <a:schemeClr val="accent5">
                <a:lumMod val="50000"/>
              </a:schemeClr>
            </a:solidFill>
          </a:ln>
          <a:effectLst>
            <a:reflection blurRad="6350" stA="50000" endA="300" endPos="90000" dist="50800" dir="5400000" sy="-100000" algn="bl" rotWithShape="0"/>
          </a:effectLst>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a:xfrm>
            <a:off x="6732240" y="6448251"/>
            <a:ext cx="2133600" cy="365125"/>
          </a:xfrm>
        </p:spPr>
        <p:txBody>
          <a:bodyPr/>
          <a:lstStyle/>
          <a:p>
            <a:fld id="{D2D8002D-B5B0-4BAC-B1F6-782DDCCE6D9C}" type="slidenum">
              <a:rPr kumimoji="1" lang="ja-JP" altLang="en-US" smtClean="0"/>
              <a:pPr/>
              <a:t>5</a:t>
            </a:fld>
            <a:endParaRPr kumimoji="1" lang="ja-JP" altLang="en-US" dirty="0"/>
          </a:p>
        </p:txBody>
      </p:sp>
      <p:sp>
        <p:nvSpPr>
          <p:cNvPr id="21" name="タイトル 1"/>
          <p:cNvSpPr txBox="1">
            <a:spLocks/>
          </p:cNvSpPr>
          <p:nvPr/>
        </p:nvSpPr>
        <p:spPr>
          <a:xfrm>
            <a:off x="755576" y="2276872"/>
            <a:ext cx="8064896" cy="4032448"/>
          </a:xfrm>
          <a:prstGeom prst="rect">
            <a:avLst/>
          </a:prstGeom>
        </p:spPr>
        <p:txBody>
          <a:bodyPr vert="horz" lIns="91440" tIns="45720" rIns="91440" bIns="45720" rtlCol="0" anchor="t" anchorCtr="0">
            <a:noAutofit/>
          </a:bodyPr>
          <a:lstStyle/>
          <a:p>
            <a:pPr marR="0" lvl="0" algn="l" defTabSz="914400" rtl="0" eaLnBrk="1" fontAlgn="auto" latinLnBrk="0" hangingPunct="1">
              <a:lnSpc>
                <a:spcPct val="100000"/>
              </a:lnSpc>
              <a:spcBef>
                <a:spcPct val="0"/>
              </a:spcBef>
              <a:spcAft>
                <a:spcPts val="0"/>
              </a:spcAft>
              <a:buClrTx/>
              <a:buSzTx/>
              <a:tabLst/>
              <a:defRPr/>
            </a:pPr>
            <a:endParaRPr lang="en-US" altLang="ja-JP" sz="2400" dirty="0">
              <a:latin typeface="ＤＨＰ平成ゴシックW5" panose="020B0500000000000000" pitchFamily="50" charset="-128"/>
              <a:ea typeface="ＤＨＰ平成ゴシックW5" panose="020B0500000000000000" pitchFamily="50" charset="-128"/>
              <a:cs typeface="+mj-cs"/>
            </a:endParaRPr>
          </a:p>
        </p:txBody>
      </p:sp>
      <p:sp>
        <p:nvSpPr>
          <p:cNvPr id="10" name="正方形/長方形 9"/>
          <p:cNvSpPr/>
          <p:nvPr/>
        </p:nvSpPr>
        <p:spPr>
          <a:xfrm>
            <a:off x="467544" y="332656"/>
            <a:ext cx="8280920" cy="79208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400" dirty="0" smtClean="0">
                <a:latin typeface="ヒラギノ角ゴ Pro W3"/>
                <a:ea typeface="ヒラギノ角ゴ Pro W3"/>
                <a:cs typeface="ヒラギノ角ゴ Pro W3"/>
              </a:rPr>
              <a:t>　１）京都大学における障害学生支援</a:t>
            </a:r>
            <a:endParaRPr lang="ja-JP" altLang="en-US" sz="2400" dirty="0">
              <a:latin typeface="ヒラギノ角ゴ Pro W3"/>
              <a:ea typeface="ヒラギノ角ゴ Pro W3"/>
              <a:cs typeface="ヒラギノ角ゴ Pro W3"/>
            </a:endParaRPr>
          </a:p>
        </p:txBody>
      </p:sp>
      <p:sp>
        <p:nvSpPr>
          <p:cNvPr id="8" name="正方形/長方形 7"/>
          <p:cNvSpPr/>
          <p:nvPr/>
        </p:nvSpPr>
        <p:spPr>
          <a:xfrm>
            <a:off x="611560" y="1268760"/>
            <a:ext cx="8064896" cy="4893646"/>
          </a:xfrm>
          <a:prstGeom prst="rect">
            <a:avLst/>
          </a:prstGeom>
        </p:spPr>
        <p:txBody>
          <a:bodyPr wrap="square">
            <a:spAutoFit/>
          </a:bodyPr>
          <a:lstStyle/>
          <a:p>
            <a:pPr>
              <a:lnSpc>
                <a:spcPct val="140000"/>
              </a:lnSpc>
            </a:pPr>
            <a:r>
              <a:rPr lang="ja-JP" altLang="en-US" sz="2400" dirty="0" smtClean="0">
                <a:latin typeface="ヒラギノ角ゴ Pro W3"/>
                <a:ea typeface="ヒラギノ角ゴ Pro W3"/>
                <a:cs typeface="ヒラギノ角ゴ Pro W3"/>
              </a:rPr>
              <a:t>＜主な役割＞</a:t>
            </a:r>
            <a:endParaRPr lang="en-US" altLang="ja-JP" sz="800" dirty="0" smtClean="0">
              <a:latin typeface="ヒラギノ角ゴ Pro W3"/>
              <a:ea typeface="ヒラギノ角ゴ Pro W3"/>
              <a:cs typeface="ヒラギノ角ゴ Pro W3"/>
            </a:endParaRPr>
          </a:p>
          <a:p>
            <a:pPr>
              <a:lnSpc>
                <a:spcPct val="140000"/>
              </a:lnSpc>
            </a:pPr>
            <a:endParaRPr lang="en-US" altLang="ja-JP" sz="800" dirty="0" smtClean="0">
              <a:latin typeface="ヒラギノ角ゴ Pro W3"/>
              <a:ea typeface="ヒラギノ角ゴ Pro W3"/>
              <a:cs typeface="ヒラギノ角ゴ Pro W3"/>
            </a:endParaRPr>
          </a:p>
          <a:p>
            <a:pPr marL="342900" indent="-342900">
              <a:lnSpc>
                <a:spcPct val="140000"/>
              </a:lnSpc>
              <a:buFont typeface="Arial"/>
              <a:buChar char="•"/>
            </a:pPr>
            <a:r>
              <a:rPr lang="ja-JP" altLang="en-US" sz="2400" dirty="0" smtClean="0">
                <a:latin typeface="ヒラギノ角ゴ Pro W3"/>
                <a:ea typeface="ヒラギノ角ゴ Pro W3"/>
                <a:cs typeface="ヒラギノ角ゴ Pro W3"/>
              </a:rPr>
              <a:t>障害のある学生の相談、修学支援</a:t>
            </a:r>
            <a:endParaRPr lang="en-US" altLang="ja-JP" sz="2400" dirty="0" smtClean="0">
              <a:latin typeface="ヒラギノ角ゴ Pro W3"/>
              <a:ea typeface="ヒラギノ角ゴ Pro W3"/>
              <a:cs typeface="ヒラギノ角ゴ Pro W3"/>
            </a:endParaRPr>
          </a:p>
          <a:p>
            <a:pPr marL="342900" indent="-342900">
              <a:lnSpc>
                <a:spcPct val="140000"/>
              </a:lnSpc>
              <a:buFont typeface="Arial"/>
              <a:buChar char="•"/>
            </a:pPr>
            <a:r>
              <a:rPr lang="ja-JP" altLang="en-US" sz="2400" dirty="0" smtClean="0">
                <a:latin typeface="ヒラギノ角ゴ Pro W3"/>
                <a:ea typeface="ヒラギノ角ゴ Pro W3"/>
                <a:cs typeface="ヒラギノ角ゴ Pro W3"/>
              </a:rPr>
              <a:t>学生サポーターの養成、派遣</a:t>
            </a:r>
            <a:endParaRPr lang="en-US" altLang="ja-JP" sz="2400" dirty="0" smtClean="0">
              <a:latin typeface="ヒラギノ角ゴ Pro W3"/>
              <a:ea typeface="ヒラギノ角ゴ Pro W3"/>
              <a:cs typeface="ヒラギノ角ゴ Pro W3"/>
            </a:endParaRPr>
          </a:p>
          <a:p>
            <a:pPr marL="342900" indent="-342900">
              <a:lnSpc>
                <a:spcPct val="140000"/>
              </a:lnSpc>
              <a:buFont typeface="Arial"/>
              <a:buChar char="•"/>
            </a:pPr>
            <a:r>
              <a:rPr lang="ja-JP" altLang="en-US" sz="2400" dirty="0" smtClean="0">
                <a:latin typeface="ヒラギノ角ゴ Pro W3"/>
                <a:ea typeface="ヒラギノ角ゴ Pro W3"/>
                <a:cs typeface="ヒラギノ角ゴ Pro W3"/>
              </a:rPr>
              <a:t>学内のバリアフリー化に関すること</a:t>
            </a:r>
            <a:endParaRPr lang="en-US" altLang="ja-JP" sz="2400" dirty="0" smtClean="0">
              <a:latin typeface="ヒラギノ角ゴ Pro W3"/>
              <a:ea typeface="ヒラギノ角ゴ Pro W3"/>
              <a:cs typeface="ヒラギノ角ゴ Pro W3"/>
            </a:endParaRPr>
          </a:p>
          <a:p>
            <a:pPr marL="342900" indent="-342900">
              <a:lnSpc>
                <a:spcPct val="140000"/>
              </a:lnSpc>
              <a:buFont typeface="Arial"/>
              <a:buChar char="•"/>
            </a:pPr>
            <a:r>
              <a:rPr lang="ja-JP" altLang="en-US" sz="2400" dirty="0" smtClean="0">
                <a:latin typeface="ヒラギノ角ゴ Pro W3"/>
                <a:ea typeface="ヒラギノ角ゴ Pro W3"/>
                <a:cs typeface="ヒラギノ角ゴ Pro W3"/>
              </a:rPr>
              <a:t>障害のある学生の就職活動支援</a:t>
            </a:r>
            <a:endParaRPr lang="en-US" altLang="ja-JP" sz="2400" dirty="0" smtClean="0">
              <a:latin typeface="ヒラギノ角ゴ Pro W3"/>
              <a:ea typeface="ヒラギノ角ゴ Pro W3"/>
              <a:cs typeface="ヒラギノ角ゴ Pro W3"/>
            </a:endParaRPr>
          </a:p>
          <a:p>
            <a:pPr marL="342900" indent="-342900">
              <a:lnSpc>
                <a:spcPct val="140000"/>
              </a:lnSpc>
              <a:buFont typeface="Arial"/>
              <a:buChar char="•"/>
            </a:pPr>
            <a:r>
              <a:rPr lang="ja-JP" altLang="en-US" sz="2400" dirty="0" smtClean="0">
                <a:latin typeface="ヒラギノ角ゴ Pro W3"/>
                <a:ea typeface="ヒラギノ角ゴ Pro W3"/>
                <a:cs typeface="ヒラギノ角ゴ Pro W3"/>
              </a:rPr>
              <a:t>研修、理解啓発</a:t>
            </a:r>
            <a:endParaRPr lang="en-US" altLang="ja-JP" sz="2400" dirty="0" smtClean="0">
              <a:latin typeface="ヒラギノ角ゴ Pro W3"/>
              <a:ea typeface="ヒラギノ角ゴ Pro W3"/>
              <a:cs typeface="ヒラギノ角ゴ Pro W3"/>
            </a:endParaRPr>
          </a:p>
          <a:p>
            <a:pPr marL="342900" indent="-342900">
              <a:lnSpc>
                <a:spcPct val="140000"/>
              </a:lnSpc>
              <a:buFont typeface="Arial"/>
              <a:buChar char="•"/>
            </a:pPr>
            <a:r>
              <a:rPr lang="ja-JP" altLang="en-US" sz="2400" dirty="0" smtClean="0">
                <a:latin typeface="ヒラギノ角ゴ Pro W3"/>
                <a:ea typeface="ヒラギノ角ゴ Pro W3"/>
                <a:cs typeface="ヒラギノ角ゴ Pro W3"/>
              </a:rPr>
              <a:t>受験希望者の事前相談、オープンキャンパスでの支援</a:t>
            </a:r>
            <a:endParaRPr lang="en-US" altLang="ja-JP" sz="2400" dirty="0" smtClean="0">
              <a:latin typeface="ヒラギノ角ゴ Pro W3"/>
              <a:ea typeface="ヒラギノ角ゴ Pro W3"/>
              <a:cs typeface="ヒラギノ角ゴ Pro W3"/>
            </a:endParaRPr>
          </a:p>
          <a:p>
            <a:pPr marL="342900" indent="-342900">
              <a:lnSpc>
                <a:spcPct val="140000"/>
              </a:lnSpc>
              <a:buFont typeface="Arial"/>
              <a:buChar char="•"/>
            </a:pPr>
            <a:r>
              <a:rPr lang="ja-JP" altLang="en-US" sz="2400" dirty="0" smtClean="0">
                <a:latin typeface="ヒラギノ角ゴ Pro W3"/>
                <a:ea typeface="ヒラギノ角ゴ Pro W3"/>
                <a:cs typeface="ヒラギノ角ゴ Pro W3"/>
              </a:rPr>
              <a:t>シンポジウム等の開催</a:t>
            </a:r>
            <a:endParaRPr lang="en-US" altLang="ja-JP" sz="2400" dirty="0" smtClean="0">
              <a:latin typeface="ヒラギノ角ゴ Pro W3"/>
              <a:ea typeface="ヒラギノ角ゴ Pro W3"/>
              <a:cs typeface="ヒラギノ角ゴ Pro W3"/>
            </a:endParaRPr>
          </a:p>
          <a:p>
            <a:pPr marL="342900" indent="-342900">
              <a:lnSpc>
                <a:spcPct val="140000"/>
              </a:lnSpc>
              <a:buFont typeface="Arial"/>
              <a:buChar char="•"/>
            </a:pPr>
            <a:r>
              <a:rPr lang="ja-JP" altLang="en-US" sz="2400" dirty="0" smtClean="0">
                <a:latin typeface="ヒラギノ角ゴ Pro W3"/>
                <a:ea typeface="ヒラギノ角ゴ Pro W3"/>
                <a:cs typeface="ヒラギノ角ゴ Pro W3"/>
              </a:rPr>
              <a:t>障害に関する科目提供　</a:t>
            </a:r>
            <a:r>
              <a:rPr lang="en-US" altLang="ja-JP" sz="2400" dirty="0" err="1" smtClean="0">
                <a:latin typeface="ヒラギノ角ゴ Pro W3"/>
                <a:ea typeface="ヒラギノ角ゴ Pro W3"/>
                <a:cs typeface="ヒラギノ角ゴ Pro W3"/>
              </a:rPr>
              <a:t>etc</a:t>
            </a:r>
            <a:endParaRPr lang="en-US" altLang="ja-JP" sz="2400" dirty="0">
              <a:latin typeface="ヒラギノ角ゴ Pro W3"/>
              <a:ea typeface="ヒラギノ角ゴ Pro W3"/>
              <a:cs typeface="ヒラギノ角ゴ Pro W3"/>
            </a:endParaRPr>
          </a:p>
        </p:txBody>
      </p:sp>
    </p:spTree>
    <p:extLst>
      <p:ext uri="{BB962C8B-B14F-4D97-AF65-F5344CB8AC3E}">
        <p14:creationId xmlns:p14="http://schemas.microsoft.com/office/powerpoint/2010/main" val="13149345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214283" y="6453336"/>
            <a:ext cx="8715436" cy="0"/>
          </a:xfrm>
          <a:prstGeom prst="line">
            <a:avLst/>
          </a:prstGeom>
          <a:ln w="38100">
            <a:solidFill>
              <a:schemeClr val="accent5">
                <a:lumMod val="50000"/>
              </a:schemeClr>
            </a:solidFill>
          </a:ln>
          <a:effectLst>
            <a:reflection blurRad="6350" stA="50000" endA="300" endPos="90000" dist="50800" dir="5400000" sy="-100000" algn="bl" rotWithShape="0"/>
          </a:effectLst>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a:xfrm>
            <a:off x="6732240" y="6448251"/>
            <a:ext cx="2133600" cy="365125"/>
          </a:xfrm>
        </p:spPr>
        <p:txBody>
          <a:bodyPr/>
          <a:lstStyle/>
          <a:p>
            <a:fld id="{D2D8002D-B5B0-4BAC-B1F6-782DDCCE6D9C}" type="slidenum">
              <a:rPr kumimoji="1" lang="ja-JP" altLang="en-US" smtClean="0"/>
              <a:pPr/>
              <a:t>6</a:t>
            </a:fld>
            <a:endParaRPr kumimoji="1" lang="ja-JP" altLang="en-US" dirty="0"/>
          </a:p>
        </p:txBody>
      </p:sp>
      <p:sp>
        <p:nvSpPr>
          <p:cNvPr id="21" name="タイトル 1"/>
          <p:cNvSpPr txBox="1">
            <a:spLocks/>
          </p:cNvSpPr>
          <p:nvPr/>
        </p:nvSpPr>
        <p:spPr>
          <a:xfrm>
            <a:off x="539552" y="1340768"/>
            <a:ext cx="8280920" cy="4824536"/>
          </a:xfrm>
          <a:prstGeom prst="rect">
            <a:avLst/>
          </a:prstGeom>
        </p:spPr>
        <p:txBody>
          <a:bodyPr vert="horz" lIns="91440" tIns="45720" rIns="91440" bIns="45720" rtlCol="0" anchor="t" anchorCtr="0">
            <a:noAutofit/>
          </a:bodyPr>
          <a:lstStyle/>
          <a:p>
            <a:pPr marR="0" lvl="0" algn="l" defTabSz="914400" rtl="0" eaLnBrk="1" fontAlgn="auto" latinLnBrk="0" hangingPunct="1">
              <a:lnSpc>
                <a:spcPct val="130000"/>
              </a:lnSpc>
              <a:spcBef>
                <a:spcPct val="0"/>
              </a:spcBef>
              <a:spcAft>
                <a:spcPts val="0"/>
              </a:spcAft>
              <a:buClrTx/>
              <a:buSzTx/>
              <a:tabLst/>
              <a:defRPr/>
            </a:pPr>
            <a:r>
              <a:rPr lang="ja-JP" altLang="en-US" sz="2400" u="sng" dirty="0" smtClean="0">
                <a:latin typeface="ＤＨＰ平成ゴシックW5" panose="020B0500000000000000" pitchFamily="50" charset="-128"/>
                <a:ea typeface="ＤＨＰ平成ゴシックW5" panose="020B0500000000000000" pitchFamily="50" charset="-128"/>
                <a:cs typeface="+mj-cs"/>
              </a:rPr>
              <a:t>＜個別支援＞</a:t>
            </a:r>
            <a:endParaRPr lang="en-US" altLang="ja-JP" sz="800" u="sng" dirty="0" smtClean="0">
              <a:latin typeface="ＤＨＰ平成ゴシックW5" panose="020B0500000000000000" pitchFamily="50" charset="-128"/>
              <a:ea typeface="ＤＨＰ平成ゴシックW5" panose="020B0500000000000000" pitchFamily="50" charset="-128"/>
              <a:cs typeface="+mj-cs"/>
            </a:endParaRPr>
          </a:p>
          <a:p>
            <a:pPr marR="0" lvl="0" algn="l" defTabSz="914400" rtl="0" eaLnBrk="1" fontAlgn="auto" latinLnBrk="0" hangingPunct="1">
              <a:lnSpc>
                <a:spcPct val="130000"/>
              </a:lnSpc>
              <a:spcBef>
                <a:spcPct val="0"/>
              </a:spcBef>
              <a:spcAft>
                <a:spcPts val="0"/>
              </a:spcAft>
              <a:buClrTx/>
              <a:buSzTx/>
              <a:tabLst/>
              <a:defRPr/>
            </a:pP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a:p>
            <a:pPr marR="0" lvl="0" algn="l" defTabSz="914400" rtl="0" eaLnBrk="1" fontAlgn="auto" latinLnBrk="0" hangingPunct="1">
              <a:lnSpc>
                <a:spcPct val="130000"/>
              </a:lnSpc>
              <a:spcBef>
                <a:spcPct val="0"/>
              </a:spcBef>
              <a:spcAft>
                <a:spcPts val="0"/>
              </a:spcAft>
              <a:buClrTx/>
              <a:buSzTx/>
              <a:tabLst/>
              <a:defRPr/>
            </a:pPr>
            <a:r>
              <a:rPr lang="en-US" altLang="ja-JP" sz="2400" dirty="0" smtClean="0">
                <a:latin typeface="ＤＨＰ平成ゴシックW5" panose="020B0500000000000000" pitchFamily="50" charset="-128"/>
                <a:ea typeface="ＤＨＰ平成ゴシックW5" panose="020B0500000000000000" pitchFamily="50" charset="-128"/>
                <a:cs typeface="+mj-cs"/>
              </a:rPr>
              <a:t>…</a:t>
            </a:r>
            <a:r>
              <a:rPr lang="ja-JP" altLang="en-US" sz="2400" dirty="0" smtClean="0">
                <a:latin typeface="ＤＨＰ平成ゴシックW5" panose="020B0500000000000000" pitchFamily="50" charset="-128"/>
                <a:ea typeface="ＤＨＰ平成ゴシックW5" panose="020B0500000000000000" pitchFamily="50" charset="-128"/>
                <a:cs typeface="+mj-cs"/>
              </a:rPr>
              <a:t>意思やカウンセラーなどと基本的に１対１の関係のなかで自己と向き合い、解決策などを導いていくこと。</a:t>
            </a: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a:p>
            <a:pPr marR="0" lvl="0" algn="l" defTabSz="914400" rtl="0" eaLnBrk="1" fontAlgn="auto" latinLnBrk="0" hangingPunct="1">
              <a:lnSpc>
                <a:spcPct val="130000"/>
              </a:lnSpc>
              <a:spcBef>
                <a:spcPct val="0"/>
              </a:spcBef>
              <a:spcAft>
                <a:spcPts val="0"/>
              </a:spcAft>
              <a:buClrTx/>
              <a:buSzTx/>
              <a:tabLst/>
              <a:defRPr/>
            </a:pPr>
            <a:endParaRPr lang="en-US" altLang="ja-JP" sz="800" dirty="0">
              <a:latin typeface="ＤＨＰ平成ゴシックW5" panose="020B0500000000000000" pitchFamily="50" charset="-128"/>
              <a:ea typeface="ＤＨＰ平成ゴシックW5" panose="020B0500000000000000" pitchFamily="50" charset="-128"/>
              <a:cs typeface="+mj-cs"/>
            </a:endParaRPr>
          </a:p>
          <a:p>
            <a:pPr marR="0" lvl="0" algn="l" defTabSz="914400" rtl="0" eaLnBrk="1" fontAlgn="auto" latinLnBrk="0" hangingPunct="1">
              <a:lnSpc>
                <a:spcPct val="130000"/>
              </a:lnSpc>
              <a:spcBef>
                <a:spcPct val="0"/>
              </a:spcBef>
              <a:spcAft>
                <a:spcPts val="0"/>
              </a:spcAft>
              <a:buClrTx/>
              <a:buSzTx/>
              <a:tabLst/>
              <a:defRPr/>
            </a:pPr>
            <a:r>
              <a:rPr lang="en-US" altLang="ja-JP" sz="2000" dirty="0" smtClean="0">
                <a:latin typeface="ＤＨＰ平成ゴシックW5" panose="020B0500000000000000" pitchFamily="50" charset="-128"/>
                <a:ea typeface="ＤＨＰ平成ゴシックW5" panose="020B0500000000000000" pitchFamily="50" charset="-128"/>
                <a:cs typeface="+mj-cs"/>
              </a:rPr>
              <a:t>【</a:t>
            </a:r>
            <a:r>
              <a:rPr lang="ja-JP" altLang="en-US" sz="2000" dirty="0" smtClean="0">
                <a:latin typeface="ＤＨＰ平成ゴシックW5" panose="020B0500000000000000" pitchFamily="50" charset="-128"/>
                <a:ea typeface="ＤＨＰ平成ゴシックW5" panose="020B0500000000000000" pitchFamily="50" charset="-128"/>
                <a:cs typeface="+mj-cs"/>
              </a:rPr>
              <a:t>主な窓口：健康科学センター</a:t>
            </a:r>
            <a:r>
              <a:rPr lang="en-US" altLang="ja-JP" sz="2000" dirty="0" smtClean="0">
                <a:latin typeface="ＤＨＰ平成ゴシックW5" panose="020B0500000000000000" pitchFamily="50" charset="-128"/>
                <a:ea typeface="ＤＨＰ平成ゴシックW5" panose="020B0500000000000000" pitchFamily="50" charset="-128"/>
                <a:cs typeface="+mj-cs"/>
              </a:rPr>
              <a:t>(</a:t>
            </a:r>
            <a:r>
              <a:rPr lang="ja-JP" altLang="en-US" sz="2000" dirty="0" smtClean="0">
                <a:latin typeface="ＤＨＰ平成ゴシックW5" panose="020B0500000000000000" pitchFamily="50" charset="-128"/>
                <a:ea typeface="ＤＨＰ平成ゴシックW5" panose="020B0500000000000000" pitchFamily="50" charset="-128"/>
                <a:cs typeface="+mj-cs"/>
              </a:rPr>
              <a:t>保健診療所</a:t>
            </a:r>
            <a:r>
              <a:rPr lang="en-US" altLang="ja-JP" sz="2000" dirty="0" smtClean="0">
                <a:latin typeface="ＤＨＰ平成ゴシックW5" panose="020B0500000000000000" pitchFamily="50" charset="-128"/>
                <a:ea typeface="ＤＨＰ平成ゴシックW5" panose="020B0500000000000000" pitchFamily="50" charset="-128"/>
                <a:cs typeface="+mj-cs"/>
              </a:rPr>
              <a:t>)</a:t>
            </a:r>
            <a:r>
              <a:rPr lang="ja-JP" altLang="en-US" sz="2000" dirty="0" smtClean="0">
                <a:latin typeface="ＤＨＰ平成ゴシックW5" panose="020B0500000000000000" pitchFamily="50" charset="-128"/>
                <a:ea typeface="ＤＨＰ平成ゴシックW5" panose="020B0500000000000000" pitchFamily="50" charset="-128"/>
                <a:cs typeface="+mj-cs"/>
              </a:rPr>
              <a:t>、カウンセリングルーム</a:t>
            </a:r>
            <a:r>
              <a:rPr lang="en-US" altLang="ja-JP" sz="2000" dirty="0" smtClean="0">
                <a:latin typeface="ＤＨＰ平成ゴシックW5" panose="020B0500000000000000" pitchFamily="50" charset="-128"/>
                <a:ea typeface="ＤＨＰ平成ゴシックW5" panose="020B0500000000000000" pitchFamily="50" charset="-128"/>
                <a:cs typeface="+mj-cs"/>
              </a:rPr>
              <a:t>】</a:t>
            </a:r>
          </a:p>
          <a:p>
            <a:pPr marR="0" lvl="0" algn="l" defTabSz="914400" rtl="0" eaLnBrk="1" fontAlgn="auto" latinLnBrk="0" hangingPunct="1">
              <a:lnSpc>
                <a:spcPct val="130000"/>
              </a:lnSpc>
              <a:spcBef>
                <a:spcPct val="0"/>
              </a:spcBef>
              <a:spcAft>
                <a:spcPts val="0"/>
              </a:spcAft>
              <a:buClrTx/>
              <a:buSzTx/>
              <a:tabLst/>
              <a:defRPr/>
            </a:pP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a:p>
            <a:pPr marR="0" lvl="0" algn="l" defTabSz="914400" rtl="0" eaLnBrk="1" fontAlgn="auto" latinLnBrk="0" hangingPunct="1">
              <a:lnSpc>
                <a:spcPct val="130000"/>
              </a:lnSpc>
              <a:spcBef>
                <a:spcPct val="0"/>
              </a:spcBef>
              <a:spcAft>
                <a:spcPts val="0"/>
              </a:spcAft>
              <a:buClrTx/>
              <a:buSzTx/>
              <a:tabLst/>
              <a:defRPr/>
            </a:pP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a:p>
            <a:pPr marR="0" lvl="0" algn="l" defTabSz="914400" rtl="0" eaLnBrk="1" fontAlgn="auto" latinLnBrk="0" hangingPunct="1">
              <a:lnSpc>
                <a:spcPct val="130000"/>
              </a:lnSpc>
              <a:spcBef>
                <a:spcPct val="0"/>
              </a:spcBef>
              <a:spcAft>
                <a:spcPts val="0"/>
              </a:spcAft>
              <a:buClrTx/>
              <a:buSzTx/>
              <a:tabLst/>
              <a:defRPr/>
            </a:pP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a:p>
            <a:pPr marR="0" lvl="0" algn="l" defTabSz="914400" rtl="0" eaLnBrk="1" fontAlgn="auto" latinLnBrk="0" hangingPunct="1">
              <a:lnSpc>
                <a:spcPct val="130000"/>
              </a:lnSpc>
              <a:spcBef>
                <a:spcPct val="0"/>
              </a:spcBef>
              <a:spcAft>
                <a:spcPts val="0"/>
              </a:spcAft>
              <a:buClrTx/>
              <a:buSzTx/>
              <a:tabLst/>
              <a:defRPr/>
            </a:pPr>
            <a:r>
              <a:rPr lang="ja-JP" altLang="en-US" sz="2400" u="sng" dirty="0" smtClean="0">
                <a:latin typeface="ＤＨＰ平成ゴシックW5" panose="020B0500000000000000" pitchFamily="50" charset="-128"/>
                <a:ea typeface="ＤＨＰ平成ゴシックW5" panose="020B0500000000000000" pitchFamily="50" charset="-128"/>
                <a:cs typeface="+mj-cs"/>
              </a:rPr>
              <a:t>＜修学支援＞</a:t>
            </a:r>
            <a:endParaRPr lang="en-US" altLang="ja-JP" sz="800" u="sng" dirty="0" smtClean="0">
              <a:latin typeface="ＤＨＰ平成ゴシックW5" panose="020B0500000000000000" pitchFamily="50" charset="-128"/>
              <a:ea typeface="ＤＨＰ平成ゴシックW5" panose="020B0500000000000000" pitchFamily="50" charset="-128"/>
              <a:cs typeface="+mj-cs"/>
            </a:endParaRPr>
          </a:p>
          <a:p>
            <a:pPr marR="0" lvl="0" algn="l" defTabSz="914400" rtl="0" eaLnBrk="1" fontAlgn="auto" latinLnBrk="0" hangingPunct="1">
              <a:lnSpc>
                <a:spcPct val="130000"/>
              </a:lnSpc>
              <a:spcBef>
                <a:spcPct val="0"/>
              </a:spcBef>
              <a:spcAft>
                <a:spcPts val="0"/>
              </a:spcAft>
              <a:buClrTx/>
              <a:buSzTx/>
              <a:tabLst/>
              <a:defRPr/>
            </a:pPr>
            <a:endParaRPr lang="en-US" altLang="ja-JP" sz="800" dirty="0">
              <a:latin typeface="ＤＨＰ平成ゴシックW5" panose="020B0500000000000000" pitchFamily="50" charset="-128"/>
              <a:ea typeface="ＤＨＰ平成ゴシックW5" panose="020B0500000000000000" pitchFamily="50" charset="-128"/>
              <a:cs typeface="+mj-cs"/>
            </a:endParaRPr>
          </a:p>
          <a:p>
            <a:pPr marR="0" lvl="0" algn="l" defTabSz="914400" rtl="0" eaLnBrk="1" fontAlgn="auto" latinLnBrk="0" hangingPunct="1">
              <a:lnSpc>
                <a:spcPct val="130000"/>
              </a:lnSpc>
              <a:spcBef>
                <a:spcPct val="0"/>
              </a:spcBef>
              <a:spcAft>
                <a:spcPts val="0"/>
              </a:spcAft>
              <a:buClrTx/>
              <a:buSzTx/>
              <a:tabLst/>
              <a:defRPr/>
            </a:pPr>
            <a:r>
              <a:rPr lang="en-US" altLang="ja-JP" sz="2400" dirty="0" smtClean="0">
                <a:latin typeface="ＤＨＰ平成ゴシックW5" panose="020B0500000000000000" pitchFamily="50" charset="-128"/>
                <a:ea typeface="ＤＨＰ平成ゴシックW5" panose="020B0500000000000000" pitchFamily="50" charset="-128"/>
                <a:cs typeface="+mj-cs"/>
              </a:rPr>
              <a:t>…</a:t>
            </a:r>
            <a:r>
              <a:rPr lang="ja-JP" altLang="en-US" sz="2400" dirty="0" smtClean="0">
                <a:latin typeface="ＤＨＰ平成ゴシックW5" panose="020B0500000000000000" pitchFamily="50" charset="-128"/>
                <a:ea typeface="ＤＨＰ平成ゴシックW5" panose="020B0500000000000000" pitchFamily="50" charset="-128"/>
                <a:cs typeface="+mj-cs"/>
              </a:rPr>
              <a:t>学習や研究を進める上で必要となる特別な支援や配慮などを指し、社会モデルの考え方で支援を実施すること。</a:t>
            </a: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a:p>
            <a:pPr marR="0" lvl="0" algn="l" defTabSz="914400" rtl="0" eaLnBrk="1" fontAlgn="auto" latinLnBrk="0" hangingPunct="1">
              <a:lnSpc>
                <a:spcPct val="130000"/>
              </a:lnSpc>
              <a:spcBef>
                <a:spcPct val="0"/>
              </a:spcBef>
              <a:spcAft>
                <a:spcPts val="0"/>
              </a:spcAft>
              <a:buClrTx/>
              <a:buSzTx/>
              <a:tabLst/>
              <a:defRPr/>
            </a:pP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a:p>
            <a:pPr marR="0" lvl="0" algn="l" defTabSz="914400" rtl="0" eaLnBrk="1" fontAlgn="auto" latinLnBrk="0" hangingPunct="1">
              <a:lnSpc>
                <a:spcPct val="130000"/>
              </a:lnSpc>
              <a:spcBef>
                <a:spcPct val="0"/>
              </a:spcBef>
              <a:spcAft>
                <a:spcPts val="0"/>
              </a:spcAft>
              <a:buClrTx/>
              <a:buSzTx/>
              <a:tabLst/>
              <a:defRPr/>
            </a:pPr>
            <a:r>
              <a:rPr lang="en-US" altLang="ja-JP" sz="2000" dirty="0" smtClean="0">
                <a:latin typeface="ＤＨＰ平成ゴシックW5" panose="020B0500000000000000" pitchFamily="50" charset="-128"/>
                <a:ea typeface="ＤＨＰ平成ゴシックW5" panose="020B0500000000000000" pitchFamily="50" charset="-128"/>
                <a:cs typeface="+mj-cs"/>
              </a:rPr>
              <a:t>【</a:t>
            </a:r>
            <a:r>
              <a:rPr lang="ja-JP" altLang="en-US" sz="2000" dirty="0" smtClean="0">
                <a:latin typeface="ＤＨＰ平成ゴシックW5" panose="020B0500000000000000" pitchFamily="50" charset="-128"/>
                <a:ea typeface="ＤＨＰ平成ゴシックW5" panose="020B0500000000000000" pitchFamily="50" charset="-128"/>
                <a:cs typeface="+mj-cs"/>
              </a:rPr>
              <a:t>主な窓口：障害学生支援ルーム</a:t>
            </a:r>
            <a:r>
              <a:rPr lang="en-US" altLang="ja-JP" sz="2000" dirty="0" smtClean="0">
                <a:latin typeface="ＤＨＰ平成ゴシックW5" panose="020B0500000000000000" pitchFamily="50" charset="-128"/>
                <a:ea typeface="ＤＨＰ平成ゴシックW5" panose="020B0500000000000000" pitchFamily="50" charset="-128"/>
                <a:cs typeface="+mj-cs"/>
              </a:rPr>
              <a:t>】</a:t>
            </a:r>
          </a:p>
        </p:txBody>
      </p:sp>
      <p:sp>
        <p:nvSpPr>
          <p:cNvPr id="10" name="正方形/長方形 9"/>
          <p:cNvSpPr/>
          <p:nvPr/>
        </p:nvSpPr>
        <p:spPr>
          <a:xfrm>
            <a:off x="467544" y="332656"/>
            <a:ext cx="8280920" cy="79208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400" dirty="0" smtClean="0">
                <a:latin typeface="ヒラギノ角ゴ Pro W3"/>
                <a:ea typeface="ヒラギノ角ゴ Pro W3"/>
                <a:cs typeface="ヒラギノ角ゴ Pro W3"/>
              </a:rPr>
              <a:t>　２）発達障害学生支援の現状</a:t>
            </a:r>
            <a:r>
              <a:rPr lang="en-US" altLang="ja-JP" sz="2400" dirty="0" smtClean="0">
                <a:latin typeface="ヒラギノ角ゴ Pro W3"/>
                <a:ea typeface="ヒラギノ角ゴ Pro W3"/>
                <a:cs typeface="ヒラギノ角ゴ Pro W3"/>
              </a:rPr>
              <a:t> —</a:t>
            </a:r>
            <a:r>
              <a:rPr lang="ja-JP" altLang="en-US" sz="2400" dirty="0" smtClean="0">
                <a:latin typeface="ヒラギノ角ゴ Pro W3"/>
                <a:ea typeface="ヒラギノ角ゴ Pro W3"/>
                <a:cs typeface="ヒラギノ角ゴ Pro W3"/>
              </a:rPr>
              <a:t>個別支援と修学支援</a:t>
            </a:r>
            <a:endParaRPr lang="ja-JP" altLang="en-US" sz="2400" dirty="0">
              <a:latin typeface="ヒラギノ角ゴ Pro W3"/>
              <a:ea typeface="ヒラギノ角ゴ Pro W3"/>
              <a:cs typeface="ヒラギノ角ゴ Pro W3"/>
            </a:endParaRPr>
          </a:p>
        </p:txBody>
      </p:sp>
    </p:spTree>
    <p:extLst>
      <p:ext uri="{BB962C8B-B14F-4D97-AF65-F5344CB8AC3E}">
        <p14:creationId xmlns:p14="http://schemas.microsoft.com/office/powerpoint/2010/main" val="20635080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214283" y="6453336"/>
            <a:ext cx="8715436" cy="0"/>
          </a:xfrm>
          <a:prstGeom prst="line">
            <a:avLst/>
          </a:prstGeom>
          <a:ln w="38100">
            <a:solidFill>
              <a:schemeClr val="accent5">
                <a:lumMod val="50000"/>
              </a:schemeClr>
            </a:solidFill>
          </a:ln>
          <a:effectLst>
            <a:reflection blurRad="6350" stA="50000" endA="300" endPos="90000" dist="50800" dir="5400000" sy="-100000" algn="bl" rotWithShape="0"/>
          </a:effectLst>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a:xfrm>
            <a:off x="6732240" y="6448251"/>
            <a:ext cx="2133600" cy="365125"/>
          </a:xfrm>
        </p:spPr>
        <p:txBody>
          <a:bodyPr/>
          <a:lstStyle/>
          <a:p>
            <a:fld id="{D2D8002D-B5B0-4BAC-B1F6-782DDCCE6D9C}" type="slidenum">
              <a:rPr kumimoji="1" lang="ja-JP" altLang="en-US" smtClean="0"/>
              <a:pPr/>
              <a:t>7</a:t>
            </a:fld>
            <a:endParaRPr kumimoji="1" lang="ja-JP" altLang="en-US" dirty="0"/>
          </a:p>
        </p:txBody>
      </p:sp>
      <p:sp>
        <p:nvSpPr>
          <p:cNvPr id="21" name="タイトル 1"/>
          <p:cNvSpPr txBox="1">
            <a:spLocks/>
          </p:cNvSpPr>
          <p:nvPr/>
        </p:nvSpPr>
        <p:spPr>
          <a:xfrm>
            <a:off x="539552" y="1340768"/>
            <a:ext cx="8064896" cy="4824536"/>
          </a:xfrm>
          <a:prstGeom prst="rect">
            <a:avLst/>
          </a:prstGeom>
        </p:spPr>
        <p:txBody>
          <a:bodyPr vert="horz" lIns="91440" tIns="45720" rIns="91440" bIns="45720" rtlCol="0" anchor="t" anchorCtr="0">
            <a:noAutofit/>
          </a:bodyPr>
          <a:lstStyle/>
          <a:p>
            <a:pPr marR="0" lvl="0" algn="l" defTabSz="914400" rtl="0" eaLnBrk="1" fontAlgn="auto" latinLnBrk="0" hangingPunct="1">
              <a:lnSpc>
                <a:spcPct val="140000"/>
              </a:lnSpc>
              <a:spcBef>
                <a:spcPct val="0"/>
              </a:spcBef>
              <a:spcAft>
                <a:spcPts val="0"/>
              </a:spcAft>
              <a:buClrTx/>
              <a:buSzTx/>
              <a:tabLst/>
              <a:defRPr/>
            </a:pPr>
            <a:r>
              <a:rPr lang="ja-JP" altLang="en-US" sz="2400" dirty="0" smtClean="0">
                <a:latin typeface="ＤＨＰ平成ゴシックW5" panose="020B0500000000000000" pitchFamily="50" charset="-128"/>
                <a:ea typeface="ＤＨＰ平成ゴシックW5" panose="020B0500000000000000" pitchFamily="50" charset="-128"/>
                <a:cs typeface="+mj-cs"/>
              </a:rPr>
              <a:t>＜修学支援のポイント＞</a:t>
            </a: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a:p>
            <a:pPr marR="0" lvl="0" algn="l" defTabSz="914400" rtl="0" eaLnBrk="1" fontAlgn="auto" latinLnBrk="0" hangingPunct="1">
              <a:lnSpc>
                <a:spcPct val="140000"/>
              </a:lnSpc>
              <a:spcBef>
                <a:spcPct val="0"/>
              </a:spcBef>
              <a:spcAft>
                <a:spcPts val="0"/>
              </a:spcAft>
              <a:buClrTx/>
              <a:buSzTx/>
              <a:tabLst/>
              <a:defRPr/>
            </a:pP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a:p>
            <a:pPr marL="342900" marR="0" lvl="0" indent="-342900" algn="l" defTabSz="914400" rtl="0" eaLnBrk="1" fontAlgn="auto" latinLnBrk="0" hangingPunct="1">
              <a:lnSpc>
                <a:spcPct val="140000"/>
              </a:lnSpc>
              <a:spcBef>
                <a:spcPct val="0"/>
              </a:spcBef>
              <a:spcAft>
                <a:spcPts val="0"/>
              </a:spcAft>
              <a:buClrTx/>
              <a:buSzTx/>
              <a:buFont typeface="Arial"/>
              <a:buChar char="•"/>
              <a:tabLst/>
              <a:defRPr/>
            </a:pPr>
            <a:r>
              <a:rPr lang="ja-JP" altLang="en-US" sz="2400" dirty="0" smtClean="0">
                <a:latin typeface="ＤＨＰ平成ゴシックW5" panose="020B0500000000000000" pitchFamily="50" charset="-128"/>
                <a:ea typeface="ＤＨＰ平成ゴシックW5" panose="020B0500000000000000" pitchFamily="50" charset="-128"/>
                <a:cs typeface="+mj-cs"/>
              </a:rPr>
              <a:t>発達障害学生のニーズは個別的で多様であるため、</a:t>
            </a:r>
            <a:r>
              <a:rPr lang="ja-JP" altLang="en-US" sz="2400" u="sng" dirty="0" smtClean="0">
                <a:latin typeface="ＤＨＰ平成ゴシックW5" panose="020B0500000000000000" pitchFamily="50" charset="-128"/>
                <a:ea typeface="ＤＨＰ平成ゴシックW5" panose="020B0500000000000000" pitchFamily="50" charset="-128"/>
                <a:cs typeface="+mj-cs"/>
              </a:rPr>
              <a:t>修学支援も個別性が高い</a:t>
            </a:r>
            <a:r>
              <a:rPr lang="ja-JP" altLang="en-US" sz="2400" dirty="0" smtClean="0">
                <a:latin typeface="ＤＨＰ平成ゴシックW5" panose="020B0500000000000000" pitchFamily="50" charset="-128"/>
                <a:ea typeface="ＤＨＰ平成ゴシックW5" panose="020B0500000000000000" pitchFamily="50" charset="-128"/>
                <a:cs typeface="+mj-cs"/>
              </a:rPr>
              <a:t>。</a:t>
            </a: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a:p>
            <a:pPr marL="342900" marR="0" lvl="0" indent="-342900" algn="l" defTabSz="914400" rtl="0" eaLnBrk="1" fontAlgn="auto" latinLnBrk="0" hangingPunct="1">
              <a:lnSpc>
                <a:spcPct val="140000"/>
              </a:lnSpc>
              <a:spcBef>
                <a:spcPct val="0"/>
              </a:spcBef>
              <a:spcAft>
                <a:spcPts val="0"/>
              </a:spcAft>
              <a:buClrTx/>
              <a:buSzTx/>
              <a:buFont typeface="Arial"/>
              <a:buChar char="•"/>
              <a:tabLst/>
              <a:defRPr/>
            </a:pP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a:p>
            <a:pPr marL="342900" marR="0" lvl="0" indent="-342900" algn="l" defTabSz="914400" rtl="0" eaLnBrk="1" fontAlgn="auto" latinLnBrk="0" hangingPunct="1">
              <a:lnSpc>
                <a:spcPct val="140000"/>
              </a:lnSpc>
              <a:spcBef>
                <a:spcPct val="0"/>
              </a:spcBef>
              <a:spcAft>
                <a:spcPts val="0"/>
              </a:spcAft>
              <a:buClrTx/>
              <a:buSzTx/>
              <a:buFont typeface="Arial"/>
              <a:buChar char="•"/>
              <a:tabLst/>
              <a:defRPr/>
            </a:pPr>
            <a:r>
              <a:rPr lang="ja-JP" altLang="en-US" sz="2400" dirty="0" smtClean="0">
                <a:latin typeface="ＤＨＰ平成ゴシックW5" panose="020B0500000000000000" pitchFamily="50" charset="-128"/>
                <a:ea typeface="ＤＨＰ平成ゴシックW5" panose="020B0500000000000000" pitchFamily="50" charset="-128"/>
                <a:cs typeface="+mj-cs"/>
              </a:rPr>
              <a:t>学生本人の特性と修学環境の</a:t>
            </a:r>
            <a:r>
              <a:rPr lang="ja-JP" altLang="en-US" sz="2400" u="sng" dirty="0" smtClean="0">
                <a:latin typeface="ＤＨＰ平成ゴシックW5" panose="020B0500000000000000" pitchFamily="50" charset="-128"/>
                <a:ea typeface="ＤＨＰ平成ゴシックW5" panose="020B0500000000000000" pitchFamily="50" charset="-128"/>
                <a:cs typeface="+mj-cs"/>
              </a:rPr>
              <a:t>双方を丁寧にアセスメントする必要がある</a:t>
            </a:r>
            <a:r>
              <a:rPr lang="ja-JP" altLang="en-US" sz="2400" dirty="0" smtClean="0">
                <a:latin typeface="ＤＨＰ平成ゴシックW5" panose="020B0500000000000000" pitchFamily="50" charset="-128"/>
                <a:ea typeface="ＤＨＰ平成ゴシックW5" panose="020B0500000000000000" pitchFamily="50" charset="-128"/>
                <a:cs typeface="+mj-cs"/>
              </a:rPr>
              <a:t>。</a:t>
            </a: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a:p>
            <a:pPr marL="342900" marR="0" lvl="0" indent="-342900" algn="l" defTabSz="914400" rtl="0" eaLnBrk="1" fontAlgn="auto" latinLnBrk="0" hangingPunct="1">
              <a:lnSpc>
                <a:spcPct val="140000"/>
              </a:lnSpc>
              <a:spcBef>
                <a:spcPct val="0"/>
              </a:spcBef>
              <a:spcAft>
                <a:spcPts val="0"/>
              </a:spcAft>
              <a:buClrTx/>
              <a:buSzTx/>
              <a:buFont typeface="Arial"/>
              <a:buChar char="•"/>
              <a:tabLst/>
              <a:defRPr/>
            </a:pP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a:p>
            <a:pPr marL="342900" marR="0" lvl="0" indent="-342900" algn="l" defTabSz="914400" rtl="0" eaLnBrk="1" fontAlgn="auto" latinLnBrk="0" hangingPunct="1">
              <a:lnSpc>
                <a:spcPct val="140000"/>
              </a:lnSpc>
              <a:spcBef>
                <a:spcPct val="0"/>
              </a:spcBef>
              <a:spcAft>
                <a:spcPts val="0"/>
              </a:spcAft>
              <a:buClrTx/>
              <a:buSzTx/>
              <a:buFont typeface="Arial"/>
              <a:buChar char="•"/>
              <a:tabLst/>
              <a:defRPr/>
            </a:pPr>
            <a:r>
              <a:rPr lang="ja-JP" altLang="en-US" sz="2400" dirty="0" smtClean="0">
                <a:latin typeface="ＤＨＰ平成ゴシックW5" panose="020B0500000000000000" pitchFamily="50" charset="-128"/>
                <a:ea typeface="ＤＨＰ平成ゴシックW5" panose="020B0500000000000000" pitchFamily="50" charset="-128"/>
                <a:cs typeface="+mj-cs"/>
              </a:rPr>
              <a:t>複数の専門的な支援者の力が必要になることが多く、医療や心理、教育、福祉などの</a:t>
            </a:r>
            <a:r>
              <a:rPr lang="ja-JP" altLang="en-US" sz="2400" u="sng" dirty="0" smtClean="0">
                <a:latin typeface="ＤＨＰ平成ゴシックW5" panose="020B0500000000000000" pitchFamily="50" charset="-128"/>
                <a:ea typeface="ＤＨＰ平成ゴシックW5" panose="020B0500000000000000" pitchFamily="50" charset="-128"/>
                <a:cs typeface="+mj-cs"/>
              </a:rPr>
              <a:t>支援者が必要に応じて連携する必要がある</a:t>
            </a:r>
            <a:r>
              <a:rPr lang="ja-JP" altLang="en-US" sz="2400" dirty="0" smtClean="0">
                <a:latin typeface="ＤＨＰ平成ゴシックW5" panose="020B0500000000000000" pitchFamily="50" charset="-128"/>
                <a:ea typeface="ＤＨＰ平成ゴシックW5" panose="020B0500000000000000" pitchFamily="50" charset="-128"/>
                <a:cs typeface="+mj-cs"/>
              </a:rPr>
              <a:t>。</a:t>
            </a:r>
            <a:endParaRPr lang="en-US" altLang="ja-JP" sz="2400" dirty="0">
              <a:latin typeface="ＤＨＰ平成ゴシックW5" panose="020B0500000000000000" pitchFamily="50" charset="-128"/>
              <a:ea typeface="ＤＨＰ平成ゴシックW5" panose="020B0500000000000000" pitchFamily="50" charset="-128"/>
              <a:cs typeface="+mj-cs"/>
            </a:endParaRPr>
          </a:p>
        </p:txBody>
      </p:sp>
      <p:sp>
        <p:nvSpPr>
          <p:cNvPr id="10" name="正方形/長方形 9"/>
          <p:cNvSpPr/>
          <p:nvPr/>
        </p:nvSpPr>
        <p:spPr>
          <a:xfrm>
            <a:off x="467544" y="332656"/>
            <a:ext cx="8280920" cy="79208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400" dirty="0" smtClean="0">
                <a:latin typeface="ヒラギノ角ゴ Pro W3"/>
                <a:ea typeface="ヒラギノ角ゴ Pro W3"/>
                <a:cs typeface="ヒラギノ角ゴ Pro W3"/>
              </a:rPr>
              <a:t>　２）発達障害学生支援の現状</a:t>
            </a:r>
            <a:r>
              <a:rPr lang="en-US" altLang="ja-JP" sz="2400" dirty="0" smtClean="0">
                <a:latin typeface="ヒラギノ角ゴ Pro W3"/>
                <a:ea typeface="ヒラギノ角ゴ Pro W3"/>
                <a:cs typeface="ヒラギノ角ゴ Pro W3"/>
              </a:rPr>
              <a:t> —</a:t>
            </a:r>
            <a:r>
              <a:rPr lang="ja-JP" altLang="en-US" sz="2400" dirty="0" smtClean="0">
                <a:latin typeface="ヒラギノ角ゴ Pro W3"/>
                <a:ea typeface="ヒラギノ角ゴ Pro W3"/>
                <a:cs typeface="ヒラギノ角ゴ Pro W3"/>
              </a:rPr>
              <a:t>個別支援と修学支援</a:t>
            </a:r>
            <a:endParaRPr lang="ja-JP" altLang="en-US" sz="2400" dirty="0">
              <a:latin typeface="ヒラギノ角ゴ Pro W3"/>
              <a:ea typeface="ヒラギノ角ゴ Pro W3"/>
              <a:cs typeface="ヒラギノ角ゴ Pro W3"/>
            </a:endParaRPr>
          </a:p>
        </p:txBody>
      </p:sp>
    </p:spTree>
    <p:extLst>
      <p:ext uri="{BB962C8B-B14F-4D97-AF65-F5344CB8AC3E}">
        <p14:creationId xmlns:p14="http://schemas.microsoft.com/office/powerpoint/2010/main" val="18501219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214283" y="6453336"/>
            <a:ext cx="8715436" cy="0"/>
          </a:xfrm>
          <a:prstGeom prst="line">
            <a:avLst/>
          </a:prstGeom>
          <a:ln w="38100">
            <a:solidFill>
              <a:schemeClr val="accent5">
                <a:lumMod val="50000"/>
              </a:schemeClr>
            </a:solidFill>
          </a:ln>
          <a:effectLst>
            <a:reflection blurRad="6350" stA="50000" endA="300" endPos="90000" dist="50800" dir="5400000" sy="-100000" algn="bl" rotWithShape="0"/>
          </a:effectLst>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a:xfrm>
            <a:off x="6732240" y="6448251"/>
            <a:ext cx="2133600" cy="365125"/>
          </a:xfrm>
        </p:spPr>
        <p:txBody>
          <a:bodyPr/>
          <a:lstStyle/>
          <a:p>
            <a:fld id="{D2D8002D-B5B0-4BAC-B1F6-782DDCCE6D9C}" type="slidenum">
              <a:rPr kumimoji="1" lang="ja-JP" altLang="en-US" smtClean="0"/>
              <a:pPr/>
              <a:t>8</a:t>
            </a:fld>
            <a:endParaRPr kumimoji="1" lang="ja-JP" altLang="en-US" dirty="0"/>
          </a:p>
        </p:txBody>
      </p:sp>
      <p:sp>
        <p:nvSpPr>
          <p:cNvPr id="21" name="タイトル 1"/>
          <p:cNvSpPr txBox="1">
            <a:spLocks/>
          </p:cNvSpPr>
          <p:nvPr/>
        </p:nvSpPr>
        <p:spPr>
          <a:xfrm>
            <a:off x="539552" y="1340768"/>
            <a:ext cx="8064896" cy="4824536"/>
          </a:xfrm>
          <a:prstGeom prst="rect">
            <a:avLst/>
          </a:prstGeom>
        </p:spPr>
        <p:txBody>
          <a:bodyPr vert="horz" lIns="91440" tIns="45720" rIns="91440" bIns="45720" rtlCol="0" anchor="t" anchorCtr="0">
            <a:noAutofit/>
          </a:bodyPr>
          <a:lstStyle/>
          <a:p>
            <a:pPr marR="0" lvl="0" algn="l" defTabSz="914400" rtl="0" eaLnBrk="1" fontAlgn="auto" latinLnBrk="0" hangingPunct="1">
              <a:lnSpc>
                <a:spcPct val="150000"/>
              </a:lnSpc>
              <a:spcBef>
                <a:spcPct val="0"/>
              </a:spcBef>
              <a:spcAft>
                <a:spcPts val="0"/>
              </a:spcAft>
              <a:buClrTx/>
              <a:buSzTx/>
              <a:tabLst/>
              <a:defRPr/>
            </a:pPr>
            <a:r>
              <a:rPr lang="ja-JP" altLang="en-US" sz="2400" dirty="0" smtClean="0">
                <a:latin typeface="ＤＨＰ平成ゴシックW5" panose="020B0500000000000000" pitchFamily="50" charset="-128"/>
                <a:ea typeface="ＤＨＰ平成ゴシックW5" panose="020B0500000000000000" pitchFamily="50" charset="-128"/>
                <a:cs typeface="+mj-cs"/>
              </a:rPr>
              <a:t>＜修学支援の実際＞</a:t>
            </a: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a:p>
            <a:pPr marR="0" lvl="0" algn="l" defTabSz="914400" rtl="0" eaLnBrk="1" fontAlgn="auto" latinLnBrk="0" hangingPunct="1">
              <a:lnSpc>
                <a:spcPct val="150000"/>
              </a:lnSpc>
              <a:spcBef>
                <a:spcPct val="0"/>
              </a:spcBef>
              <a:spcAft>
                <a:spcPts val="0"/>
              </a:spcAft>
              <a:buClrTx/>
              <a:buSzTx/>
              <a:tabLst/>
              <a:defRPr/>
            </a:pP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a:p>
            <a:pPr marL="342900" marR="0" lvl="0" indent="-342900" algn="l" defTabSz="914400" rtl="0" eaLnBrk="1" fontAlgn="auto" latinLnBrk="0" hangingPunct="1">
              <a:lnSpc>
                <a:spcPct val="150000"/>
              </a:lnSpc>
              <a:spcBef>
                <a:spcPct val="0"/>
              </a:spcBef>
              <a:spcAft>
                <a:spcPts val="0"/>
              </a:spcAft>
              <a:buClrTx/>
              <a:buSzTx/>
              <a:buFont typeface="Arial"/>
              <a:buChar char="•"/>
              <a:tabLst/>
              <a:defRPr/>
            </a:pPr>
            <a:r>
              <a:rPr lang="ja-JP" altLang="en-US" sz="2400" dirty="0" smtClean="0">
                <a:latin typeface="ＤＨＰ平成ゴシックW5" panose="020B0500000000000000" pitchFamily="50" charset="-128"/>
                <a:ea typeface="ＤＨＰ平成ゴシックW5" panose="020B0500000000000000" pitchFamily="50" charset="-128"/>
                <a:cs typeface="+mj-cs"/>
              </a:rPr>
              <a:t>授業、定期試験、研究室における環境調整が中心</a:t>
            </a:r>
            <a:endParaRPr lang="en-US" altLang="ja-JP" sz="800" dirty="0">
              <a:latin typeface="ＤＨＰ平成ゴシックW5" panose="020B0500000000000000" pitchFamily="50" charset="-128"/>
              <a:ea typeface="ＤＨＰ平成ゴシックW5" panose="020B0500000000000000" pitchFamily="50" charset="-128"/>
              <a:cs typeface="+mj-cs"/>
            </a:endParaRPr>
          </a:p>
          <a:p>
            <a:pPr marR="0" lvl="0" algn="l" defTabSz="914400" rtl="0" eaLnBrk="1" fontAlgn="auto" latinLnBrk="0" hangingPunct="1">
              <a:lnSpc>
                <a:spcPct val="150000"/>
              </a:lnSpc>
              <a:spcBef>
                <a:spcPct val="0"/>
              </a:spcBef>
              <a:spcAft>
                <a:spcPts val="0"/>
              </a:spcAft>
              <a:buClrTx/>
              <a:buSzTx/>
              <a:tabLst/>
              <a:defRPr/>
            </a:pP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a:p>
            <a:pPr marL="342900" marR="0" lvl="0" indent="-342900" algn="l" defTabSz="914400" rtl="0" eaLnBrk="1" fontAlgn="auto" latinLnBrk="0" hangingPunct="1">
              <a:lnSpc>
                <a:spcPct val="150000"/>
              </a:lnSpc>
              <a:spcBef>
                <a:spcPct val="0"/>
              </a:spcBef>
              <a:spcAft>
                <a:spcPts val="0"/>
              </a:spcAft>
              <a:buClrTx/>
              <a:buSzTx/>
              <a:buFont typeface="Arial"/>
              <a:buChar char="•"/>
              <a:tabLst/>
              <a:defRPr/>
            </a:pPr>
            <a:r>
              <a:rPr lang="ja-JP" altLang="en-US" sz="2400" dirty="0" smtClean="0">
                <a:latin typeface="ＤＨＰ平成ゴシックW5" panose="020B0500000000000000" pitchFamily="50" charset="-128"/>
                <a:ea typeface="ＤＨＰ平成ゴシックW5" panose="020B0500000000000000" pitchFamily="50" charset="-128"/>
                <a:cs typeface="+mj-cs"/>
              </a:rPr>
              <a:t>必要に応じて、人的支援を行う場合もある</a:t>
            </a: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a:p>
            <a:pPr marL="342900" marR="0" lvl="0" indent="-342900" algn="l" defTabSz="914400" rtl="0" eaLnBrk="1" fontAlgn="auto" latinLnBrk="0" hangingPunct="1">
              <a:lnSpc>
                <a:spcPct val="150000"/>
              </a:lnSpc>
              <a:spcBef>
                <a:spcPct val="0"/>
              </a:spcBef>
              <a:spcAft>
                <a:spcPts val="0"/>
              </a:spcAft>
              <a:buClrTx/>
              <a:buSzTx/>
              <a:buFont typeface="Arial"/>
              <a:buChar char="•"/>
              <a:tabLst/>
              <a:defRPr/>
            </a:pP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a:p>
            <a:pPr marL="342900" marR="0" lvl="0" indent="-342900" algn="l" defTabSz="914400" rtl="0" eaLnBrk="1" fontAlgn="auto" latinLnBrk="0" hangingPunct="1">
              <a:lnSpc>
                <a:spcPct val="150000"/>
              </a:lnSpc>
              <a:spcBef>
                <a:spcPct val="0"/>
              </a:spcBef>
              <a:spcAft>
                <a:spcPts val="0"/>
              </a:spcAft>
              <a:buClrTx/>
              <a:buSzTx/>
              <a:buFont typeface="Arial"/>
              <a:buChar char="•"/>
              <a:tabLst/>
              <a:defRPr/>
            </a:pPr>
            <a:r>
              <a:rPr lang="ja-JP" altLang="en-US" sz="2400" dirty="0" smtClean="0">
                <a:latin typeface="ＤＨＰ平成ゴシックW5" panose="020B0500000000000000" pitchFamily="50" charset="-128"/>
                <a:ea typeface="ＤＨＰ平成ゴシックW5" panose="020B0500000000000000" pitchFamily="50" charset="-128"/>
                <a:cs typeface="+mj-cs"/>
              </a:rPr>
              <a:t>授業担当教員、指導教員などにコミュニケーション上の配慮を依頼する（学生の特徴を伝え、効果的な関わり方を伝える）</a:t>
            </a:r>
            <a:endParaRPr lang="en-US" altLang="ja-JP" sz="2400" dirty="0" smtClean="0">
              <a:latin typeface="ＤＨＰ平成ゴシックW5" panose="020B0500000000000000" pitchFamily="50" charset="-128"/>
              <a:ea typeface="ＤＨＰ平成ゴシックW5" panose="020B0500000000000000" pitchFamily="50" charset="-128"/>
              <a:cs typeface="+mj-cs"/>
            </a:endParaRPr>
          </a:p>
          <a:p>
            <a:pPr marL="342900" marR="0" lvl="0" indent="-342900" algn="l" defTabSz="914400" rtl="0" eaLnBrk="1" fontAlgn="auto" latinLnBrk="0" hangingPunct="1">
              <a:lnSpc>
                <a:spcPct val="150000"/>
              </a:lnSpc>
              <a:spcBef>
                <a:spcPct val="0"/>
              </a:spcBef>
              <a:spcAft>
                <a:spcPts val="0"/>
              </a:spcAft>
              <a:buClrTx/>
              <a:buSzTx/>
              <a:buFont typeface="Arial"/>
              <a:buChar char="•"/>
              <a:tabLst/>
              <a:defRPr/>
            </a:pPr>
            <a:r>
              <a:rPr lang="ja-JP" altLang="en-US" sz="2400" dirty="0" smtClean="0">
                <a:latin typeface="ＤＨＰ平成ゴシックW5" panose="020B0500000000000000" pitchFamily="50" charset="-128"/>
                <a:ea typeface="ＤＨＰ平成ゴシックW5" panose="020B0500000000000000" pitchFamily="50" charset="-128"/>
                <a:cs typeface="+mj-cs"/>
              </a:rPr>
              <a:t>必要に応じて、録音、撮影などの許可をもらう　</a:t>
            </a:r>
            <a:r>
              <a:rPr lang="en-US" altLang="ja-JP" sz="2400" dirty="0" err="1" smtClean="0">
                <a:latin typeface="ＤＨＰ平成ゴシックW5" panose="020B0500000000000000" pitchFamily="50" charset="-128"/>
                <a:ea typeface="ＤＨＰ平成ゴシックW5" panose="020B0500000000000000" pitchFamily="50" charset="-128"/>
                <a:cs typeface="+mj-cs"/>
              </a:rPr>
              <a:t>etc</a:t>
            </a:r>
            <a:endParaRPr lang="en-US" altLang="ja-JP" sz="2400" dirty="0">
              <a:latin typeface="ＤＨＰ平成ゴシックW5" panose="020B0500000000000000" pitchFamily="50" charset="-128"/>
              <a:ea typeface="ＤＨＰ平成ゴシックW5" panose="020B0500000000000000" pitchFamily="50" charset="-128"/>
              <a:cs typeface="+mj-cs"/>
            </a:endParaRPr>
          </a:p>
        </p:txBody>
      </p:sp>
      <p:sp>
        <p:nvSpPr>
          <p:cNvPr id="10" name="正方形/長方形 9"/>
          <p:cNvSpPr/>
          <p:nvPr/>
        </p:nvSpPr>
        <p:spPr>
          <a:xfrm>
            <a:off x="467544" y="332656"/>
            <a:ext cx="8280920" cy="79208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400" dirty="0" smtClean="0">
                <a:latin typeface="ヒラギノ角ゴ Pro W3"/>
                <a:ea typeface="ヒラギノ角ゴ Pro W3"/>
                <a:cs typeface="ヒラギノ角ゴ Pro W3"/>
              </a:rPr>
              <a:t>　２）発達障害学生支援の現状</a:t>
            </a:r>
            <a:r>
              <a:rPr lang="en-US" altLang="ja-JP" sz="2400" dirty="0" smtClean="0">
                <a:latin typeface="ヒラギノ角ゴ Pro W3"/>
                <a:ea typeface="ヒラギノ角ゴ Pro W3"/>
                <a:cs typeface="ヒラギノ角ゴ Pro W3"/>
              </a:rPr>
              <a:t> —</a:t>
            </a:r>
            <a:r>
              <a:rPr lang="ja-JP" altLang="en-US" sz="2400" dirty="0" smtClean="0">
                <a:latin typeface="ヒラギノ角ゴ Pro W3"/>
                <a:ea typeface="ヒラギノ角ゴ Pro W3"/>
                <a:cs typeface="ヒラギノ角ゴ Pro W3"/>
              </a:rPr>
              <a:t>個別支援と修学支援</a:t>
            </a:r>
            <a:endParaRPr lang="ja-JP" altLang="en-US" sz="2400" dirty="0">
              <a:latin typeface="ヒラギノ角ゴ Pro W3"/>
              <a:ea typeface="ヒラギノ角ゴ Pro W3"/>
              <a:cs typeface="ヒラギノ角ゴ Pro W3"/>
            </a:endParaRPr>
          </a:p>
        </p:txBody>
      </p:sp>
    </p:spTree>
    <p:extLst>
      <p:ext uri="{BB962C8B-B14F-4D97-AF65-F5344CB8AC3E}">
        <p14:creationId xmlns:p14="http://schemas.microsoft.com/office/powerpoint/2010/main" val="19244834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214283" y="6453336"/>
            <a:ext cx="8715436" cy="0"/>
          </a:xfrm>
          <a:prstGeom prst="line">
            <a:avLst/>
          </a:prstGeom>
          <a:ln w="38100">
            <a:solidFill>
              <a:schemeClr val="accent5">
                <a:lumMod val="50000"/>
              </a:schemeClr>
            </a:solidFill>
          </a:ln>
          <a:effectLst>
            <a:reflection blurRad="6350" stA="50000" endA="300" endPos="90000" dist="50800" dir="5400000" sy="-100000" algn="bl" rotWithShape="0"/>
          </a:effectLst>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a:xfrm>
            <a:off x="6732240" y="6448251"/>
            <a:ext cx="2133600" cy="365125"/>
          </a:xfrm>
        </p:spPr>
        <p:txBody>
          <a:bodyPr/>
          <a:lstStyle/>
          <a:p>
            <a:fld id="{D2D8002D-B5B0-4BAC-B1F6-782DDCCE6D9C}" type="slidenum">
              <a:rPr kumimoji="1" lang="ja-JP" altLang="en-US" smtClean="0"/>
              <a:pPr/>
              <a:t>9</a:t>
            </a:fld>
            <a:endParaRPr kumimoji="1" lang="ja-JP" altLang="en-US" dirty="0"/>
          </a:p>
        </p:txBody>
      </p:sp>
      <p:sp>
        <p:nvSpPr>
          <p:cNvPr id="21" name="タイトル 1"/>
          <p:cNvSpPr txBox="1">
            <a:spLocks/>
          </p:cNvSpPr>
          <p:nvPr/>
        </p:nvSpPr>
        <p:spPr>
          <a:xfrm>
            <a:off x="539552" y="1268760"/>
            <a:ext cx="8064896" cy="4824536"/>
          </a:xfrm>
          <a:prstGeom prst="rect">
            <a:avLst/>
          </a:prstGeom>
        </p:spPr>
        <p:txBody>
          <a:bodyPr vert="horz" lIns="91440" tIns="45720" rIns="91440" bIns="45720" rtlCol="0" anchor="t" anchorCtr="0">
            <a:noAutofit/>
          </a:bodyPr>
          <a:lstStyle/>
          <a:p>
            <a:pPr marR="0" lvl="0" algn="l" defTabSz="914400" rtl="0" eaLnBrk="1" fontAlgn="auto" latinLnBrk="0" hangingPunct="1">
              <a:lnSpc>
                <a:spcPct val="140000"/>
              </a:lnSpc>
              <a:spcBef>
                <a:spcPct val="0"/>
              </a:spcBef>
              <a:spcAft>
                <a:spcPts val="0"/>
              </a:spcAft>
              <a:buClrTx/>
              <a:buSzTx/>
              <a:tabLst/>
              <a:defRPr/>
            </a:pPr>
            <a:r>
              <a:rPr lang="ja-JP" altLang="en-US" sz="2400" dirty="0" smtClean="0">
                <a:latin typeface="ＤＨＰ平成ゴシックW5" panose="020B0500000000000000" pitchFamily="50" charset="-128"/>
                <a:ea typeface="ＤＨＰ平成ゴシックW5" panose="020B0500000000000000" pitchFamily="50" charset="-128"/>
                <a:cs typeface="+mj-cs"/>
              </a:rPr>
              <a:t>＜修学支援を行う上での留意点＞</a:t>
            </a: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a:p>
            <a:pPr marR="0" lvl="0" algn="l" defTabSz="914400" rtl="0" eaLnBrk="1" fontAlgn="auto" latinLnBrk="0" hangingPunct="1">
              <a:lnSpc>
                <a:spcPct val="140000"/>
              </a:lnSpc>
              <a:spcBef>
                <a:spcPct val="0"/>
              </a:spcBef>
              <a:spcAft>
                <a:spcPts val="0"/>
              </a:spcAft>
              <a:buClrTx/>
              <a:buSzTx/>
              <a:tabLst/>
              <a:defRPr/>
            </a:pP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a:p>
            <a:pPr marL="342900" marR="0" lvl="0" indent="-342900" algn="l" defTabSz="914400" rtl="0" eaLnBrk="1" fontAlgn="auto" latinLnBrk="0" hangingPunct="1">
              <a:lnSpc>
                <a:spcPct val="140000"/>
              </a:lnSpc>
              <a:spcBef>
                <a:spcPct val="0"/>
              </a:spcBef>
              <a:spcAft>
                <a:spcPts val="0"/>
              </a:spcAft>
              <a:buClrTx/>
              <a:buSzTx/>
              <a:buFont typeface="Arial"/>
              <a:buChar char="•"/>
              <a:tabLst/>
              <a:defRPr/>
            </a:pPr>
            <a:r>
              <a:rPr lang="ja-JP" altLang="en-US" sz="2400" dirty="0" smtClean="0">
                <a:latin typeface="ＤＨＰ平成ゴシックW5" panose="020B0500000000000000" pitchFamily="50" charset="-128"/>
                <a:ea typeface="ＤＨＰ平成ゴシックW5" panose="020B0500000000000000" pitchFamily="50" charset="-128"/>
                <a:cs typeface="+mj-cs"/>
              </a:rPr>
              <a:t>「発達障害だから」という理由で決まった支援を行うのではなく、</a:t>
            </a:r>
            <a:r>
              <a:rPr lang="ja-JP" altLang="en-US" sz="2400" u="sng" dirty="0" smtClean="0">
                <a:latin typeface="ＤＨＰ平成ゴシックW5" panose="020B0500000000000000" pitchFamily="50" charset="-128"/>
                <a:ea typeface="ＤＨＰ平成ゴシックW5" panose="020B0500000000000000" pitchFamily="50" charset="-128"/>
                <a:cs typeface="+mj-cs"/>
              </a:rPr>
              <a:t>個々の学生の特性やニーズ、環境によって実施する支援は異なる</a:t>
            </a:r>
            <a:r>
              <a:rPr lang="ja-JP" altLang="en-US" sz="2400" dirty="0" smtClean="0">
                <a:latin typeface="ＤＨＰ平成ゴシックW5" panose="020B0500000000000000" pitchFamily="50" charset="-128"/>
                <a:ea typeface="ＤＨＰ平成ゴシックW5" panose="020B0500000000000000" pitchFamily="50" charset="-128"/>
                <a:cs typeface="+mj-cs"/>
              </a:rPr>
              <a:t>。</a:t>
            </a:r>
            <a:endParaRPr lang="en-US" altLang="ja-JP" sz="800" dirty="0">
              <a:latin typeface="ＤＨＰ平成ゴシックW5" panose="020B0500000000000000" pitchFamily="50" charset="-128"/>
              <a:ea typeface="ＤＨＰ平成ゴシックW5" panose="020B0500000000000000" pitchFamily="50" charset="-128"/>
              <a:cs typeface="+mj-cs"/>
            </a:endParaRPr>
          </a:p>
          <a:p>
            <a:pPr marR="0" lvl="0" algn="l" defTabSz="914400" rtl="0" eaLnBrk="1" fontAlgn="auto" latinLnBrk="0" hangingPunct="1">
              <a:lnSpc>
                <a:spcPct val="140000"/>
              </a:lnSpc>
              <a:spcBef>
                <a:spcPct val="0"/>
              </a:spcBef>
              <a:spcAft>
                <a:spcPts val="0"/>
              </a:spcAft>
              <a:buClrTx/>
              <a:buSzTx/>
              <a:tabLst/>
              <a:defRPr/>
            </a:pP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a:p>
            <a:pPr marL="342900" marR="0" lvl="0" indent="-342900" algn="l" defTabSz="914400" rtl="0" eaLnBrk="1" fontAlgn="auto" latinLnBrk="0" hangingPunct="1">
              <a:lnSpc>
                <a:spcPct val="140000"/>
              </a:lnSpc>
              <a:spcBef>
                <a:spcPct val="0"/>
              </a:spcBef>
              <a:spcAft>
                <a:spcPts val="0"/>
              </a:spcAft>
              <a:buClrTx/>
              <a:buSzTx/>
              <a:buFont typeface="Arial"/>
              <a:buChar char="•"/>
              <a:tabLst/>
              <a:defRPr/>
            </a:pPr>
            <a:r>
              <a:rPr lang="ja-JP" altLang="en-US" sz="2400" dirty="0" smtClean="0">
                <a:latin typeface="ＤＨＰ平成ゴシックW5" panose="020B0500000000000000" pitchFamily="50" charset="-128"/>
                <a:ea typeface="ＤＨＰ平成ゴシックW5" panose="020B0500000000000000" pitchFamily="50" charset="-128"/>
                <a:cs typeface="+mj-cs"/>
              </a:rPr>
              <a:t>合理的配慮を判断するための基準が明確ではないため、現時点においては（ある一定のエビデンスやアセスメントの結果をふまえつつ）</a:t>
            </a:r>
            <a:r>
              <a:rPr lang="ja-JP" altLang="en-US" sz="2400" u="sng" dirty="0" smtClean="0">
                <a:latin typeface="ＤＨＰ平成ゴシックW5" panose="020B0500000000000000" pitchFamily="50" charset="-128"/>
                <a:ea typeface="ＤＨＰ平成ゴシックW5" panose="020B0500000000000000" pitchFamily="50" charset="-128"/>
                <a:cs typeface="+mj-cs"/>
              </a:rPr>
              <a:t>学生本人や授業担当教員等との対話によって、合意形成をはかり、支援を実施する</a:t>
            </a:r>
            <a:r>
              <a:rPr lang="ja-JP" altLang="en-US" sz="2400" dirty="0" smtClean="0">
                <a:latin typeface="ＤＨＰ平成ゴシックW5" panose="020B0500000000000000" pitchFamily="50" charset="-128"/>
                <a:ea typeface="ＤＨＰ平成ゴシックW5" panose="020B0500000000000000" pitchFamily="50" charset="-128"/>
                <a:cs typeface="+mj-cs"/>
              </a:rPr>
              <a:t>というプロセスとなっている。</a:t>
            </a:r>
            <a:endParaRPr lang="en-US" altLang="ja-JP" sz="800" dirty="0" smtClean="0">
              <a:latin typeface="ＤＨＰ平成ゴシックW5" panose="020B0500000000000000" pitchFamily="50" charset="-128"/>
              <a:ea typeface="ＤＨＰ平成ゴシックW5" panose="020B0500000000000000" pitchFamily="50" charset="-128"/>
              <a:cs typeface="+mj-cs"/>
            </a:endParaRPr>
          </a:p>
        </p:txBody>
      </p:sp>
      <p:sp>
        <p:nvSpPr>
          <p:cNvPr id="10" name="正方形/長方形 9"/>
          <p:cNvSpPr/>
          <p:nvPr/>
        </p:nvSpPr>
        <p:spPr>
          <a:xfrm>
            <a:off x="467544" y="332656"/>
            <a:ext cx="8280920" cy="79208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400" dirty="0" smtClean="0">
                <a:latin typeface="ヒラギノ角ゴ Pro W3"/>
                <a:ea typeface="ヒラギノ角ゴ Pro W3"/>
                <a:cs typeface="ヒラギノ角ゴ Pro W3"/>
              </a:rPr>
              <a:t>　２）発達障害学生支援の現状</a:t>
            </a:r>
            <a:r>
              <a:rPr lang="en-US" altLang="ja-JP" sz="2400" dirty="0" smtClean="0">
                <a:latin typeface="ヒラギノ角ゴ Pro W3"/>
                <a:ea typeface="ヒラギノ角ゴ Pro W3"/>
                <a:cs typeface="ヒラギノ角ゴ Pro W3"/>
              </a:rPr>
              <a:t> —</a:t>
            </a:r>
            <a:r>
              <a:rPr lang="ja-JP" altLang="en-US" sz="2400" dirty="0" smtClean="0">
                <a:latin typeface="ヒラギノ角ゴ Pro W3"/>
                <a:ea typeface="ヒラギノ角ゴ Pro W3"/>
                <a:cs typeface="ヒラギノ角ゴ Pro W3"/>
              </a:rPr>
              <a:t>個別支援と修学支援</a:t>
            </a:r>
            <a:endParaRPr lang="ja-JP" altLang="en-US" sz="2400" dirty="0">
              <a:latin typeface="ヒラギノ角ゴ Pro W3"/>
              <a:ea typeface="ヒラギノ角ゴ Pro W3"/>
              <a:cs typeface="ヒラギノ角ゴ Pro W3"/>
            </a:endParaRPr>
          </a:p>
        </p:txBody>
      </p:sp>
    </p:spTree>
    <p:extLst>
      <p:ext uri="{BB962C8B-B14F-4D97-AF65-F5344CB8AC3E}">
        <p14:creationId xmlns:p14="http://schemas.microsoft.com/office/powerpoint/2010/main" val="15906832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7033</TotalTime>
  <Words>991</Words>
  <Application>Microsoft Office PowerPoint</Application>
  <PresentationFormat>画面に合わせる (4:3)</PresentationFormat>
  <Paragraphs>142</Paragraphs>
  <Slides>14</Slides>
  <Notes>14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14</vt:i4>
      </vt:variant>
    </vt:vector>
  </HeadingPairs>
  <TitlesOfParts>
    <vt:vector size="20" baseType="lpstr">
      <vt:lpstr>ＤＨＰ平成ゴシックW5</vt:lpstr>
      <vt:lpstr>ＭＳ Ｐゴシック</vt:lpstr>
      <vt:lpstr>ヒラギノ角ゴ Pro W3</vt:lpstr>
      <vt:lpstr>Arial</vt:lpstr>
      <vt:lpstr>Calibri</vt:lpstr>
      <vt:lpstr>Office テーマ</vt:lpstr>
      <vt:lpstr>大会校企画 「(発達)障害学生支援と合理的配慮提供の実際 —｢障害学会｣が貢献できるもの」</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s-sien</dc:creator>
  <cp:lastModifiedBy>Matsuoka</cp:lastModifiedBy>
  <cp:revision>732</cp:revision>
  <cp:lastPrinted>2015-10-19T02:18:52Z</cp:lastPrinted>
  <dcterms:modified xsi:type="dcterms:W3CDTF">2015-10-30T02:12:38Z</dcterms:modified>
</cp:coreProperties>
</file>