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8"/>
  </p:notesMasterIdLst>
  <p:handoutMasterIdLst>
    <p:handoutMasterId r:id="rId29"/>
  </p:handoutMasterIdLst>
  <p:sldIdLst>
    <p:sldId id="517" r:id="rId2"/>
    <p:sldId id="430" r:id="rId3"/>
    <p:sldId id="495" r:id="rId4"/>
    <p:sldId id="497" r:id="rId5"/>
    <p:sldId id="487" r:id="rId6"/>
    <p:sldId id="503" r:id="rId7"/>
    <p:sldId id="488" r:id="rId8"/>
    <p:sldId id="489" r:id="rId9"/>
    <p:sldId id="490" r:id="rId10"/>
    <p:sldId id="519" r:id="rId11"/>
    <p:sldId id="491" r:id="rId12"/>
    <p:sldId id="498" r:id="rId13"/>
    <p:sldId id="499" r:id="rId14"/>
    <p:sldId id="505" r:id="rId15"/>
    <p:sldId id="501" r:id="rId16"/>
    <p:sldId id="504" r:id="rId17"/>
    <p:sldId id="518" r:id="rId18"/>
    <p:sldId id="508" r:id="rId19"/>
    <p:sldId id="509" r:id="rId20"/>
    <p:sldId id="510" r:id="rId21"/>
    <p:sldId id="511" r:id="rId22"/>
    <p:sldId id="512" r:id="rId23"/>
    <p:sldId id="513" r:id="rId24"/>
    <p:sldId id="514" r:id="rId25"/>
    <p:sldId id="515" r:id="rId26"/>
    <p:sldId id="516"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0D0D"/>
    <a:srgbClr val="272555"/>
    <a:srgbClr val="0038A8"/>
    <a:srgbClr val="003192"/>
    <a:srgbClr val="2B2B5B"/>
    <a:srgbClr val="535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86436" autoAdjust="0"/>
  </p:normalViewPr>
  <p:slideViewPr>
    <p:cSldViewPr>
      <p:cViewPr varScale="1">
        <p:scale>
          <a:sx n="67" d="100"/>
          <a:sy n="67" d="100"/>
        </p:scale>
        <p:origin x="-23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302" cy="493237"/>
          </a:xfrm>
          <a:prstGeom prst="rect">
            <a:avLst/>
          </a:prstGeom>
        </p:spPr>
        <p:txBody>
          <a:bodyPr vert="horz" lIns="90654" tIns="45327" rIns="90654" bIns="45327"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14890" y="0"/>
            <a:ext cx="2919302" cy="493237"/>
          </a:xfrm>
          <a:prstGeom prst="rect">
            <a:avLst/>
          </a:prstGeom>
        </p:spPr>
        <p:txBody>
          <a:bodyPr vert="horz" lIns="90654" tIns="45327" rIns="90654" bIns="45327" rtlCol="0"/>
          <a:lstStyle>
            <a:lvl1pPr algn="r">
              <a:defRPr sz="1200"/>
            </a:lvl1pPr>
          </a:lstStyle>
          <a:p>
            <a:fld id="{C2F5B296-1FCA-4D45-94C1-3AA235F3A745}" type="datetimeFigureOut">
              <a:rPr kumimoji="1" lang="ja-JP" altLang="en-US" smtClean="0"/>
              <a:t>2015/10/21</a:t>
            </a:fld>
            <a:endParaRPr kumimoji="1" lang="ja-JP" altLang="en-US" dirty="0"/>
          </a:p>
        </p:txBody>
      </p:sp>
      <p:sp>
        <p:nvSpPr>
          <p:cNvPr id="4" name="フッター プレースホルダ 3"/>
          <p:cNvSpPr>
            <a:spLocks noGrp="1"/>
          </p:cNvSpPr>
          <p:nvPr>
            <p:ph type="ftr" sz="quarter" idx="2"/>
          </p:nvPr>
        </p:nvSpPr>
        <p:spPr>
          <a:xfrm>
            <a:off x="0" y="9371501"/>
            <a:ext cx="2919302" cy="493236"/>
          </a:xfrm>
          <a:prstGeom prst="rect">
            <a:avLst/>
          </a:prstGeom>
        </p:spPr>
        <p:txBody>
          <a:bodyPr vert="horz" lIns="90654" tIns="45327" rIns="90654" bIns="45327"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14890" y="9371501"/>
            <a:ext cx="2919302" cy="493236"/>
          </a:xfrm>
          <a:prstGeom prst="rect">
            <a:avLst/>
          </a:prstGeom>
        </p:spPr>
        <p:txBody>
          <a:bodyPr vert="horz" lIns="90654" tIns="45327" rIns="90654" bIns="45327" rtlCol="0" anchor="b"/>
          <a:lstStyle>
            <a:lvl1pPr algn="r">
              <a:defRPr sz="1200"/>
            </a:lvl1pPr>
          </a:lstStyle>
          <a:p>
            <a:fld id="{AE4E8690-6F03-447A-A8C3-87B70E8E146B}" type="slidenum">
              <a:rPr kumimoji="1" lang="ja-JP" altLang="en-US" smtClean="0"/>
              <a:t>‹#›</a:t>
            </a:fld>
            <a:endParaRPr kumimoji="1" lang="ja-JP" altLang="en-US" dirty="0"/>
          </a:p>
        </p:txBody>
      </p:sp>
    </p:spTree>
    <p:extLst>
      <p:ext uri="{BB962C8B-B14F-4D97-AF65-F5344CB8AC3E}">
        <p14:creationId xmlns:p14="http://schemas.microsoft.com/office/powerpoint/2010/main" val="4292280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54" tIns="45327" rIns="90654" bIns="4532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4" y="0"/>
            <a:ext cx="2918831" cy="493316"/>
          </a:xfrm>
          <a:prstGeom prst="rect">
            <a:avLst/>
          </a:prstGeom>
        </p:spPr>
        <p:txBody>
          <a:bodyPr vert="horz" lIns="90654" tIns="45327" rIns="90654" bIns="45327" rtlCol="0"/>
          <a:lstStyle>
            <a:lvl1pPr algn="r">
              <a:defRPr sz="1200"/>
            </a:lvl1pPr>
          </a:lstStyle>
          <a:p>
            <a:fld id="{AFA790EB-15EB-4108-B9F6-C075083F80FA}" type="datetimeFigureOut">
              <a:rPr kumimoji="1" lang="ja-JP" altLang="en-US" smtClean="0"/>
              <a:pPr/>
              <a:t>2015/10/21</a:t>
            </a:fld>
            <a:endParaRPr kumimoji="1" lang="ja-JP" altLang="en-US" dirty="0"/>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90654" tIns="45327" rIns="90654" bIns="45327" rtlCol="0" anchor="ctr"/>
          <a:lstStyle/>
          <a:p>
            <a:endParaRPr lang="ja-JP" altLang="en-US" dirty="0"/>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54" tIns="45327" rIns="90654"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54" tIns="45327" rIns="90654" bIns="4532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54" tIns="45327" rIns="90654" bIns="45327" rtlCol="0" anchor="b"/>
          <a:lstStyle>
            <a:lvl1pPr algn="r">
              <a:defRPr sz="1200"/>
            </a:lvl1pPr>
          </a:lstStyle>
          <a:p>
            <a:fld id="{3E608A9A-3880-4EB6-B394-7A56EEF7CCCD}" type="slidenum">
              <a:rPr kumimoji="1" lang="ja-JP" altLang="en-US" smtClean="0"/>
              <a:pPr/>
              <a:t>‹#›</a:t>
            </a:fld>
            <a:endParaRPr kumimoji="1" lang="ja-JP" altLang="en-US" dirty="0"/>
          </a:p>
        </p:txBody>
      </p:sp>
    </p:spTree>
    <p:extLst>
      <p:ext uri="{BB962C8B-B14F-4D97-AF65-F5344CB8AC3E}">
        <p14:creationId xmlns:p14="http://schemas.microsoft.com/office/powerpoint/2010/main" val="19674540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2</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12</a:t>
            </a:fld>
            <a:endParaRPr kumimoji="1" lang="ja-JP" altLang="en-US" dirty="0"/>
          </a:p>
        </p:txBody>
      </p:sp>
    </p:spTree>
    <p:extLst>
      <p:ext uri="{BB962C8B-B14F-4D97-AF65-F5344CB8AC3E}">
        <p14:creationId xmlns:p14="http://schemas.microsoft.com/office/powerpoint/2010/main" val="1014996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13</a:t>
            </a:fld>
            <a:endParaRPr kumimoji="1" lang="ja-JP" altLang="en-US" dirty="0"/>
          </a:p>
        </p:txBody>
      </p:sp>
    </p:spTree>
    <p:extLst>
      <p:ext uri="{BB962C8B-B14F-4D97-AF65-F5344CB8AC3E}">
        <p14:creationId xmlns:p14="http://schemas.microsoft.com/office/powerpoint/2010/main" val="422684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14</a:t>
            </a:fld>
            <a:endParaRPr kumimoji="1" lang="ja-JP" altLang="en-US" dirty="0"/>
          </a:p>
        </p:txBody>
      </p:sp>
    </p:spTree>
    <p:extLst>
      <p:ext uri="{BB962C8B-B14F-4D97-AF65-F5344CB8AC3E}">
        <p14:creationId xmlns:p14="http://schemas.microsoft.com/office/powerpoint/2010/main" val="422684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CA1AF5-7F0F-B645-99BF-958281D12D38}" type="slidenum">
              <a:rPr kumimoji="1" lang="ja-JP" altLang="en-US" smtClean="0"/>
              <a:t>15</a:t>
            </a:fld>
            <a:endParaRPr kumimoji="1" lang="ja-JP" altLang="en-US"/>
          </a:p>
        </p:txBody>
      </p:sp>
    </p:spTree>
    <p:extLst>
      <p:ext uri="{BB962C8B-B14F-4D97-AF65-F5344CB8AC3E}">
        <p14:creationId xmlns:p14="http://schemas.microsoft.com/office/powerpoint/2010/main" val="2444028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16</a:t>
            </a:fld>
            <a:endParaRPr kumimoji="1" lang="ja-JP" altLang="en-US" dirty="0"/>
          </a:p>
        </p:txBody>
      </p:sp>
    </p:spTree>
    <p:extLst>
      <p:ext uri="{BB962C8B-B14F-4D97-AF65-F5344CB8AC3E}">
        <p14:creationId xmlns:p14="http://schemas.microsoft.com/office/powerpoint/2010/main" val="422684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3</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4</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5</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6</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7</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8</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9</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11</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 name="正方形/長方形 17"/>
          <p:cNvSpPr/>
          <p:nvPr userDrawn="1"/>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0" name="正方形/長方形 19"/>
          <p:cNvSpPr/>
          <p:nvPr userDrawn="1"/>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1" name="正方形/長方形 20"/>
          <p:cNvSpPr/>
          <p:nvPr userDrawn="1"/>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2" name="正方形/長方形 21"/>
          <p:cNvSpPr/>
          <p:nvPr userDrawn="1"/>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2" name="角丸四角形 31"/>
          <p:cNvSpPr/>
          <p:nvPr userDrawn="1"/>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3" name="角丸四角形 32"/>
          <p:cNvSpPr/>
          <p:nvPr userDrawn="1"/>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4" name="正方形/長方形 33"/>
          <p:cNvSpPr/>
          <p:nvPr userDrawn="1"/>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5" name="正方形/長方形 34"/>
          <p:cNvSpPr/>
          <p:nvPr userDrawn="1"/>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6" name="正方形/長方形 35"/>
          <p:cNvSpPr/>
          <p:nvPr userDrawn="1"/>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7" name="正方形/長方形 36"/>
          <p:cNvSpPr/>
          <p:nvPr userDrawn="1"/>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タイトル 7"/>
          <p:cNvSpPr>
            <a:spLocks noGrp="1"/>
          </p:cNvSpPr>
          <p:nvPr>
            <p:ph type="ctrTitle" hasCustomPrompt="1"/>
          </p:nvPr>
        </p:nvSpPr>
        <p:spPr>
          <a:xfrm>
            <a:off x="334114" y="1124744"/>
            <a:ext cx="8375606" cy="1470025"/>
          </a:xfrm>
        </p:spPr>
        <p:txBody>
          <a:bodyPr anchor="b"/>
          <a:lstStyle>
            <a:lvl1pPr>
              <a:defRPr sz="4400">
                <a:solidFill>
                  <a:schemeClr val="bg1"/>
                </a:solidFill>
                <a:latin typeface="ＭＳ Ｐ明朝" panose="02020600040205080304" pitchFamily="18" charset="-128"/>
                <a:ea typeface="ＭＳ Ｐ明朝" panose="02020600040205080304" pitchFamily="18" charset="-128"/>
              </a:defRPr>
            </a:lvl1pPr>
          </a:lstStyle>
          <a:p>
            <a:r>
              <a:rPr kumimoji="0" lang="ja-JP" altLang="en-US" dirty="0" smtClean="0"/>
              <a:t>クリックして講演タイトルを入力</a:t>
            </a:r>
            <a:endParaRPr kumimoji="0" lang="en-US" dirty="0"/>
          </a:p>
        </p:txBody>
      </p:sp>
      <p:sp>
        <p:nvSpPr>
          <p:cNvPr id="39" name="サブタイトル 8"/>
          <p:cNvSpPr>
            <a:spLocks noGrp="1"/>
          </p:cNvSpPr>
          <p:nvPr>
            <p:ph type="subTitle" idx="1" hasCustomPrompt="1"/>
          </p:nvPr>
        </p:nvSpPr>
        <p:spPr>
          <a:xfrm>
            <a:off x="683568" y="2713174"/>
            <a:ext cx="8208912" cy="1147874"/>
          </a:xfrm>
        </p:spPr>
        <p:txBody>
          <a:bodyPr>
            <a:normAutofit/>
          </a:bodyPr>
          <a:lstStyle>
            <a:lvl1pPr marL="64008" indent="0" algn="l">
              <a:buNone/>
              <a:defRPr sz="2800">
                <a:solidFill>
                  <a:schemeClr val="bg1">
                    <a:lumMod val="95000"/>
                  </a:schemeClr>
                </a:solidFill>
                <a:latin typeface="ＭＳ Ｐ明朝" panose="02020600040205080304" pitchFamily="18" charset="-128"/>
                <a:ea typeface="ＭＳ Ｐ明朝" panose="02020600040205080304" pitchFamily="18"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dirty="0" smtClean="0"/>
              <a:t>クリックして講演サブタイトルを入力</a:t>
            </a:r>
            <a:endParaRPr kumimoji="0" lang="en-US" dirty="0"/>
          </a:p>
        </p:txBody>
      </p:sp>
      <p:sp>
        <p:nvSpPr>
          <p:cNvPr id="40" name="日付プレースホルダー 11"/>
          <p:cNvSpPr>
            <a:spLocks noGrp="1"/>
          </p:cNvSpPr>
          <p:nvPr>
            <p:ph type="dt" sz="half" idx="10"/>
          </p:nvPr>
        </p:nvSpPr>
        <p:spPr>
          <a:xfrm>
            <a:off x="251520" y="3855543"/>
            <a:ext cx="2160240" cy="437553"/>
          </a:xfrm>
        </p:spPr>
        <p:txBody>
          <a:bodyPr anchor="b" anchorCtr="0"/>
          <a:lstStyle>
            <a:lvl1pPr algn="l">
              <a:defRPr sz="1600">
                <a:solidFill>
                  <a:schemeClr val="tx2"/>
                </a:solidFill>
                <a:latin typeface="ＭＳ Ｐ明朝" panose="02020600040205080304" pitchFamily="18" charset="-128"/>
                <a:ea typeface="ＭＳ Ｐ明朝" panose="02020600040205080304" pitchFamily="18" charset="-128"/>
              </a:defRPr>
            </a:lvl1pPr>
          </a:lstStyle>
          <a:p>
            <a:endParaRPr kumimoji="1" lang="ja-JP" altLang="en-US" dirty="0"/>
          </a:p>
        </p:txBody>
      </p:sp>
      <p:sp>
        <p:nvSpPr>
          <p:cNvPr id="41" name="テキスト プレースホルダー 15"/>
          <p:cNvSpPr>
            <a:spLocks noGrp="1"/>
          </p:cNvSpPr>
          <p:nvPr>
            <p:ph type="body" sz="quarter" idx="11" hasCustomPrompt="1"/>
          </p:nvPr>
        </p:nvSpPr>
        <p:spPr>
          <a:xfrm>
            <a:off x="3923928" y="5301208"/>
            <a:ext cx="4968552" cy="1008112"/>
          </a:xfrm>
        </p:spPr>
        <p:txBody>
          <a:bodyPr anchor="b" anchorCtr="0"/>
          <a:lstStyle>
            <a:lvl1pPr marL="109728" indent="0" algn="r">
              <a:buNone/>
              <a:defRPr sz="2600">
                <a:latin typeface="ＭＳ Ｐ明朝" panose="02020600040205080304" pitchFamily="18" charset="-128"/>
                <a:ea typeface="ＭＳ Ｐ明朝" panose="02020600040205080304" pitchFamily="18" charset="-128"/>
              </a:defRPr>
            </a:lvl1pPr>
          </a:lstStyle>
          <a:p>
            <a:pPr lvl="0"/>
            <a:r>
              <a:rPr kumimoji="1" lang="ja-JP" altLang="en-US" dirty="0" smtClean="0"/>
              <a:t>肩書き</a:t>
            </a:r>
            <a:endParaRPr kumimoji="1" lang="en-US" altLang="ja-JP" dirty="0" smtClean="0"/>
          </a:p>
          <a:p>
            <a:pPr lvl="0"/>
            <a:r>
              <a:rPr kumimoji="1" lang="ja-JP" altLang="en-US" dirty="0" smtClean="0"/>
              <a:t>氏名を入力</a:t>
            </a:r>
            <a:endParaRPr kumimoji="1" lang="ja-JP" altLang="en-US" dirty="0"/>
          </a:p>
        </p:txBody>
      </p:sp>
      <p:sp>
        <p:nvSpPr>
          <p:cNvPr id="42" name="テキスト プレースホルダー 19"/>
          <p:cNvSpPr>
            <a:spLocks noGrp="1"/>
          </p:cNvSpPr>
          <p:nvPr>
            <p:ph type="body" sz="quarter" idx="12" hasCustomPrompt="1"/>
          </p:nvPr>
        </p:nvSpPr>
        <p:spPr>
          <a:xfrm>
            <a:off x="250825" y="4293096"/>
            <a:ext cx="7273925" cy="936104"/>
          </a:xfrm>
        </p:spPr>
        <p:txBody>
          <a:bodyPr>
            <a:normAutofit/>
          </a:bodyPr>
          <a:lstStyle>
            <a:lvl1pPr marL="109728" indent="0">
              <a:buNone/>
              <a:defRPr sz="2000">
                <a:latin typeface="ＭＳ Ｐ明朝" panose="02020600040205080304" pitchFamily="18" charset="-128"/>
                <a:ea typeface="ＭＳ Ｐ明朝" panose="02020600040205080304" pitchFamily="18" charset="-128"/>
              </a:defRPr>
            </a:lvl1pPr>
          </a:lstStyle>
          <a:p>
            <a:pPr lvl="0"/>
            <a:r>
              <a:rPr kumimoji="1" lang="ja-JP" altLang="en-US" dirty="0" smtClean="0"/>
              <a:t>クリックしてイベント名を入力</a:t>
            </a:r>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556792"/>
            <a:ext cx="8640960" cy="4608512"/>
          </a:xfrm>
        </p:spPr>
        <p:txBody>
          <a:bodyPr/>
          <a:lstStyle>
            <a:lvl1pPr marL="368300" indent="-280988">
              <a:lnSpc>
                <a:spcPct val="100000"/>
              </a:lnSpc>
              <a:spcBef>
                <a:spcPts val="1600"/>
              </a:spcBef>
              <a:buClr>
                <a:srgbClr val="3B90A7"/>
              </a:buClr>
              <a:buFont typeface="Wingdings" panose="05000000000000000000" pitchFamily="2" charset="2"/>
              <a:buChar char=""/>
              <a:defRPr>
                <a:solidFill>
                  <a:schemeClr val="tx2"/>
                </a:solidFill>
                <a:latin typeface="+mn-ea"/>
                <a:ea typeface="+mn-ea"/>
              </a:defRPr>
            </a:lvl1pPr>
            <a:lvl2pPr marL="538163" indent="-261938">
              <a:lnSpc>
                <a:spcPct val="100000"/>
              </a:lnSpc>
              <a:spcBef>
                <a:spcPts val="1600"/>
              </a:spcBef>
              <a:buClr>
                <a:srgbClr val="468BA4"/>
              </a:buClr>
              <a:buFont typeface="Wingdings" panose="05000000000000000000" pitchFamily="2" charset="2"/>
              <a:buChar char=""/>
              <a:defRPr sz="2800">
                <a:solidFill>
                  <a:schemeClr val="tx2"/>
                </a:solidFill>
                <a:latin typeface="+mn-ea"/>
                <a:ea typeface="+mn-ea"/>
              </a:defRPr>
            </a:lvl2pPr>
            <a:lvl3pPr marL="714375" indent="-263525">
              <a:lnSpc>
                <a:spcPct val="100000"/>
              </a:lnSpc>
              <a:spcBef>
                <a:spcPts val="1600"/>
              </a:spcBef>
              <a:buClr>
                <a:srgbClr val="406D8C"/>
              </a:buClr>
              <a:defRPr>
                <a:solidFill>
                  <a:schemeClr val="tx2"/>
                </a:solidFill>
                <a:latin typeface="+mn-ea"/>
                <a:ea typeface="+mn-ea"/>
              </a:defRPr>
            </a:lvl3pPr>
            <a:lvl4pPr>
              <a:buClr>
                <a:schemeClr val="tx2"/>
              </a:buClr>
              <a:defRPr>
                <a:solidFill>
                  <a:schemeClr val="tx2">
                    <a:lumMod val="50000"/>
                  </a:schemeClr>
                </a:solidFill>
              </a:defRPr>
            </a:lvl4pPr>
            <a:lvl5pPr>
              <a:buClr>
                <a:schemeClr val="tx2"/>
              </a:buClr>
              <a:defRPr>
                <a:solidFill>
                  <a:schemeClr val="tx2">
                    <a:lumMod val="50000"/>
                  </a:schemeClr>
                </a:solidFill>
              </a:defRPr>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endParaRPr lang="en-US" altLang="ja-JP" dirty="0" smtClean="0"/>
          </a:p>
          <a:p>
            <a:pPr lvl="2" eaLnBrk="1" latinLnBrk="0" hangingPunct="1"/>
            <a:r>
              <a:rPr lang="ja-JP" altLang="en-US" dirty="0" smtClean="0"/>
              <a:t>第 </a:t>
            </a:r>
            <a:r>
              <a:rPr lang="en-US" altLang="ja-JP" dirty="0" smtClean="0"/>
              <a:t>3 </a:t>
            </a:r>
            <a:r>
              <a:rPr lang="ja-JP" altLang="en-US" dirty="0" smtClean="0"/>
              <a:t>レベル</a:t>
            </a:r>
          </a:p>
        </p:txBody>
      </p:sp>
      <p:sp>
        <p:nvSpPr>
          <p:cNvPr id="10" name="タイトル 9"/>
          <p:cNvSpPr>
            <a:spLocks noGrp="1"/>
          </p:cNvSpPr>
          <p:nvPr>
            <p:ph type="title"/>
          </p:nvPr>
        </p:nvSpPr>
        <p:spPr/>
        <p:txBody>
          <a:bodyPr/>
          <a:lstStyle>
            <a:lvl1pPr algn="ctr">
              <a:defRPr/>
            </a:lvl1pPr>
          </a:lstStyle>
          <a:p>
            <a:r>
              <a:rPr kumimoji="1" lang="ja-JP" altLang="en-US" dirty="0" smtClean="0"/>
              <a:t>マスター タイトルの書式設定</a:t>
            </a:r>
            <a:endParaRPr kumimoji="1" lang="ja-JP" altLang="en-US" dirty="0"/>
          </a:p>
        </p:txBody>
      </p:sp>
      <p:sp>
        <p:nvSpPr>
          <p:cNvPr id="13" name="スライド番号プレースホルダー 12"/>
          <p:cNvSpPr>
            <a:spLocks noGrp="1"/>
          </p:cNvSpPr>
          <p:nvPr>
            <p:ph type="sldNum" sz="quarter" idx="16"/>
          </p:nvPr>
        </p:nvSpPr>
        <p:spPr/>
        <p:txBody>
          <a:bodyPr/>
          <a:lstStyle/>
          <a:p>
            <a:fld id="{6662D131-DEEB-442A-9F6A-57A9A647DBE5}" type="slidenum">
              <a:rPr kumimoji="1" lang="ja-JP" altLang="en-US" smtClean="0"/>
              <a:t>‹#›</a:t>
            </a:fld>
            <a:endParaRPr kumimoji="1" lang="ja-JP" altLang="en-US" dirty="0"/>
          </a:p>
        </p:txBody>
      </p:sp>
      <p:sp>
        <p:nvSpPr>
          <p:cNvPr id="14" name="テキスト ボックス 13"/>
          <p:cNvSpPr txBox="1"/>
          <p:nvPr userDrawn="1"/>
        </p:nvSpPr>
        <p:spPr>
          <a:xfrm>
            <a:off x="107504" y="6288178"/>
            <a:ext cx="1186072" cy="369332"/>
          </a:xfrm>
          <a:prstGeom prst="rect">
            <a:avLst/>
          </a:prstGeom>
          <a:noFill/>
        </p:spPr>
        <p:txBody>
          <a:bodyPr wrap="square" rtlCol="0">
            <a:spAutoFit/>
          </a:bodyPr>
          <a:lstStyle/>
          <a:p>
            <a:r>
              <a:rPr kumimoji="1" lang="en-US" altLang="ja-JP" dirty="0" smtClean="0">
                <a:solidFill>
                  <a:schemeClr val="bg1"/>
                </a:solidFill>
              </a:rPr>
              <a:t>footer</a:t>
            </a:r>
            <a:endParaRPr kumimoji="1" lang="ja-JP" altLang="en-US" dirty="0">
              <a:solidFill>
                <a:schemeClr val="bg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ctr">
              <a:defRPr/>
            </a:lvl1pPr>
          </a:lstStyle>
          <a:p>
            <a:r>
              <a:rPr kumimoji="0" lang="ja-JP" altLang="en-US" dirty="0" smtClean="0"/>
              <a:t>マスター タイトルの書式設定</a:t>
            </a:r>
            <a:endParaRPr kumimoji="0" lang="en-US" dirty="0"/>
          </a:p>
        </p:txBody>
      </p:sp>
      <p:sp>
        <p:nvSpPr>
          <p:cNvPr id="3" name="コンテンツ プレースホルダー 2"/>
          <p:cNvSpPr>
            <a:spLocks noGrp="1"/>
          </p:cNvSpPr>
          <p:nvPr>
            <p:ph sz="half" idx="1"/>
          </p:nvPr>
        </p:nvSpPr>
        <p:spPr>
          <a:xfrm>
            <a:off x="251520" y="1556792"/>
            <a:ext cx="4176464" cy="4525963"/>
          </a:xfrm>
        </p:spPr>
        <p:txBody>
          <a:bodyPr/>
          <a:lstStyle>
            <a:lvl1pPr marL="365760" indent="-256032" eaLnBrk="1" latinLnBrk="0" hangingPunct="1">
              <a:buClr>
                <a:schemeClr val="accent2"/>
              </a:buClr>
              <a:buFont typeface="Wingdings" panose="05000000000000000000" pitchFamily="2" charset="2"/>
              <a:buChar char="n"/>
              <a:defRPr sz="2000"/>
            </a:lvl1pPr>
            <a:lvl2pPr eaLnBrk="1" latinLnBrk="0" hangingPunct="1">
              <a:defRPr sz="1900"/>
            </a:lvl2pPr>
            <a:lvl3pPr eaLnBrk="1" latinLnBrk="0" hangingPunct="1">
              <a:defRPr sz="1800"/>
            </a:lvl3pPr>
            <a:lvl4pPr>
              <a:defRPr sz="1800"/>
            </a:lvl4pPr>
            <a:lvl5pPr>
              <a:defRPr sz="1800"/>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endParaRPr lang="en-US" altLang="ja-JP" dirty="0" smtClean="0"/>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コンテンツ プレースホルダー 3"/>
          <p:cNvSpPr>
            <a:spLocks noGrp="1"/>
          </p:cNvSpPr>
          <p:nvPr>
            <p:ph sz="half" idx="2"/>
          </p:nvPr>
        </p:nvSpPr>
        <p:spPr>
          <a:xfrm>
            <a:off x="4716016" y="1556792"/>
            <a:ext cx="4176464" cy="4525963"/>
          </a:xfrm>
        </p:spPr>
        <p:txBody>
          <a:bodyPr/>
          <a:lstStyle>
            <a:lvl1pPr marL="365760" indent="-256032">
              <a:buClr>
                <a:schemeClr val="accent2"/>
              </a:buClr>
              <a:buFont typeface="Wingdings" panose="05000000000000000000" pitchFamily="2" charset="2"/>
              <a:buChar char="n"/>
              <a:defRPr sz="2000"/>
            </a:lvl1pPr>
            <a:lvl2pPr>
              <a:defRPr sz="1900"/>
            </a:lvl2pPr>
            <a:lvl3pPr>
              <a:defRPr sz="1800"/>
            </a:lvl3pPr>
            <a:lvl4pPr>
              <a:defRPr sz="1800"/>
            </a:lvl4pPr>
            <a:lvl5pPr>
              <a:defRPr sz="1800"/>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7" name="スライド番号プレースホルダー 6"/>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255333" y="625519"/>
            <a:ext cx="8618142" cy="787257"/>
          </a:xfrm>
          <a:prstGeom prst="rect">
            <a:avLst/>
          </a:prstGeom>
        </p:spPr>
        <p:txBody>
          <a:bodyPr vert="horz" anchor="ctr">
            <a:normAutofit/>
          </a:bodyPr>
          <a:lstStyle/>
          <a:p>
            <a:r>
              <a:rPr kumimoji="0" lang="ja-JP" altLang="en-US" dirty="0" smtClean="0"/>
              <a:t>マスター タイトルの書式設定</a:t>
            </a:r>
            <a:endParaRPr kumimoji="0" lang="en-US" dirty="0"/>
          </a:p>
        </p:txBody>
      </p:sp>
      <p:sp>
        <p:nvSpPr>
          <p:cNvPr id="13" name="テキスト プレースホルダー 12"/>
          <p:cNvSpPr>
            <a:spLocks noGrp="1"/>
          </p:cNvSpPr>
          <p:nvPr>
            <p:ph type="body" idx="1"/>
          </p:nvPr>
        </p:nvSpPr>
        <p:spPr>
          <a:xfrm>
            <a:off x="240979" y="1484784"/>
            <a:ext cx="8632496" cy="4325112"/>
          </a:xfrm>
          <a:prstGeom prst="rect">
            <a:avLst/>
          </a:prstGeom>
        </p:spPr>
        <p:txBody>
          <a:bodyPr vert="horz">
            <a:normAutofit/>
          </a:bodyPr>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ー 13"/>
          <p:cNvSpPr>
            <a:spLocks noGrp="1"/>
          </p:cNvSpPr>
          <p:nvPr>
            <p:ph type="dt" sz="half" idx="2"/>
          </p:nvPr>
        </p:nvSpPr>
        <p:spPr>
          <a:xfrm>
            <a:off x="3203848" y="6237312"/>
            <a:ext cx="1367372"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
        <p:nvSpPr>
          <p:cNvPr id="3" name="フッター プレースホルダー 2"/>
          <p:cNvSpPr>
            <a:spLocks noGrp="1"/>
          </p:cNvSpPr>
          <p:nvPr>
            <p:ph type="ftr" sz="quarter" idx="3"/>
          </p:nvPr>
        </p:nvSpPr>
        <p:spPr>
          <a:xfrm>
            <a:off x="4716016" y="6237312"/>
            <a:ext cx="4157459"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EAEF233-650E-4F1D-9994-FA4458F3DD33}"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8" r:id="rId3"/>
    <p:sldLayoutId id="2147483871" r:id="rId4"/>
  </p:sldLayoutIdLst>
  <p:hf hdr="0" ftr="0" dt="0"/>
  <p:txStyles>
    <p:titleStyle>
      <a:lvl1pPr algn="l" rtl="0" eaLnBrk="1" latinLnBrk="0" hangingPunct="1">
        <a:spcBef>
          <a:spcPct val="0"/>
        </a:spcBef>
        <a:buNone/>
        <a:defRPr kumimoji="1" sz="4000" kern="1200">
          <a:solidFill>
            <a:srgbClr val="272555"/>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rgbClr val="272555"/>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400" kern="1200">
          <a:solidFill>
            <a:srgbClr val="272555"/>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rgbClr val="272555"/>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rgbClr val="272555"/>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rgbClr val="272555"/>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障害学生支援と合理的配慮提供の実際</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4" name="テキスト プレースホルダー 3"/>
          <p:cNvSpPr>
            <a:spLocks noGrp="1"/>
          </p:cNvSpPr>
          <p:nvPr>
            <p:ph type="body" sz="quarter" idx="11"/>
          </p:nvPr>
        </p:nvSpPr>
        <p:spPr>
          <a:xfrm>
            <a:off x="3923928" y="5157192"/>
            <a:ext cx="4968552" cy="1152128"/>
          </a:xfrm>
        </p:spPr>
        <p:txBody>
          <a:bodyPr>
            <a:normAutofit fontScale="77500" lnSpcReduction="20000"/>
          </a:bodyPr>
          <a:lstStyle/>
          <a:p>
            <a:r>
              <a:rPr lang="ja-JP" altLang="en-US" sz="2800" dirty="0"/>
              <a:t>静岡県立大学教授</a:t>
            </a:r>
            <a:endParaRPr lang="en-US" altLang="ja-JP" sz="2800" dirty="0"/>
          </a:p>
          <a:p>
            <a:r>
              <a:rPr lang="ja-JP" altLang="en-US" sz="2800" dirty="0"/>
              <a:t>内閣府障害者政策委員会委員長</a:t>
            </a:r>
            <a:endParaRPr lang="en-US" altLang="ja-JP" sz="2800" dirty="0"/>
          </a:p>
          <a:p>
            <a:r>
              <a:rPr lang="ja-JP" altLang="en-US" sz="4100" dirty="0"/>
              <a:t>石川　</a:t>
            </a:r>
            <a:r>
              <a:rPr lang="ja-JP" altLang="en-US" sz="4100" dirty="0" smtClean="0"/>
              <a:t>准</a:t>
            </a:r>
            <a:endParaRPr lang="ja-JP" altLang="en-US" sz="4100" dirty="0"/>
          </a:p>
        </p:txBody>
      </p:sp>
      <p:sp>
        <p:nvSpPr>
          <p:cNvPr id="5" name="テキスト プレースホルダー 4"/>
          <p:cNvSpPr>
            <a:spLocks noGrp="1"/>
          </p:cNvSpPr>
          <p:nvPr>
            <p:ph type="body" sz="quarter" idx="12"/>
          </p:nvPr>
        </p:nvSpPr>
        <p:spPr/>
        <p:txBody>
          <a:bodyPr/>
          <a:lstStyle/>
          <a:p>
            <a:r>
              <a:rPr kumimoji="1" lang="en-US" altLang="ja-JP" dirty="0" smtClean="0"/>
              <a:t>2015</a:t>
            </a:r>
            <a:r>
              <a:rPr kumimoji="1" lang="ja-JP" altLang="en-US" dirty="0" smtClean="0"/>
              <a:t>年</a:t>
            </a:r>
            <a:r>
              <a:rPr kumimoji="1" lang="en-US" altLang="ja-JP" dirty="0" smtClean="0"/>
              <a:t>11</a:t>
            </a:r>
            <a:r>
              <a:rPr kumimoji="1" lang="ja-JP" altLang="en-US" dirty="0" smtClean="0"/>
              <a:t>月</a:t>
            </a:r>
            <a:r>
              <a:rPr kumimoji="1" lang="en-US" altLang="ja-JP" dirty="0" smtClean="0"/>
              <a:t>7</a:t>
            </a:r>
            <a:r>
              <a:rPr kumimoji="1" lang="ja-JP" altLang="en-US" dirty="0" smtClean="0"/>
              <a:t>日</a:t>
            </a:r>
            <a:endParaRPr kumimoji="1" lang="en-US" altLang="ja-JP" dirty="0" smtClean="0"/>
          </a:p>
          <a:p>
            <a:r>
              <a:rPr lang="ja-JP" altLang="en-US" dirty="0"/>
              <a:t>　</a:t>
            </a:r>
            <a:r>
              <a:rPr lang="ja-JP" altLang="en-US" dirty="0" smtClean="0"/>
              <a:t>障害学会第</a:t>
            </a:r>
            <a:r>
              <a:rPr lang="en-US" altLang="ja-JP" dirty="0" smtClean="0"/>
              <a:t>12</a:t>
            </a:r>
            <a:r>
              <a:rPr lang="ja-JP" altLang="en-US" dirty="0" smtClean="0"/>
              <a:t>回大会</a:t>
            </a:r>
            <a:endParaRPr kumimoji="1" lang="ja-JP" altLang="en-US" dirty="0"/>
          </a:p>
        </p:txBody>
      </p:sp>
    </p:spTree>
    <p:extLst>
      <p:ext uri="{BB962C8B-B14F-4D97-AF65-F5344CB8AC3E}">
        <p14:creationId xmlns:p14="http://schemas.microsoft.com/office/powerpoint/2010/main" val="3963413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視覚障害者が、紙の書籍を購入した上で、出版者にテキストデータの提供を求める</a:t>
            </a:r>
            <a:r>
              <a:rPr kumimoji="1" lang="ja-JP" altLang="en-US" dirty="0" smtClean="0"/>
              <a:t>場合</a:t>
            </a:r>
            <a:endParaRPr kumimoji="1" lang="en-US" altLang="ja-JP" dirty="0" smtClean="0"/>
          </a:p>
          <a:p>
            <a:r>
              <a:rPr lang="ja-JP" altLang="en-US" dirty="0" smtClean="0"/>
              <a:t>車椅子で入れる試着室がないため、テナント外の多目的トイレに未購入の商品を持ち込んで試着することを求める場合</a:t>
            </a:r>
            <a:endParaRPr kumimoji="1" lang="en-US" altLang="ja-JP" dirty="0" smtClean="0"/>
          </a:p>
          <a:p>
            <a:endParaRPr kumimoji="1" lang="ja-JP" altLang="en-US" dirty="0"/>
          </a:p>
        </p:txBody>
      </p:sp>
      <p:sp>
        <p:nvSpPr>
          <p:cNvPr id="3" name="タイトル 2"/>
          <p:cNvSpPr>
            <a:spLocks noGrp="1"/>
          </p:cNvSpPr>
          <p:nvPr>
            <p:ph type="title"/>
          </p:nvPr>
        </p:nvSpPr>
        <p:spPr/>
        <p:txBody>
          <a:bodyPr/>
          <a:lstStyle/>
          <a:p>
            <a:r>
              <a:rPr kumimoji="1" lang="ja-JP" altLang="en-US" dirty="0" smtClean="0"/>
              <a:t>合理的配慮のわかりやすい例</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10</a:t>
            </a:fld>
            <a:endParaRPr kumimoji="1" lang="ja-JP" altLang="en-US" dirty="0"/>
          </a:p>
        </p:txBody>
      </p:sp>
    </p:spTree>
    <p:extLst>
      <p:ext uri="{BB962C8B-B14F-4D97-AF65-F5344CB8AC3E}">
        <p14:creationId xmlns:p14="http://schemas.microsoft.com/office/powerpoint/2010/main" val="110809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lnSpcReduction="10000"/>
          </a:bodyPr>
          <a:lstStyle/>
          <a:p>
            <a:pPr>
              <a:spcBef>
                <a:spcPts val="600"/>
              </a:spcBef>
            </a:pPr>
            <a:r>
              <a:rPr lang="ja-JP" altLang="en-US" dirty="0"/>
              <a:t>個別の事案ごとに、状況に応じて総合的・客観的に判断することが必要。</a:t>
            </a:r>
          </a:p>
          <a:p>
            <a:pPr>
              <a:spcBef>
                <a:spcPts val="600"/>
              </a:spcBef>
            </a:pPr>
            <a:r>
              <a:rPr lang="ja-JP" altLang="en-US" dirty="0"/>
              <a:t>考慮すべき要素</a:t>
            </a:r>
          </a:p>
          <a:p>
            <a:pPr lvl="1">
              <a:spcBef>
                <a:spcPts val="600"/>
              </a:spcBef>
            </a:pPr>
            <a:r>
              <a:rPr lang="ja-JP" altLang="en-US" dirty="0"/>
              <a:t>事務・事業への影響の程度（事務・事業の目的・内容・機能を損なうか否か）</a:t>
            </a:r>
          </a:p>
          <a:p>
            <a:pPr lvl="1">
              <a:spcBef>
                <a:spcPts val="600"/>
              </a:spcBef>
            </a:pPr>
            <a:r>
              <a:rPr lang="ja-JP" altLang="en-US" dirty="0"/>
              <a:t>実現可能性の程度（物理的・技術的制約、人的・体制上の制約）</a:t>
            </a:r>
          </a:p>
          <a:p>
            <a:pPr lvl="1">
              <a:spcBef>
                <a:spcPts val="600"/>
              </a:spcBef>
            </a:pPr>
            <a:r>
              <a:rPr lang="ja-JP" altLang="en-US" dirty="0"/>
              <a:t>費用・負担の程度</a:t>
            </a:r>
          </a:p>
          <a:p>
            <a:pPr lvl="1">
              <a:spcBef>
                <a:spcPts val="600"/>
              </a:spcBef>
            </a:pPr>
            <a:r>
              <a:rPr lang="ja-JP" altLang="en-US" dirty="0"/>
              <a:t>事務・事業規模</a:t>
            </a:r>
          </a:p>
          <a:p>
            <a:pPr lvl="1">
              <a:spcBef>
                <a:spcPts val="600"/>
              </a:spcBef>
            </a:pPr>
            <a:r>
              <a:rPr lang="ja-JP" altLang="en-US" dirty="0"/>
              <a:t>財政・財務状況</a:t>
            </a:r>
          </a:p>
        </p:txBody>
      </p:sp>
      <p:sp>
        <p:nvSpPr>
          <p:cNvPr id="2" name="タイトル 1"/>
          <p:cNvSpPr>
            <a:spLocks noGrp="1"/>
          </p:cNvSpPr>
          <p:nvPr>
            <p:ph type="title"/>
          </p:nvPr>
        </p:nvSpPr>
        <p:spPr/>
        <p:txBody>
          <a:bodyPr>
            <a:normAutofit/>
          </a:bodyPr>
          <a:lstStyle/>
          <a:p>
            <a:r>
              <a:rPr lang="ja-JP" altLang="en-US" dirty="0" smtClean="0"/>
              <a:t>過重</a:t>
            </a:r>
            <a:r>
              <a:rPr lang="ja-JP" altLang="en-US" dirty="0"/>
              <a:t>な負担の基本的な考え方</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11</a:t>
            </a:fld>
            <a:endParaRPr kumimoji="1" lang="ja-JP" altLang="en-US" dirty="0"/>
          </a:p>
        </p:txBody>
      </p:sp>
    </p:spTree>
    <p:extLst>
      <p:ext uri="{BB962C8B-B14F-4D97-AF65-F5344CB8AC3E}">
        <p14:creationId xmlns:p14="http://schemas.microsoft.com/office/powerpoint/2010/main" val="442352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a:spcBef>
                <a:spcPts val="1200"/>
              </a:spcBef>
            </a:pPr>
            <a:r>
              <a:rPr lang="ja-JP" altLang="en-US" sz="3200" dirty="0"/>
              <a:t>合理的配慮要求に基づいてたとえばスロープを設置し、それを常設すればその後は環境整備と</a:t>
            </a:r>
            <a:r>
              <a:rPr lang="ja-JP" altLang="en-US" sz="3200" dirty="0" smtClean="0"/>
              <a:t>なる</a:t>
            </a:r>
            <a:endParaRPr lang="ja-JP" altLang="en-US" sz="3200" dirty="0"/>
          </a:p>
          <a:p>
            <a:pPr>
              <a:spcBef>
                <a:spcPts val="1200"/>
              </a:spcBef>
            </a:pPr>
            <a:r>
              <a:rPr lang="ja-JP" altLang="en-US" sz="3200" dirty="0"/>
              <a:t>二人目からは反射的利益として環境整備による社会的障壁の除去から利益を</a:t>
            </a:r>
            <a:r>
              <a:rPr lang="ja-JP" altLang="en-US" sz="3200" dirty="0" smtClean="0"/>
              <a:t>得られる</a:t>
            </a:r>
            <a:endParaRPr lang="ja-JP" altLang="en-US" sz="3200" dirty="0"/>
          </a:p>
          <a:p>
            <a:pPr>
              <a:spcBef>
                <a:spcPts val="1200"/>
              </a:spcBef>
            </a:pPr>
            <a:r>
              <a:rPr lang="ja-JP" altLang="en-US" sz="3200" dirty="0"/>
              <a:t>合理的配慮として実施した人力による配慮も、その後ルール化して接遇マニュアルに書いて業務として徹底すれば、その後は環境整備</a:t>
            </a:r>
            <a:endParaRPr kumimoji="1" lang="ja-JP" altLang="en-US" sz="3200" dirty="0"/>
          </a:p>
        </p:txBody>
      </p:sp>
      <p:sp>
        <p:nvSpPr>
          <p:cNvPr id="2" name="タイトル 1"/>
          <p:cNvSpPr>
            <a:spLocks noGrp="1"/>
          </p:cNvSpPr>
          <p:nvPr>
            <p:ph type="title"/>
          </p:nvPr>
        </p:nvSpPr>
        <p:spPr/>
        <p:txBody>
          <a:bodyPr/>
          <a:lstStyle/>
          <a:p>
            <a:pPr algn="ctr"/>
            <a:r>
              <a:rPr lang="ja-JP" altLang="en-US" dirty="0"/>
              <a:t>合理的配慮から環境整備へ</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12</a:t>
            </a:fld>
            <a:endParaRPr kumimoji="1" lang="ja-JP" altLang="en-US" dirty="0"/>
          </a:p>
        </p:txBody>
      </p:sp>
    </p:spTree>
    <p:extLst>
      <p:ext uri="{BB962C8B-B14F-4D97-AF65-F5344CB8AC3E}">
        <p14:creationId xmlns:p14="http://schemas.microsoft.com/office/powerpoint/2010/main" val="883237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a:spcBef>
                <a:spcPts val="1200"/>
              </a:spcBef>
            </a:pPr>
            <a:r>
              <a:rPr lang="ja-JP" altLang="en-US" sz="3200" dirty="0"/>
              <a:t>合理的配慮は現場でできる配慮</a:t>
            </a:r>
          </a:p>
          <a:p>
            <a:pPr>
              <a:spcBef>
                <a:spcPts val="1200"/>
              </a:spcBef>
            </a:pPr>
            <a:r>
              <a:rPr lang="ja-JP" altLang="en-US" sz="3200" dirty="0"/>
              <a:t>環境整備がないと合理的配慮でできることには限界が</a:t>
            </a:r>
            <a:r>
              <a:rPr lang="ja-JP" altLang="en-US" sz="3200" dirty="0" smtClean="0"/>
              <a:t>ある</a:t>
            </a:r>
            <a:endParaRPr lang="ja-JP" altLang="en-US" sz="3200" dirty="0"/>
          </a:p>
          <a:p>
            <a:pPr>
              <a:spcBef>
                <a:spcPts val="1200"/>
              </a:spcBef>
            </a:pPr>
            <a:r>
              <a:rPr lang="ja-JP" altLang="en-US" sz="3200" dirty="0"/>
              <a:t>行政と事業者による環境整備の努力はとても</a:t>
            </a:r>
            <a:r>
              <a:rPr lang="ja-JP" altLang="en-US" sz="3200" dirty="0" smtClean="0"/>
              <a:t>重要</a:t>
            </a:r>
            <a:endParaRPr lang="ja-JP" altLang="en-US" sz="3200" dirty="0"/>
          </a:p>
          <a:p>
            <a:pPr>
              <a:spcBef>
                <a:spcPts val="1200"/>
              </a:spcBef>
            </a:pPr>
            <a:r>
              <a:rPr lang="ja-JP" altLang="en-US" sz="3200" dirty="0"/>
              <a:t>環境整備政策を推進する</a:t>
            </a:r>
            <a:r>
              <a:rPr lang="ja-JP" altLang="en-US" sz="3200" dirty="0" smtClean="0"/>
              <a:t>必要</a:t>
            </a:r>
            <a:endParaRPr kumimoji="1" lang="ja-JP" altLang="en-US" sz="3200" dirty="0"/>
          </a:p>
        </p:txBody>
      </p:sp>
      <p:sp>
        <p:nvSpPr>
          <p:cNvPr id="2" name="タイトル 1"/>
          <p:cNvSpPr>
            <a:spLocks noGrp="1"/>
          </p:cNvSpPr>
          <p:nvPr>
            <p:ph type="title"/>
          </p:nvPr>
        </p:nvSpPr>
        <p:spPr/>
        <p:txBody>
          <a:bodyPr/>
          <a:lstStyle/>
          <a:p>
            <a:pPr algn="ctr"/>
            <a:r>
              <a:rPr lang="ja-JP" altLang="en-US" dirty="0" smtClean="0"/>
              <a:t>環境の整備</a:t>
            </a:r>
            <a:r>
              <a:rPr lang="ja-JP" altLang="en-US" dirty="0"/>
              <a:t>と合理的配慮</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13</a:t>
            </a:fld>
            <a:endParaRPr kumimoji="1" lang="ja-JP" altLang="en-US" dirty="0"/>
          </a:p>
        </p:txBody>
      </p:sp>
    </p:spTree>
    <p:extLst>
      <p:ext uri="{BB962C8B-B14F-4D97-AF65-F5344CB8AC3E}">
        <p14:creationId xmlns:p14="http://schemas.microsoft.com/office/powerpoint/2010/main" val="1865276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fontScale="92500" lnSpcReduction="20000"/>
          </a:bodyPr>
          <a:lstStyle/>
          <a:p>
            <a:r>
              <a:rPr lang="ja-JP" altLang="en-US" dirty="0"/>
              <a:t>対応要領策定に向けて</a:t>
            </a:r>
            <a:endParaRPr lang="en-US" altLang="ja-JP" dirty="0"/>
          </a:p>
          <a:p>
            <a:pPr lvl="1"/>
            <a:r>
              <a:rPr lang="ja-JP" altLang="en-US" b="1" u="sng" dirty="0">
                <a:solidFill>
                  <a:srgbClr val="FF0000"/>
                </a:solidFill>
              </a:rPr>
              <a:t>相談窓口</a:t>
            </a:r>
            <a:r>
              <a:rPr lang="ja-JP" altLang="en-US" dirty="0"/>
              <a:t>（≒障害学生支援担当部署）の設置</a:t>
            </a:r>
            <a:endParaRPr lang="en-US" altLang="ja-JP" dirty="0"/>
          </a:p>
          <a:p>
            <a:pPr lvl="2">
              <a:lnSpc>
                <a:spcPct val="110000"/>
              </a:lnSpc>
            </a:pPr>
            <a:r>
              <a:rPr lang="ja-JP" altLang="en-US" dirty="0"/>
              <a:t>ニーズの把握，具体的支援の提供，教員やその他関係部署での合理的配慮を調整するコーディネートなど専門性のある体制</a:t>
            </a:r>
            <a:endParaRPr lang="en-US" altLang="ja-JP" dirty="0"/>
          </a:p>
          <a:p>
            <a:pPr lvl="3"/>
            <a:endParaRPr lang="en-US" altLang="ja-JP" dirty="0"/>
          </a:p>
          <a:p>
            <a:pPr lvl="1"/>
            <a:r>
              <a:rPr lang="ja-JP" altLang="en-US" dirty="0"/>
              <a:t>学内での</a:t>
            </a:r>
            <a:r>
              <a:rPr lang="ja-JP" altLang="en-US" b="1" u="sng" dirty="0">
                <a:solidFill>
                  <a:srgbClr val="FF0000"/>
                </a:solidFill>
              </a:rPr>
              <a:t>第三者的組織</a:t>
            </a:r>
            <a:r>
              <a:rPr lang="ja-JP" altLang="en-US" dirty="0"/>
              <a:t>の設置</a:t>
            </a:r>
            <a:endParaRPr lang="en-US" altLang="ja-JP" dirty="0"/>
          </a:p>
          <a:p>
            <a:pPr lvl="2"/>
            <a:r>
              <a:rPr lang="ja-JP" altLang="en-US" dirty="0"/>
              <a:t>障害学生等と大学との紛争を学内調停する機能</a:t>
            </a:r>
            <a:endParaRPr lang="en-US" altLang="ja-JP" dirty="0"/>
          </a:p>
          <a:p>
            <a:pPr lvl="3"/>
            <a:endParaRPr lang="en-US" altLang="ja-JP" dirty="0"/>
          </a:p>
          <a:p>
            <a:pPr lvl="1"/>
            <a:r>
              <a:rPr lang="ja-JP" altLang="en-US" dirty="0"/>
              <a:t>ウェブページ等での</a:t>
            </a:r>
            <a:r>
              <a:rPr lang="ja-JP" altLang="en-US" b="1" u="sng" dirty="0">
                <a:solidFill>
                  <a:srgbClr val="FF0000"/>
                </a:solidFill>
              </a:rPr>
              <a:t>情報公開</a:t>
            </a:r>
            <a:endParaRPr lang="en-US" altLang="ja-JP" b="1" u="sng" dirty="0">
              <a:solidFill>
                <a:srgbClr val="FF0000"/>
              </a:solidFill>
            </a:endParaRPr>
          </a:p>
          <a:p>
            <a:pPr lvl="2"/>
            <a:r>
              <a:rPr lang="ja-JP" altLang="en-US" dirty="0"/>
              <a:t>適切な情報の公開による説明責任を果たし，障害学生等の権利を保証する</a:t>
            </a:r>
            <a:endParaRPr lang="en-US" altLang="ja-JP" dirty="0"/>
          </a:p>
        </p:txBody>
      </p:sp>
      <p:sp>
        <p:nvSpPr>
          <p:cNvPr id="2" name="タイトル 1"/>
          <p:cNvSpPr>
            <a:spLocks noGrp="1"/>
          </p:cNvSpPr>
          <p:nvPr>
            <p:ph type="title"/>
          </p:nvPr>
        </p:nvSpPr>
        <p:spPr/>
        <p:txBody>
          <a:bodyPr/>
          <a:lstStyle/>
          <a:p>
            <a:pPr algn="ctr"/>
            <a:r>
              <a:rPr kumimoji="1" lang="ja-JP" altLang="en-US" dirty="0" smtClean="0"/>
              <a:t>大学での体制整備</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14</a:t>
            </a:fld>
            <a:endParaRPr kumimoji="1" lang="ja-JP" altLang="en-US" dirty="0"/>
          </a:p>
        </p:txBody>
      </p:sp>
    </p:spTree>
    <p:extLst>
      <p:ext uri="{BB962C8B-B14F-4D97-AF65-F5344CB8AC3E}">
        <p14:creationId xmlns:p14="http://schemas.microsoft.com/office/powerpoint/2010/main" val="4021548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47" name="直線矢印コネクタ 46"/>
          <p:cNvCxnSpPr/>
          <p:nvPr/>
        </p:nvCxnSpPr>
        <p:spPr>
          <a:xfrm>
            <a:off x="5097954" y="2349086"/>
            <a:ext cx="0" cy="32620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正方形/長方形 41"/>
          <p:cNvSpPr/>
          <p:nvPr/>
        </p:nvSpPr>
        <p:spPr>
          <a:xfrm>
            <a:off x="899592" y="1484784"/>
            <a:ext cx="7806947" cy="5184576"/>
          </a:xfrm>
          <a:custGeom>
            <a:avLst/>
            <a:gdLst>
              <a:gd name="connsiteX0" fmla="*/ 0 w 7671425"/>
              <a:gd name="connsiteY0" fmla="*/ 0 h 5033973"/>
              <a:gd name="connsiteX1" fmla="*/ 7671425 w 7671425"/>
              <a:gd name="connsiteY1" fmla="*/ 0 h 5033973"/>
              <a:gd name="connsiteX2" fmla="*/ 7671425 w 7671425"/>
              <a:gd name="connsiteY2" fmla="*/ 5033973 h 5033973"/>
              <a:gd name="connsiteX3" fmla="*/ 0 w 7671425"/>
              <a:gd name="connsiteY3" fmla="*/ 5033973 h 5033973"/>
              <a:gd name="connsiteX4" fmla="*/ 0 w 7671425"/>
              <a:gd name="connsiteY4" fmla="*/ 0 h 5033973"/>
              <a:gd name="connsiteX0" fmla="*/ 0 w 7671425"/>
              <a:gd name="connsiteY0" fmla="*/ 10867 h 5044840"/>
              <a:gd name="connsiteX1" fmla="*/ 5750100 w 7671425"/>
              <a:gd name="connsiteY1" fmla="*/ 0 h 5044840"/>
              <a:gd name="connsiteX2" fmla="*/ 7671425 w 7671425"/>
              <a:gd name="connsiteY2" fmla="*/ 10867 h 5044840"/>
              <a:gd name="connsiteX3" fmla="*/ 7671425 w 7671425"/>
              <a:gd name="connsiteY3" fmla="*/ 5044840 h 5044840"/>
              <a:gd name="connsiteX4" fmla="*/ 0 w 7671425"/>
              <a:gd name="connsiteY4" fmla="*/ 5044840 h 5044840"/>
              <a:gd name="connsiteX5" fmla="*/ 0 w 7671425"/>
              <a:gd name="connsiteY5" fmla="*/ 10867 h 5044840"/>
              <a:gd name="connsiteX0" fmla="*/ 0 w 7671899"/>
              <a:gd name="connsiteY0" fmla="*/ 10867 h 5044840"/>
              <a:gd name="connsiteX1" fmla="*/ 5750100 w 7671899"/>
              <a:gd name="connsiteY1" fmla="*/ 0 h 5044840"/>
              <a:gd name="connsiteX2" fmla="*/ 7671425 w 7671899"/>
              <a:gd name="connsiteY2" fmla="*/ 10867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83341 w 7671899"/>
              <a:gd name="connsiteY2" fmla="*/ 2078663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38387 w 7671899"/>
              <a:gd name="connsiteY2" fmla="*/ 2078663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51023 w 7671899"/>
              <a:gd name="connsiteY2" fmla="*/ 2059707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57341 w 7671899"/>
              <a:gd name="connsiteY2" fmla="*/ 2072345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63659 w 7671899"/>
              <a:gd name="connsiteY2" fmla="*/ 2059707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54287 w 7671899"/>
              <a:gd name="connsiteY2" fmla="*/ 2059707 h 5044840"/>
              <a:gd name="connsiteX3" fmla="*/ 7671899 w 7671899"/>
              <a:gd name="connsiteY3" fmla="*/ 2067796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54287 w 7671899"/>
              <a:gd name="connsiteY2" fmla="*/ 2059707 h 5044840"/>
              <a:gd name="connsiteX3" fmla="*/ 7671899 w 7671899"/>
              <a:gd name="connsiteY3" fmla="*/ 1906159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754287 w 7671899"/>
              <a:gd name="connsiteY2" fmla="*/ 1909616 h 5044840"/>
              <a:gd name="connsiteX3" fmla="*/ 7671899 w 7671899"/>
              <a:gd name="connsiteY3" fmla="*/ 1906159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750100 w 7671899"/>
              <a:gd name="connsiteY1" fmla="*/ 0 h 5044840"/>
              <a:gd name="connsiteX2" fmla="*/ 5546469 w 7671899"/>
              <a:gd name="connsiteY2" fmla="*/ 1909616 h 5044840"/>
              <a:gd name="connsiteX3" fmla="*/ 7671899 w 7671899"/>
              <a:gd name="connsiteY3" fmla="*/ 1906159 h 5044840"/>
              <a:gd name="connsiteX4" fmla="*/ 7671425 w 7671899"/>
              <a:gd name="connsiteY4" fmla="*/ 5044840 h 5044840"/>
              <a:gd name="connsiteX5" fmla="*/ 0 w 7671899"/>
              <a:gd name="connsiteY5" fmla="*/ 5044840 h 5044840"/>
              <a:gd name="connsiteX6" fmla="*/ 0 w 7671899"/>
              <a:gd name="connsiteY6" fmla="*/ 10867 h 5044840"/>
              <a:gd name="connsiteX0" fmla="*/ 0 w 7671899"/>
              <a:gd name="connsiteY0" fmla="*/ 10867 h 5044840"/>
              <a:gd name="connsiteX1" fmla="*/ 5565373 w 7671899"/>
              <a:gd name="connsiteY1" fmla="*/ 0 h 5044840"/>
              <a:gd name="connsiteX2" fmla="*/ 5546469 w 7671899"/>
              <a:gd name="connsiteY2" fmla="*/ 1909616 h 5044840"/>
              <a:gd name="connsiteX3" fmla="*/ 7671899 w 7671899"/>
              <a:gd name="connsiteY3" fmla="*/ 1906159 h 5044840"/>
              <a:gd name="connsiteX4" fmla="*/ 7671425 w 7671899"/>
              <a:gd name="connsiteY4" fmla="*/ 5044840 h 5044840"/>
              <a:gd name="connsiteX5" fmla="*/ 0 w 7671899"/>
              <a:gd name="connsiteY5" fmla="*/ 5044840 h 5044840"/>
              <a:gd name="connsiteX6" fmla="*/ 0 w 7671899"/>
              <a:gd name="connsiteY6" fmla="*/ 10867 h 5044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71899" h="5044840">
                <a:moveTo>
                  <a:pt x="0" y="10867"/>
                </a:moveTo>
                <a:lnTo>
                  <a:pt x="5565373" y="0"/>
                </a:lnTo>
                <a:cubicBezTo>
                  <a:pt x="5561469" y="692888"/>
                  <a:pt x="5550373" y="1216728"/>
                  <a:pt x="5546469" y="1909616"/>
                </a:cubicBezTo>
                <a:lnTo>
                  <a:pt x="7671899" y="1906159"/>
                </a:lnTo>
                <a:lnTo>
                  <a:pt x="7671425" y="5044840"/>
                </a:lnTo>
                <a:lnTo>
                  <a:pt x="0" y="5044840"/>
                </a:lnTo>
                <a:lnTo>
                  <a:pt x="0" y="10867"/>
                </a:lnTo>
                <a:close/>
              </a:path>
            </a:pathLst>
          </a:custGeom>
          <a:noFill/>
          <a:ln w="19050" cmpd="sng">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2369515" y="4853426"/>
            <a:ext cx="1440428" cy="699523"/>
          </a:xfrm>
          <a:prstGeom prst="roundRect">
            <a:avLst/>
          </a:prstGeom>
          <a:ln w="38100" cmpd="sng"/>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障害学生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4698099" y="5658446"/>
            <a:ext cx="3838917" cy="794890"/>
          </a:xfrm>
          <a:prstGeom prst="roundRect">
            <a:avLst/>
          </a:prstGeom>
          <a:ln w="38100" cmpd="sng"/>
        </p:spPr>
        <p:style>
          <a:lnRef idx="1">
            <a:schemeClr val="accent3"/>
          </a:lnRef>
          <a:fillRef idx="2">
            <a:schemeClr val="accent3"/>
          </a:fillRef>
          <a:effectRef idx="1">
            <a:schemeClr val="accent3"/>
          </a:effectRef>
          <a:fontRef idx="minor">
            <a:schemeClr val="dk1"/>
          </a:fontRef>
        </p:style>
        <p:txBody>
          <a:bodyPr rtlCol="0" anchor="ctr"/>
          <a:lstStyle/>
          <a:p>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4698100" y="3890131"/>
            <a:ext cx="3618316" cy="1188692"/>
          </a:xfrm>
          <a:prstGeom prst="roundRect">
            <a:avLst/>
          </a:prstGeom>
          <a:ln w="38100" cmpd="sng"/>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860032" y="4077072"/>
            <a:ext cx="3467616" cy="861774"/>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障害学生支援室</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大学</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での合理的配慮内容の合意形成の</a:t>
            </a:r>
            <a:endPar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 中心的役割</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 name="直線矢印コネクタ 12"/>
          <p:cNvCxnSpPr/>
          <p:nvPr/>
        </p:nvCxnSpPr>
        <p:spPr>
          <a:xfrm flipH="1">
            <a:off x="5410894" y="5078823"/>
            <a:ext cx="7420" cy="5323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テキスト ボックス 15"/>
          <p:cNvSpPr txBox="1"/>
          <p:nvPr/>
        </p:nvSpPr>
        <p:spPr>
          <a:xfrm>
            <a:off x="5436096" y="5229200"/>
            <a:ext cx="3057247"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配慮義務・内容に関する通知・仲介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8" name="カギ線コネクタ 17"/>
          <p:cNvCxnSpPr>
            <a:stCxn id="4" idx="3"/>
            <a:endCxn id="8" idx="1"/>
          </p:cNvCxnSpPr>
          <p:nvPr/>
        </p:nvCxnSpPr>
        <p:spPr>
          <a:xfrm flipV="1">
            <a:off x="3809943" y="4484477"/>
            <a:ext cx="888157" cy="718711"/>
          </a:xfrm>
          <a:prstGeom prst="bentConnector3">
            <a:avLst>
              <a:gd name="adj1" fmla="val 50000"/>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0" name="カギ線コネクタ 19"/>
          <p:cNvCxnSpPr>
            <a:stCxn id="4" idx="3"/>
            <a:endCxn id="6" idx="1"/>
          </p:cNvCxnSpPr>
          <p:nvPr/>
        </p:nvCxnSpPr>
        <p:spPr>
          <a:xfrm>
            <a:off x="3809943" y="5203188"/>
            <a:ext cx="888156" cy="852703"/>
          </a:xfrm>
          <a:prstGeom prst="bentConnector3">
            <a:avLst>
              <a:gd name="adj1" fmla="val 50000"/>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3433690" y="3429000"/>
            <a:ext cx="1570358" cy="954107"/>
          </a:xfrm>
          <a:prstGeom prst="rect">
            <a:avLst/>
          </a:prstGeom>
          <a:noFill/>
        </p:spPr>
        <p:txBody>
          <a:bodyPr wrap="square" rtlCol="0">
            <a:spAutoFit/>
          </a:bodyPr>
          <a:lstStyle/>
          <a:p>
            <a:pPr marL="176213" indent="-176213">
              <a:buFont typeface="Arial"/>
              <a:buChar cha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配慮申請</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buFont typeface="Arial"/>
              <a:buChar cha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証明の提出</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buFont typeface="Arial"/>
              <a:buChar cha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配慮内容の</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異議申立て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3146462" y="6132652"/>
            <a:ext cx="1081065" cy="523220"/>
          </a:xfrm>
          <a:prstGeom prst="rect">
            <a:avLst/>
          </a:prstGeom>
          <a:noFill/>
        </p:spPr>
        <p:txBody>
          <a:bodyPr wrap="none" rtlCol="0">
            <a:spAutoFit/>
          </a:bodyPr>
          <a:lstStyle/>
          <a:p>
            <a:pPr marL="176213" indent="-176213">
              <a:buFont typeface="Arial"/>
              <a:buChar cha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配慮申請</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buFont typeface="Arial"/>
              <a:buChar cha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交渉</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4693153" y="2855691"/>
            <a:ext cx="1440428" cy="50213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副学長</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8" name="直線矢印コネクタ 37"/>
          <p:cNvCxnSpPr>
            <a:stCxn id="37" idx="2"/>
          </p:cNvCxnSpPr>
          <p:nvPr/>
        </p:nvCxnSpPr>
        <p:spPr>
          <a:xfrm flipH="1">
            <a:off x="5410894" y="3357822"/>
            <a:ext cx="2473" cy="5323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テキスト ボックス 40"/>
          <p:cNvSpPr txBox="1"/>
          <p:nvPr/>
        </p:nvSpPr>
        <p:spPr>
          <a:xfrm>
            <a:off x="5466625" y="3405254"/>
            <a:ext cx="646331"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監督</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4693153" y="1852987"/>
            <a:ext cx="1440428" cy="50213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学長</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 name="直線矢印コネクタ 49"/>
          <p:cNvCxnSpPr/>
          <p:nvPr/>
        </p:nvCxnSpPr>
        <p:spPr>
          <a:xfrm>
            <a:off x="5410894" y="2355118"/>
            <a:ext cx="4947" cy="5005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テキスト ボックス 50"/>
          <p:cNvSpPr txBox="1"/>
          <p:nvPr/>
        </p:nvSpPr>
        <p:spPr>
          <a:xfrm>
            <a:off x="5509279" y="2401726"/>
            <a:ext cx="646331"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監督</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1261519" y="1708787"/>
            <a:ext cx="1107996" cy="646331"/>
          </a:xfrm>
          <a:prstGeom prst="rect">
            <a:avLst/>
          </a:prstGeom>
          <a:noFill/>
        </p:spPr>
        <p:txBody>
          <a:bodyPr wrap="none" rtlCol="0">
            <a:spAutoFit/>
          </a:bodyPr>
          <a:lstStyle/>
          <a:p>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大学</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5" name="カギ線コネクタ 54"/>
          <p:cNvCxnSpPr>
            <a:stCxn id="4" idx="0"/>
          </p:cNvCxnSpPr>
          <p:nvPr/>
        </p:nvCxnSpPr>
        <p:spPr>
          <a:xfrm rot="16200000" flipV="1">
            <a:off x="2283898" y="4047594"/>
            <a:ext cx="891570" cy="720093"/>
          </a:xfrm>
          <a:prstGeom prst="bentConnector3">
            <a:avLst>
              <a:gd name="adj1" fmla="val 66976"/>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テキスト ボックス 57"/>
          <p:cNvSpPr txBox="1"/>
          <p:nvPr/>
        </p:nvSpPr>
        <p:spPr>
          <a:xfrm>
            <a:off x="971600" y="4345940"/>
            <a:ext cx="1800200" cy="523220"/>
          </a:xfrm>
          <a:prstGeom prst="rect">
            <a:avLst/>
          </a:prstGeom>
          <a:noFill/>
        </p:spPr>
        <p:txBody>
          <a:bodyPr wrap="square" rtlCol="0">
            <a:spAutoFit/>
          </a:bodyPr>
          <a:lstStyle/>
          <a:p>
            <a:pPr marL="176213" indent="-176213">
              <a:buFont typeface="Arial"/>
              <a:buChar cha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支援室や教員に 関する異議申立て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0" name="カギ線コネクタ 59"/>
          <p:cNvCxnSpPr>
            <a:stCxn id="44" idx="0"/>
            <a:endCxn id="49" idx="1"/>
          </p:cNvCxnSpPr>
          <p:nvPr/>
        </p:nvCxnSpPr>
        <p:spPr>
          <a:xfrm rot="5400000" flipH="1" flipV="1">
            <a:off x="3155575" y="1318115"/>
            <a:ext cx="751639" cy="2323517"/>
          </a:xfrm>
          <a:prstGeom prst="bentConnector2">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64" name="角丸四角形 63"/>
          <p:cNvSpPr/>
          <p:nvPr/>
        </p:nvSpPr>
        <p:spPr>
          <a:xfrm>
            <a:off x="1507174" y="970501"/>
            <a:ext cx="2344745" cy="369355"/>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文科省相談窓口</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1507175" y="561646"/>
            <a:ext cx="3496873" cy="347074"/>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zh-TW"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障害者差別解消支援</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地域協議会</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6" name="カギ線コネクタ 65"/>
          <p:cNvCxnSpPr>
            <a:stCxn id="64" idx="1"/>
            <a:endCxn id="4" idx="1"/>
          </p:cNvCxnSpPr>
          <p:nvPr/>
        </p:nvCxnSpPr>
        <p:spPr>
          <a:xfrm rot="10800000" flipH="1" flipV="1">
            <a:off x="1507173" y="1155178"/>
            <a:ext cx="862341" cy="4048009"/>
          </a:xfrm>
          <a:prstGeom prst="bentConnector3">
            <a:avLst>
              <a:gd name="adj1" fmla="val -106220"/>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70" name="カギ線コネクタ 69"/>
          <p:cNvCxnSpPr>
            <a:stCxn id="65" idx="1"/>
            <a:endCxn id="4" idx="1"/>
          </p:cNvCxnSpPr>
          <p:nvPr/>
        </p:nvCxnSpPr>
        <p:spPr>
          <a:xfrm rot="10800000" flipH="1" flipV="1">
            <a:off x="1507175" y="735182"/>
            <a:ext cx="862340" cy="4468005"/>
          </a:xfrm>
          <a:prstGeom prst="bentConnector3">
            <a:avLst>
              <a:gd name="adj1" fmla="val -106220"/>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74" name="テキスト ボックス 73"/>
          <p:cNvSpPr txBox="1"/>
          <p:nvPr/>
        </p:nvSpPr>
        <p:spPr>
          <a:xfrm>
            <a:off x="196438" y="1503740"/>
            <a:ext cx="461665" cy="3349685"/>
          </a:xfrm>
          <a:prstGeom prst="rect">
            <a:avLst/>
          </a:prstGeom>
          <a:noFill/>
        </p:spPr>
        <p:txBody>
          <a:bodyPr vert="eaVert" wrap="square"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学外</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組織</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による相談・調停</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タイトル 1"/>
          <p:cNvSpPr>
            <a:spLocks noGrp="1"/>
          </p:cNvSpPr>
          <p:nvPr>
            <p:ph type="title"/>
          </p:nvPr>
        </p:nvSpPr>
        <p:spPr>
          <a:xfrm>
            <a:off x="5346198" y="270661"/>
            <a:ext cx="3528392" cy="792088"/>
          </a:xfrm>
        </p:spPr>
        <p:txBody>
          <a:bodyPr>
            <a:normAutofit/>
          </a:bodyPr>
          <a:lstStyle/>
          <a:p>
            <a:pPr algn="r"/>
            <a:r>
              <a:rPr lang="ja-JP" altLang="en-US" sz="2000" dirty="0" smtClean="0">
                <a:latin typeface="ＭＳ Ｐゴシック" panose="020B0600070205080204" pitchFamily="50" charset="-128"/>
                <a:ea typeface="ＭＳ Ｐゴシック" panose="020B0600070205080204" pitchFamily="50" charset="-128"/>
              </a:rPr>
              <a:t>図</a:t>
            </a:r>
            <a:r>
              <a:rPr lang="en-US" altLang="ja-JP" sz="2000" dirty="0" smtClean="0">
                <a:latin typeface="ＭＳ Ｐゴシック" panose="020B0600070205080204" pitchFamily="50" charset="-128"/>
                <a:ea typeface="ＭＳ Ｐゴシック" panose="020B0600070205080204" pitchFamily="50" charset="-128"/>
              </a:rPr>
              <a:t>2. </a:t>
            </a:r>
            <a:r>
              <a:rPr lang="ja-JP" altLang="en-US" sz="2000" dirty="0" smtClean="0">
                <a:latin typeface="ＭＳ Ｐゴシック" panose="020B0600070205080204" pitchFamily="50" charset="-128"/>
                <a:ea typeface="ＭＳ Ｐゴシック" panose="020B0600070205080204" pitchFamily="50" charset="-128"/>
              </a:rPr>
              <a:t>国内の高等教育機関</a:t>
            </a:r>
            <a:r>
              <a:rPr kumimoji="1" lang="ja-JP" altLang="en-US" sz="2000" dirty="0" smtClean="0">
                <a:latin typeface="ＭＳ Ｐゴシック" panose="020B0600070205080204" pitchFamily="50" charset="-128"/>
                <a:ea typeface="ＭＳ Ｐゴシック" panose="020B0600070205080204" pitchFamily="50" charset="-128"/>
              </a:rPr>
              <a:t>での</a:t>
            </a:r>
            <a:r>
              <a:rPr kumimoji="1" lang="en-US" altLang="ja-JP" sz="2000" dirty="0" smtClean="0">
                <a:latin typeface="ＭＳ Ｐゴシック" panose="020B0600070205080204" pitchFamily="50" charset="-128"/>
                <a:ea typeface="ＭＳ Ｐゴシック" panose="020B0600070205080204" pitchFamily="50" charset="-128"/>
              </a:rPr>
              <a:t/>
            </a:r>
            <a:br>
              <a:rPr kumimoji="1" lang="en-US" altLang="ja-JP" sz="2000" dirty="0" smtClean="0">
                <a:latin typeface="ＭＳ Ｐゴシック" panose="020B0600070205080204" pitchFamily="50" charset="-128"/>
                <a:ea typeface="ＭＳ Ｐゴシック" panose="020B0600070205080204" pitchFamily="50" charset="-128"/>
              </a:rPr>
            </a:br>
            <a:r>
              <a:rPr kumimoji="1" lang="ja-JP" altLang="en-US" sz="2000" dirty="0" smtClean="0">
                <a:latin typeface="ＭＳ Ｐゴシック" panose="020B0600070205080204" pitchFamily="50" charset="-128"/>
                <a:ea typeface="ＭＳ Ｐゴシック" panose="020B0600070205080204" pitchFamily="50" charset="-128"/>
              </a:rPr>
              <a:t>紛争調停に向けた</a:t>
            </a:r>
            <a:r>
              <a:rPr lang="ja-JP" altLang="en-US" sz="2000" dirty="0" smtClean="0">
                <a:latin typeface="ＭＳ Ｐゴシック" panose="020B0600070205080204" pitchFamily="50" charset="-128"/>
                <a:ea typeface="ＭＳ Ｐゴシック" panose="020B0600070205080204" pitchFamily="50" charset="-128"/>
              </a:rPr>
              <a:t>体制整備</a:t>
            </a:r>
            <a:r>
              <a:rPr kumimoji="1" lang="ja-JP" altLang="en-US" sz="2000" dirty="0" smtClean="0">
                <a:latin typeface="ＭＳ Ｐゴシック" panose="020B0600070205080204" pitchFamily="50" charset="-128"/>
                <a:ea typeface="ＭＳ Ｐゴシック" panose="020B0600070205080204" pitchFamily="50" charset="-128"/>
              </a:rPr>
              <a:t>例</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34" name="角丸四角形 33"/>
          <p:cNvSpPr/>
          <p:nvPr/>
        </p:nvSpPr>
        <p:spPr>
          <a:xfrm>
            <a:off x="6788733" y="1503741"/>
            <a:ext cx="2228272" cy="102471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AHEAD</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Japan</a:t>
            </a: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（一社 全国高等教育障害学生支援協議会）等の専門リソース</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a:off x="7110394" y="2528455"/>
            <a:ext cx="0" cy="1361676"/>
          </a:xfrm>
          <a:prstGeom prst="straightConnector1">
            <a:avLst/>
          </a:prstGeom>
          <a:ln w="19050" cmpd="sng">
            <a:solidFill>
              <a:schemeClr val="accent6"/>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a:off x="7132031" y="2772217"/>
            <a:ext cx="1826141" cy="584775"/>
          </a:xfrm>
          <a:prstGeom prst="rect">
            <a:avLst/>
          </a:prstGeom>
          <a:noFill/>
        </p:spPr>
        <p:txBody>
          <a:bodyPr wrap="non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専門知識・経験と</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経験知の共有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4956328" y="5733256"/>
            <a:ext cx="3467616" cy="646331"/>
          </a:xfrm>
          <a:prstGeom prst="rect">
            <a:avLst/>
          </a:prstGeom>
          <a:noFill/>
        </p:spPr>
        <p:txBody>
          <a:bodyPr wrap="none"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教職員</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担当する授業等での配慮の可否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を検討</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a:xfrm>
            <a:off x="1432463" y="2855692"/>
            <a:ext cx="1874345" cy="1012706"/>
          </a:xfrm>
          <a:prstGeom prst="roundRect">
            <a:avLst/>
          </a:prstGeom>
          <a:ln/>
        </p:spPr>
        <p:style>
          <a:lnRef idx="3">
            <a:schemeClr val="lt1"/>
          </a:lnRef>
          <a:fillRef idx="1">
            <a:schemeClr val="accent6"/>
          </a:fillRef>
          <a:effectRef idx="1">
            <a:schemeClr val="accent6"/>
          </a:effectRef>
          <a:fontRef idx="minor">
            <a:schemeClr val="lt1"/>
          </a:fontRef>
        </p:style>
        <p:txBody>
          <a:bodyPr rtlCol="0" anchor="t" anchorCtr="0"/>
          <a:lstStyle/>
          <a:p>
            <a:pPr algn="ctr"/>
            <a:r>
              <a:rPr lang="ja-JP" altLang="en-US" dirty="0" smtClean="0">
                <a:solidFill>
                  <a:schemeClr val="tx1"/>
                </a:solidFill>
              </a:rPr>
              <a:t>学内委員会</a:t>
            </a:r>
            <a:endParaRPr lang="en-US" altLang="ja-JP" dirty="0" smtClean="0">
              <a:solidFill>
                <a:schemeClr val="tx1"/>
              </a:solidFill>
            </a:endParaRPr>
          </a:p>
          <a:p>
            <a:pPr algn="ctr"/>
            <a:r>
              <a:rPr lang="ja-JP" altLang="en-US" sz="1600" dirty="0" smtClean="0">
                <a:solidFill>
                  <a:schemeClr val="tx1"/>
                </a:solidFill>
              </a:rPr>
              <a:t>（ハラスメント委員会的な調停組織）</a:t>
            </a:r>
            <a:endParaRPr kumimoji="1" lang="ja-JP" altLang="en-US" dirty="0">
              <a:solidFill>
                <a:schemeClr val="tx1"/>
              </a:solidFill>
            </a:endParaRPr>
          </a:p>
        </p:txBody>
      </p:sp>
      <p:sp>
        <p:nvSpPr>
          <p:cNvPr id="48" name="角丸四角形 47"/>
          <p:cNvSpPr/>
          <p:nvPr/>
        </p:nvSpPr>
        <p:spPr>
          <a:xfrm>
            <a:off x="2478053" y="5448599"/>
            <a:ext cx="1212230" cy="5905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自立</a:t>
            </a:r>
            <a:endParaRPr kumimoji="1"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自己決定</a:t>
            </a:r>
            <a:endPar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円形吹き出し 52"/>
          <p:cNvSpPr/>
          <p:nvPr/>
        </p:nvSpPr>
        <p:spPr>
          <a:xfrm>
            <a:off x="658103" y="5926979"/>
            <a:ext cx="1819950" cy="845612"/>
          </a:xfrm>
          <a:prstGeom prst="wedgeEllipseCallout">
            <a:avLst>
              <a:gd name="adj1" fmla="val 54058"/>
              <a:gd name="adj2" fmla="val -63593"/>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移行支援・教育ニーズ</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1475656" y="140007"/>
            <a:ext cx="3496873" cy="336665"/>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法務局，地方法務局，人権擁護委員による人権相談</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カギ線コネクタ 44"/>
          <p:cNvCxnSpPr>
            <a:stCxn id="40" idx="1"/>
            <a:endCxn id="4" idx="1"/>
          </p:cNvCxnSpPr>
          <p:nvPr/>
        </p:nvCxnSpPr>
        <p:spPr>
          <a:xfrm rot="10800000" flipH="1" flipV="1">
            <a:off x="1475655" y="308340"/>
            <a:ext cx="893859" cy="4894848"/>
          </a:xfrm>
          <a:prstGeom prst="bentConnector3">
            <a:avLst>
              <a:gd name="adj1" fmla="val -98242"/>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56" name="テキスト ボックス 55"/>
          <p:cNvSpPr txBox="1"/>
          <p:nvPr/>
        </p:nvSpPr>
        <p:spPr>
          <a:xfrm>
            <a:off x="3607690" y="1806387"/>
            <a:ext cx="646331" cy="369332"/>
          </a:xfrm>
          <a:prstGeom prst="rect">
            <a:avLst/>
          </a:prstGeom>
          <a:noFill/>
        </p:spPr>
        <p:txBody>
          <a:bodyPr wrap="none" rtlCol="0">
            <a:sp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監督</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03741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556792"/>
            <a:ext cx="8640960" cy="4824536"/>
          </a:xfrm>
        </p:spPr>
        <p:txBody>
          <a:bodyPr>
            <a:normAutofit fontScale="85000" lnSpcReduction="10000"/>
          </a:bodyPr>
          <a:lstStyle/>
          <a:p>
            <a:pPr>
              <a:spcBef>
                <a:spcPts val="1200"/>
              </a:spcBef>
            </a:pPr>
            <a:r>
              <a:rPr lang="ja-JP" altLang="en-US" sz="3200" dirty="0"/>
              <a:t>障害学生支援に関する知見・専門性の共有</a:t>
            </a:r>
          </a:p>
          <a:p>
            <a:pPr lvl="1">
              <a:spcBef>
                <a:spcPts val="1200"/>
              </a:spcBef>
            </a:pPr>
            <a:r>
              <a:rPr lang="ja-JP" altLang="en-US" sz="3200" dirty="0"/>
              <a:t>支援の具体的方法論，学内体制整備や調停・コーディネート等の知識とスキル</a:t>
            </a:r>
          </a:p>
          <a:p>
            <a:pPr lvl="1">
              <a:spcBef>
                <a:spcPts val="1200"/>
              </a:spcBef>
            </a:pPr>
            <a:r>
              <a:rPr lang="ja-JP" altLang="en-US" sz="3200" dirty="0"/>
              <a:t>全国高等教育障害学生支援協議会（</a:t>
            </a:r>
            <a:r>
              <a:rPr lang="en-US" altLang="ja-JP" sz="3200" dirty="0"/>
              <a:t>AHEAD JAPAN http://ahead-japan.org/</a:t>
            </a:r>
            <a:r>
              <a:rPr lang="ja-JP" altLang="en-US" sz="3200" dirty="0"/>
              <a:t>）による蓄積と共有</a:t>
            </a:r>
          </a:p>
          <a:p>
            <a:pPr>
              <a:spcBef>
                <a:spcPts val="1200"/>
              </a:spcBef>
            </a:pPr>
            <a:endParaRPr lang="ja-JP" altLang="en-US" sz="3200" dirty="0"/>
          </a:p>
          <a:p>
            <a:pPr>
              <a:spcBef>
                <a:spcPts val="1200"/>
              </a:spcBef>
            </a:pPr>
            <a:r>
              <a:rPr lang="ja-JP" altLang="en-US" sz="3200" dirty="0"/>
              <a:t>その他のリソース</a:t>
            </a:r>
          </a:p>
          <a:p>
            <a:pPr lvl="1">
              <a:spcBef>
                <a:spcPts val="1200"/>
              </a:spcBef>
            </a:pPr>
            <a:r>
              <a:rPr lang="ja-JP" altLang="en-US" sz="3200" dirty="0"/>
              <a:t>各地域の障害者支援・権利保障リソースとの連携</a:t>
            </a:r>
          </a:p>
          <a:p>
            <a:pPr lvl="1">
              <a:spcBef>
                <a:spcPts val="1200"/>
              </a:spcBef>
            </a:pPr>
            <a:r>
              <a:rPr lang="ja-JP" altLang="en-US" sz="3200" dirty="0"/>
              <a:t>日本学生支援機構の活動（研修，マニュアル，データベース</a:t>
            </a:r>
            <a:r>
              <a:rPr lang="ja-JP" altLang="en-US" sz="3200" dirty="0" smtClean="0"/>
              <a:t>）</a:t>
            </a:r>
            <a:endParaRPr lang="ja-JP" altLang="en-US" sz="3200" dirty="0"/>
          </a:p>
        </p:txBody>
      </p:sp>
      <p:sp>
        <p:nvSpPr>
          <p:cNvPr id="2" name="タイトル 1"/>
          <p:cNvSpPr>
            <a:spLocks noGrp="1"/>
          </p:cNvSpPr>
          <p:nvPr>
            <p:ph type="title"/>
          </p:nvPr>
        </p:nvSpPr>
        <p:spPr/>
        <p:txBody>
          <a:bodyPr>
            <a:normAutofit/>
          </a:bodyPr>
          <a:lstStyle/>
          <a:p>
            <a:pPr algn="ctr"/>
            <a:r>
              <a:rPr kumimoji="1" lang="ja-JP" altLang="en-US" dirty="0" smtClean="0"/>
              <a:t>学外のリソースとの連携</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16</a:t>
            </a:fld>
            <a:endParaRPr kumimoji="1" lang="ja-JP" altLang="en-US" dirty="0"/>
          </a:p>
        </p:txBody>
      </p:sp>
    </p:spTree>
    <p:extLst>
      <p:ext uri="{BB962C8B-B14F-4D97-AF65-F5344CB8AC3E}">
        <p14:creationId xmlns:p14="http://schemas.microsoft.com/office/powerpoint/2010/main" val="4122362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2132856"/>
            <a:ext cx="8640960" cy="4608512"/>
          </a:xfrm>
        </p:spPr>
        <p:txBody>
          <a:bodyPr/>
          <a:lstStyle/>
          <a:p>
            <a:r>
              <a:rPr lang="ja-JP" altLang="en-US" dirty="0" smtClean="0"/>
              <a:t>国立大学協会による対応要領ひな形の策定</a:t>
            </a:r>
            <a:endParaRPr lang="en-US" altLang="ja-JP" dirty="0"/>
          </a:p>
          <a:p>
            <a:pPr lvl="2"/>
            <a:r>
              <a:rPr lang="en-US" altLang="ja-JP" dirty="0" smtClean="0"/>
              <a:t>11</a:t>
            </a:r>
            <a:r>
              <a:rPr lang="ja-JP" altLang="en-US" dirty="0" smtClean="0"/>
              <a:t>月</a:t>
            </a:r>
            <a:r>
              <a:rPr lang="en-US" altLang="ja-JP" dirty="0" smtClean="0"/>
              <a:t>7</a:t>
            </a:r>
            <a:r>
              <a:rPr lang="ja-JP" altLang="en-US" dirty="0" smtClean="0"/>
              <a:t>日現在では確定版を公表していると思われる</a:t>
            </a:r>
            <a:endParaRPr lang="en-US" altLang="ja-JP" dirty="0"/>
          </a:p>
          <a:p>
            <a:pPr lvl="2"/>
            <a:r>
              <a:rPr lang="en-US" altLang="ja-JP" dirty="0" smtClean="0"/>
              <a:t>AHEAD-Japan</a:t>
            </a:r>
            <a:r>
              <a:rPr lang="ja-JP" altLang="en-US" dirty="0" smtClean="0"/>
              <a:t>の案を元に、ワーキンググループによる検討が行われた</a:t>
            </a:r>
            <a:endParaRPr lang="en-US" altLang="ja-JP" dirty="0"/>
          </a:p>
          <a:p>
            <a:r>
              <a:rPr lang="ja-JP" altLang="en-US" dirty="0" smtClean="0"/>
              <a:t>文科省　対応指針のパブリックコメント</a:t>
            </a:r>
            <a:endParaRPr lang="en-US" altLang="ja-JP" dirty="0" smtClean="0"/>
          </a:p>
          <a:p>
            <a:pPr lvl="2"/>
            <a:r>
              <a:rPr lang="en-US" altLang="ja-JP" dirty="0"/>
              <a:t>2015</a:t>
            </a:r>
            <a:r>
              <a:rPr lang="ja-JP" altLang="en-US" dirty="0" smtClean="0"/>
              <a:t>年</a:t>
            </a:r>
            <a:r>
              <a:rPr lang="en-US" altLang="ja-JP" dirty="0" smtClean="0"/>
              <a:t>8</a:t>
            </a:r>
            <a:r>
              <a:rPr lang="ja-JP" altLang="en-US" dirty="0" smtClean="0"/>
              <a:t>月</a:t>
            </a:r>
            <a:r>
              <a:rPr lang="en-US" altLang="ja-JP" dirty="0" smtClean="0"/>
              <a:t>19</a:t>
            </a:r>
            <a:r>
              <a:rPr lang="ja-JP" altLang="en-US" dirty="0" smtClean="0"/>
              <a:t>日～</a:t>
            </a:r>
            <a:r>
              <a:rPr lang="en-US" altLang="ja-JP" dirty="0" smtClean="0"/>
              <a:t>9</a:t>
            </a:r>
            <a:r>
              <a:rPr lang="ja-JP" altLang="en-US" dirty="0" smtClean="0"/>
              <a:t>月</a:t>
            </a:r>
            <a:r>
              <a:rPr lang="en-US" altLang="ja-JP" dirty="0" smtClean="0"/>
              <a:t>17</a:t>
            </a:r>
            <a:r>
              <a:rPr lang="ja-JP" altLang="en-US" dirty="0" smtClean="0"/>
              <a:t>日に意見募集を実施</a:t>
            </a:r>
            <a:endParaRPr lang="en-US" altLang="ja-JP" dirty="0" smtClean="0"/>
          </a:p>
          <a:p>
            <a:r>
              <a:rPr lang="ja-JP" altLang="en-US" dirty="0" smtClean="0"/>
              <a:t>各公立大学および公立大学協会の準備は概して遅れている</a:t>
            </a:r>
            <a:endParaRPr lang="en-US" altLang="ja-JP" dirty="0" smtClean="0"/>
          </a:p>
          <a:p>
            <a:pPr lvl="1"/>
            <a:endParaRPr lang="ja-JP" altLang="en-US" dirty="0"/>
          </a:p>
        </p:txBody>
      </p:sp>
      <p:sp>
        <p:nvSpPr>
          <p:cNvPr id="3" name="タイトル 2"/>
          <p:cNvSpPr>
            <a:spLocks noGrp="1"/>
          </p:cNvSpPr>
          <p:nvPr>
            <p:ph type="title"/>
          </p:nvPr>
        </p:nvSpPr>
        <p:spPr>
          <a:xfrm>
            <a:off x="255333" y="625519"/>
            <a:ext cx="8618142" cy="1363321"/>
          </a:xfrm>
        </p:spPr>
        <p:txBody>
          <a:bodyPr>
            <a:normAutofit/>
          </a:bodyPr>
          <a:lstStyle/>
          <a:p>
            <a:r>
              <a:rPr lang="ja-JP" altLang="en-US" dirty="0" smtClean="0"/>
              <a:t>高等教育に関する対応要領・対応指針の準備状況</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17</a:t>
            </a:fld>
            <a:endParaRPr lang="ja-JP" altLang="en-US" dirty="0"/>
          </a:p>
        </p:txBody>
      </p:sp>
    </p:spTree>
    <p:extLst>
      <p:ext uri="{BB962C8B-B14F-4D97-AF65-F5344CB8AC3E}">
        <p14:creationId xmlns:p14="http://schemas.microsoft.com/office/powerpoint/2010/main" val="1363494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ja-JP" altLang="en-US" dirty="0"/>
              <a:t>障害があることを理由に受験を拒否する</a:t>
            </a:r>
          </a:p>
          <a:p>
            <a:r>
              <a:rPr lang="ja-JP" altLang="en-US" dirty="0"/>
              <a:t>障害があることを理由に入学を拒否する</a:t>
            </a:r>
          </a:p>
          <a:p>
            <a:r>
              <a:rPr lang="ja-JP" altLang="en-US" dirty="0"/>
              <a:t>障害があることを理由に授業受講を拒否する</a:t>
            </a:r>
          </a:p>
          <a:p>
            <a:r>
              <a:rPr lang="ja-JP" altLang="en-US" dirty="0"/>
              <a:t>障害があることを理由に研究指導を拒否する</a:t>
            </a:r>
          </a:p>
          <a:p>
            <a:r>
              <a:rPr lang="ja-JP" altLang="en-US" dirty="0"/>
              <a:t>障害があることを理由に実習、研修、フィールドワーク等への参加を拒否する</a:t>
            </a:r>
          </a:p>
          <a:p>
            <a:r>
              <a:rPr lang="ja-JP" altLang="en-US" dirty="0"/>
              <a:t>障害があることを理由に学生寮への入居を拒む</a:t>
            </a:r>
          </a:p>
          <a:p>
            <a:r>
              <a:rPr lang="ja-JP" altLang="en-US" dirty="0"/>
              <a:t>介助者をともなっての授業出席を履修条件と</a:t>
            </a:r>
            <a:r>
              <a:rPr lang="ja-JP" altLang="en-US" dirty="0" smtClean="0"/>
              <a:t>する</a:t>
            </a:r>
            <a:endParaRPr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不当な差別的取扱いに当たり得る具体例</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18</a:t>
            </a:fld>
            <a:endParaRPr kumimoji="1" lang="ja-JP" altLang="en-US" dirty="0"/>
          </a:p>
        </p:txBody>
      </p:sp>
    </p:spTree>
    <p:extLst>
      <p:ext uri="{BB962C8B-B14F-4D97-AF65-F5344CB8AC3E}">
        <p14:creationId xmlns:p14="http://schemas.microsoft.com/office/powerpoint/2010/main" val="3957731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ja-JP" altLang="en-US" dirty="0"/>
              <a:t>物理的環境への配慮</a:t>
            </a:r>
          </a:p>
          <a:p>
            <a:r>
              <a:rPr lang="ja-JP" altLang="en-US" dirty="0"/>
              <a:t>車いす利用者のために段差にスロープを渡す</a:t>
            </a:r>
          </a:p>
          <a:p>
            <a:r>
              <a:rPr lang="ja-JP" altLang="en-US" dirty="0"/>
              <a:t>車いす利用者が段差を越えられない場合に、段差を乗り越えるための補助を行う</a:t>
            </a:r>
          </a:p>
          <a:p>
            <a:r>
              <a:rPr lang="ja-JP" altLang="en-US" dirty="0"/>
              <a:t>移動に困難のある学生が参加している授業で、使用する教室をアクセスしやすい場所に変更する</a:t>
            </a:r>
          </a:p>
          <a:p>
            <a:r>
              <a:rPr lang="ja-JP" altLang="en-US" dirty="0" smtClean="0"/>
              <a:t>易疲労の障害者</a:t>
            </a:r>
            <a:r>
              <a:rPr lang="ja-JP" altLang="en-US" dirty="0"/>
              <a:t>からの別室での休憩の申し出に対し、休憩室の確保が困難な場合、教室内に長いすを置いて臨時の休憩スペースを</a:t>
            </a:r>
            <a:r>
              <a:rPr lang="ja-JP" altLang="en-US" dirty="0" smtClean="0"/>
              <a:t>設ける</a:t>
            </a:r>
            <a:endParaRPr lang="ja-JP" altLang="en-US" dirty="0"/>
          </a:p>
        </p:txBody>
      </p:sp>
      <p:sp>
        <p:nvSpPr>
          <p:cNvPr id="3" name="タイトル 2"/>
          <p:cNvSpPr>
            <a:spLocks noGrp="1"/>
          </p:cNvSpPr>
          <p:nvPr>
            <p:ph type="title"/>
          </p:nvPr>
        </p:nvSpPr>
        <p:spPr/>
        <p:txBody>
          <a:bodyPr>
            <a:normAutofit/>
          </a:bodyPr>
          <a:lstStyle/>
          <a:p>
            <a:r>
              <a:rPr kumimoji="1" lang="ja-JP" altLang="en-US" dirty="0" smtClean="0"/>
              <a:t>合理的配慮に該当し得る配慮の具体例</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19</a:t>
            </a:fld>
            <a:endParaRPr kumimoji="1" lang="ja-JP" altLang="en-US" dirty="0"/>
          </a:p>
        </p:txBody>
      </p:sp>
    </p:spTree>
    <p:extLst>
      <p:ext uri="{BB962C8B-B14F-4D97-AF65-F5344CB8AC3E}">
        <p14:creationId xmlns:p14="http://schemas.microsoft.com/office/powerpoint/2010/main" val="2307684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marL="0" indent="0">
              <a:buNone/>
            </a:pPr>
            <a:r>
              <a:rPr lang="ja-JP" altLang="en-US" sz="3200" dirty="0"/>
              <a:t>基本方針とは障害を理由とする差別の解消の推進に関する施策の基本的な方向等を定めるもの。</a:t>
            </a:r>
          </a:p>
          <a:p>
            <a:pPr marL="0" indent="0">
              <a:buNone/>
            </a:pPr>
            <a:endParaRPr lang="en-US" altLang="ja-JP" sz="3200" dirty="0" smtClean="0"/>
          </a:p>
          <a:p>
            <a:pPr marL="0" indent="0">
              <a:buNone/>
            </a:pPr>
            <a:r>
              <a:rPr lang="ja-JP" altLang="en-US" sz="3200" dirty="0" smtClean="0"/>
              <a:t>また</a:t>
            </a:r>
            <a:r>
              <a:rPr lang="ja-JP" altLang="en-US" sz="3200" dirty="0"/>
              <a:t>、対応要領・対応指針は、行政機関等ごと、分野ごとに定められるもので、不当な差別的取扱いになるような行為の具体例や合理的配慮として考えられる好事例等を示す。</a:t>
            </a:r>
            <a:endParaRPr kumimoji="1" lang="ja-JP" altLang="en-US" sz="3200" dirty="0"/>
          </a:p>
        </p:txBody>
      </p:sp>
      <p:sp>
        <p:nvSpPr>
          <p:cNvPr id="2" name="タイトル 1"/>
          <p:cNvSpPr>
            <a:spLocks noGrp="1"/>
          </p:cNvSpPr>
          <p:nvPr>
            <p:ph type="title"/>
          </p:nvPr>
        </p:nvSpPr>
        <p:spPr/>
        <p:txBody>
          <a:bodyPr>
            <a:noAutofit/>
          </a:bodyPr>
          <a:lstStyle/>
          <a:p>
            <a:pPr algn="ctr"/>
            <a:r>
              <a:rPr kumimoji="1" lang="ja-JP" altLang="en-US" sz="3400" dirty="0" smtClean="0"/>
              <a:t>差別解消法の基本方針と対応要領・対応指針</a:t>
            </a:r>
            <a:endParaRPr kumimoji="1" lang="ja-JP" altLang="en-US" sz="3400"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a:t>
            </a:fld>
            <a:endParaRPr kumimoji="1" lang="ja-JP" altLang="en-US" dirty="0"/>
          </a:p>
        </p:txBody>
      </p:sp>
    </p:spTree>
    <p:extLst>
      <p:ext uri="{BB962C8B-B14F-4D97-AF65-F5344CB8AC3E}">
        <p14:creationId xmlns:p14="http://schemas.microsoft.com/office/powerpoint/2010/main" val="321882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77500" lnSpcReduction="20000"/>
          </a:bodyPr>
          <a:lstStyle/>
          <a:p>
            <a:r>
              <a:rPr lang="ja-JP" altLang="en-US" dirty="0"/>
              <a:t>授業や実習、研修、行事等のさまざまな機会において、手話通訳、ノートテイク、パソコンノートテイク、補聴システムなどの情報保障を行う</a:t>
            </a:r>
          </a:p>
          <a:p>
            <a:r>
              <a:rPr lang="ja-JP" altLang="en-US" dirty="0"/>
              <a:t>ことばの聞き取りや理解・発声・発語等に困難を示す学生のために、必要なコミュニケーション上の配慮を行う</a:t>
            </a:r>
          </a:p>
          <a:p>
            <a:r>
              <a:rPr lang="ja-JP" altLang="en-US" dirty="0"/>
              <a:t>シラバスや教科書・教材にアクセスできるよう、学生の要望に応じて電子ファイルや点字・拡大資料等を提供する</a:t>
            </a:r>
          </a:p>
          <a:p>
            <a:r>
              <a:rPr lang="ja-JP" altLang="en-US" dirty="0"/>
              <a:t>聴覚障害のある学生の受講している授業で、ビデオ教材に字幕を付与して用いる</a:t>
            </a:r>
          </a:p>
          <a:p>
            <a:r>
              <a:rPr lang="ja-JP" altLang="en-US" dirty="0"/>
              <a:t>授業中教員が使用する資料を事前に提供し、事前に一読したり、読みやすい形式に変換したりする時間を与える</a:t>
            </a:r>
          </a:p>
          <a:p>
            <a:r>
              <a:rPr lang="ja-JP" altLang="en-US" dirty="0"/>
              <a:t>事務手続きの際に、教職員や支援学生が必要書類の代筆を</a:t>
            </a:r>
            <a:r>
              <a:rPr lang="ja-JP" altLang="en-US" dirty="0" smtClean="0"/>
              <a:t>行う</a:t>
            </a:r>
            <a:endParaRPr kumimoji="1" lang="ja-JP" altLang="en-US" dirty="0"/>
          </a:p>
        </p:txBody>
      </p:sp>
      <p:sp>
        <p:nvSpPr>
          <p:cNvPr id="3" name="タイトル 2"/>
          <p:cNvSpPr>
            <a:spLocks noGrp="1"/>
          </p:cNvSpPr>
          <p:nvPr>
            <p:ph type="title"/>
          </p:nvPr>
        </p:nvSpPr>
        <p:spPr/>
        <p:txBody>
          <a:bodyPr/>
          <a:lstStyle/>
          <a:p>
            <a:r>
              <a:rPr kumimoji="1" lang="ja-JP" altLang="en-US" dirty="0" smtClean="0"/>
              <a:t>意思疎通の配慮（１）</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20</a:t>
            </a:fld>
            <a:endParaRPr kumimoji="1" lang="ja-JP" altLang="en-US" dirty="0"/>
          </a:p>
        </p:txBody>
      </p:sp>
    </p:spTree>
    <p:extLst>
      <p:ext uri="{BB962C8B-B14F-4D97-AF65-F5344CB8AC3E}">
        <p14:creationId xmlns:p14="http://schemas.microsoft.com/office/powerpoint/2010/main" val="2220622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85000" lnSpcReduction="20000"/>
          </a:bodyPr>
          <a:lstStyle/>
          <a:p>
            <a:r>
              <a:rPr lang="ja-JP" altLang="en-US" dirty="0" smtClean="0"/>
              <a:t>障害</a:t>
            </a:r>
            <a:r>
              <a:rPr lang="ja-JP" altLang="en-US" dirty="0"/>
              <a:t>のある学生で、視覚情報が優位な者に対し、手続きや申請の手順を矢印やイラスト等でわかりやすく伝える</a:t>
            </a:r>
          </a:p>
          <a:p>
            <a:r>
              <a:rPr lang="ja-JP" altLang="en-US" dirty="0"/>
              <a:t>間接的な表現が伝わりにくい場合、より直接的な表現を使って説明する</a:t>
            </a:r>
          </a:p>
          <a:p>
            <a:r>
              <a:rPr lang="ja-JP" altLang="en-US" dirty="0"/>
              <a:t>口頭の指示だけでは伝わりにくい場合、指示を書面で伝える</a:t>
            </a:r>
          </a:p>
          <a:p>
            <a:r>
              <a:rPr lang="ja-JP" altLang="en-US" dirty="0"/>
              <a:t>授業でのディスカッションに参加しにくい場合、発言しやすいような配慮をしたり、テキストベースでの意見表明を認めたりする。</a:t>
            </a:r>
          </a:p>
          <a:p>
            <a:r>
              <a:rPr lang="ja-JP" altLang="en-US" dirty="0"/>
              <a:t>入学試験や定期試験において、点字や拡大文字等による情報保障を行う</a:t>
            </a:r>
          </a:p>
          <a:p>
            <a:r>
              <a:rPr lang="ja-JP" altLang="en-US" dirty="0"/>
              <a:t>入学試験や定期試験、または授業関係の注意事項や指示を、口頭で伝えるだけでなく紙に書いて伝達</a:t>
            </a:r>
            <a:r>
              <a:rPr lang="ja-JP" altLang="en-US" dirty="0" smtClean="0"/>
              <a:t>する</a:t>
            </a:r>
            <a:endParaRPr lang="ja-JP" altLang="en-US" dirty="0"/>
          </a:p>
        </p:txBody>
      </p:sp>
      <p:sp>
        <p:nvSpPr>
          <p:cNvPr id="3" name="タイトル 2"/>
          <p:cNvSpPr>
            <a:spLocks noGrp="1"/>
          </p:cNvSpPr>
          <p:nvPr>
            <p:ph type="title"/>
          </p:nvPr>
        </p:nvSpPr>
        <p:spPr/>
        <p:txBody>
          <a:bodyPr/>
          <a:lstStyle/>
          <a:p>
            <a:r>
              <a:rPr kumimoji="1" lang="ja-JP" altLang="en-US" dirty="0" smtClean="0"/>
              <a:t>意思疎通の配慮（２）</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21</a:t>
            </a:fld>
            <a:endParaRPr kumimoji="1" lang="ja-JP" altLang="en-US" dirty="0"/>
          </a:p>
        </p:txBody>
      </p:sp>
    </p:spTree>
    <p:extLst>
      <p:ext uri="{BB962C8B-B14F-4D97-AF65-F5344CB8AC3E}">
        <p14:creationId xmlns:p14="http://schemas.microsoft.com/office/powerpoint/2010/main" val="4282906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5112568"/>
          </a:xfrm>
        </p:spPr>
        <p:txBody>
          <a:bodyPr>
            <a:normAutofit fontScale="62500" lnSpcReduction="20000"/>
          </a:bodyPr>
          <a:lstStyle/>
          <a:p>
            <a:r>
              <a:rPr lang="ja-JP" altLang="en-US" dirty="0"/>
              <a:t>入学試験や定期試験において、個々の学生の障害特性に応じて、試験時間を延長したり、別室受験や支援機器の利用を認める</a:t>
            </a:r>
          </a:p>
          <a:p>
            <a:r>
              <a:rPr lang="ja-JP" altLang="en-US" dirty="0"/>
              <a:t>成績評価において、本来の教育目標と照らし合わせ、公平性を損なわない範囲で柔軟な評価方法を検討する</a:t>
            </a:r>
          </a:p>
          <a:p>
            <a:r>
              <a:rPr lang="ja-JP" altLang="en-US" dirty="0"/>
              <a:t>本来、部外者の立ち入りを認めていない教室等においても、介助者等の立ち入りを認める</a:t>
            </a:r>
          </a:p>
          <a:p>
            <a:r>
              <a:rPr lang="ja-JP" altLang="en-US" dirty="0"/>
              <a:t>大学行事や講演、講習、研修等において、適宜休憩を取ることを認めたり、休憩時間を延長したりする</a:t>
            </a:r>
          </a:p>
          <a:p>
            <a:r>
              <a:rPr lang="ja-JP" altLang="en-US" dirty="0"/>
              <a:t>移動に困難のある学生に配慮し、車両乗降場所を教室の出入り口に近い場所へ変更する</a:t>
            </a:r>
          </a:p>
          <a:p>
            <a:r>
              <a:rPr lang="ja-JP" altLang="en-US" dirty="0"/>
              <a:t>教育実習等の学外実習において、合理的配慮の提供が可能な機関での実習を認める</a:t>
            </a:r>
          </a:p>
          <a:p>
            <a:r>
              <a:rPr lang="ja-JP" altLang="en-US" dirty="0"/>
              <a:t>外国語のリスニングが難しい学生について、リスニングが必須となる授業を他の形態の授業に代替する</a:t>
            </a:r>
          </a:p>
          <a:p>
            <a:r>
              <a:rPr lang="ja-JP" altLang="en-US" dirty="0"/>
              <a:t>障害のある学生が参加している実験・実習等において、特別にチューターを配置</a:t>
            </a:r>
            <a:r>
              <a:rPr lang="ja-JP" altLang="en-US" dirty="0" smtClean="0"/>
              <a:t>する</a:t>
            </a:r>
            <a:endParaRPr lang="ja-JP" altLang="en-US" dirty="0"/>
          </a:p>
        </p:txBody>
      </p:sp>
      <p:sp>
        <p:nvSpPr>
          <p:cNvPr id="3" name="タイトル 2"/>
          <p:cNvSpPr>
            <a:spLocks noGrp="1"/>
          </p:cNvSpPr>
          <p:nvPr>
            <p:ph type="title"/>
          </p:nvPr>
        </p:nvSpPr>
        <p:spPr/>
        <p:txBody>
          <a:bodyPr>
            <a:normAutofit fontScale="90000"/>
          </a:bodyPr>
          <a:lstStyle/>
          <a:p>
            <a:r>
              <a:rPr lang="ja-JP" altLang="en-US" dirty="0"/>
              <a:t>ルール・慣行の柔軟な変更の</a:t>
            </a:r>
            <a:r>
              <a:rPr lang="ja-JP" altLang="en-US" dirty="0" smtClean="0"/>
              <a:t>具体例（１）</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22</a:t>
            </a:fld>
            <a:endParaRPr kumimoji="1" lang="ja-JP" altLang="en-US" dirty="0"/>
          </a:p>
        </p:txBody>
      </p:sp>
    </p:spTree>
    <p:extLst>
      <p:ext uri="{BB962C8B-B14F-4D97-AF65-F5344CB8AC3E}">
        <p14:creationId xmlns:p14="http://schemas.microsoft.com/office/powerpoint/2010/main" val="706876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484784"/>
            <a:ext cx="8640960" cy="5256584"/>
          </a:xfrm>
        </p:spPr>
        <p:txBody>
          <a:bodyPr>
            <a:normAutofit fontScale="62500" lnSpcReduction="20000"/>
          </a:bodyPr>
          <a:lstStyle/>
          <a:p>
            <a:r>
              <a:rPr lang="en-US" altLang="ja-JP" dirty="0"/>
              <a:t>IC</a:t>
            </a:r>
            <a:r>
              <a:rPr lang="ja-JP" altLang="en-US" dirty="0"/>
              <a:t>レコーダー等を用いた授業の録音を認める</a:t>
            </a:r>
          </a:p>
          <a:p>
            <a:r>
              <a:rPr lang="ja-JP" altLang="en-US" dirty="0"/>
              <a:t>授業中、ノートを取ることが難しい学生に、板書を写真撮影することを認める</a:t>
            </a:r>
          </a:p>
          <a:p>
            <a:r>
              <a:rPr lang="ja-JP" altLang="en-US" dirty="0"/>
              <a:t>不随意運動等により特定の作業が難しい障害者に対し、教職員や支援学生を配置して作業の補助を行う</a:t>
            </a:r>
          </a:p>
          <a:p>
            <a:r>
              <a:rPr lang="ja-JP" altLang="en-US" dirty="0"/>
              <a:t>感覚過敏がある学生に，サングラスやノイズキャンセリングヘッドフォンの着用を認める</a:t>
            </a:r>
          </a:p>
          <a:p>
            <a:r>
              <a:rPr lang="ja-JP" altLang="en-US" dirty="0"/>
              <a:t>体調が悪くなるなどして、レポート等の提出期限に間に合わない可能性が高いときに、期限の延長を認める</a:t>
            </a:r>
          </a:p>
          <a:p>
            <a:r>
              <a:rPr lang="ja-JP" altLang="en-US" dirty="0"/>
              <a:t>治療等のため学習空白が生じる学生等に対し、補講を行うなど、学習機会を確保する方法を工夫する。</a:t>
            </a:r>
          </a:p>
          <a:p>
            <a:r>
              <a:rPr lang="ja-JP" altLang="en-US" dirty="0"/>
              <a:t>移動支援は第一義的には自治体の支援を受けることを旨とするが、困難な場合は大学が支援することも考慮する</a:t>
            </a:r>
          </a:p>
          <a:p>
            <a:r>
              <a:rPr lang="ja-JP" altLang="en-US" dirty="0"/>
              <a:t>学内移動や授業出席に介助者が必要</a:t>
            </a:r>
            <a:r>
              <a:rPr lang="ja-JP" altLang="en-US" dirty="0" smtClean="0"/>
              <a:t>な場合には、</a:t>
            </a:r>
            <a:r>
              <a:rPr lang="ja-JP" altLang="en-US" dirty="0"/>
              <a:t>介助者が授業の受講生でなくとも入室を認める</a:t>
            </a:r>
          </a:p>
          <a:p>
            <a:r>
              <a:rPr lang="ja-JP" altLang="en-US" dirty="0"/>
              <a:t>視覚障害や肢体不自由のある学生の求めに応じて、事務窓口での同行の介助者の代筆による手続きを</a:t>
            </a:r>
            <a:r>
              <a:rPr lang="ja-JP" altLang="en-US" dirty="0" smtClean="0"/>
              <a:t>認める</a:t>
            </a:r>
            <a:endParaRPr lang="ja-JP" altLang="en-US" dirty="0"/>
          </a:p>
        </p:txBody>
      </p:sp>
      <p:sp>
        <p:nvSpPr>
          <p:cNvPr id="3" name="タイトル 2"/>
          <p:cNvSpPr>
            <a:spLocks noGrp="1"/>
          </p:cNvSpPr>
          <p:nvPr>
            <p:ph type="title"/>
          </p:nvPr>
        </p:nvSpPr>
        <p:spPr/>
        <p:txBody>
          <a:bodyPr>
            <a:normAutofit fontScale="90000"/>
          </a:bodyPr>
          <a:lstStyle/>
          <a:p>
            <a:r>
              <a:rPr lang="ja-JP" altLang="en-US" dirty="0"/>
              <a:t>ルール・慣行の柔軟な変更の</a:t>
            </a:r>
            <a:r>
              <a:rPr lang="ja-JP" altLang="en-US" dirty="0" smtClean="0"/>
              <a:t>具体例（２）</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23</a:t>
            </a:fld>
            <a:endParaRPr kumimoji="1" lang="ja-JP" altLang="en-US" dirty="0"/>
          </a:p>
        </p:txBody>
      </p:sp>
    </p:spTree>
    <p:extLst>
      <p:ext uri="{BB962C8B-B14F-4D97-AF65-F5344CB8AC3E}">
        <p14:creationId xmlns:p14="http://schemas.microsoft.com/office/powerpoint/2010/main" val="1825040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772816"/>
            <a:ext cx="8640960" cy="4608512"/>
          </a:xfrm>
        </p:spPr>
        <p:txBody>
          <a:bodyPr>
            <a:normAutofit fontScale="92500" lnSpcReduction="20000"/>
          </a:bodyPr>
          <a:lstStyle/>
          <a:p>
            <a:r>
              <a:rPr lang="ja-JP" altLang="en-US" dirty="0"/>
              <a:t>目的・機能を損なうような変更・調整</a:t>
            </a:r>
          </a:p>
          <a:p>
            <a:pPr lvl="1"/>
            <a:r>
              <a:rPr lang="ja-JP" altLang="en-US" dirty="0"/>
              <a:t>成績評価において、公平性を損なうような評価基準の変更を行ったり、合格基準を下げたりする</a:t>
            </a:r>
          </a:p>
          <a:p>
            <a:pPr lvl="1"/>
            <a:r>
              <a:rPr lang="ja-JP" altLang="en-US" dirty="0"/>
              <a:t>本来、授業において求めている教育目標を達成していないにもかかわらず合格とする例：コミュニケーションスキルの獲得を目的とした語学の授業で、授業の主目的となる実技をすべて免除し、代替手段を考慮せずに単位を付与する</a:t>
            </a:r>
            <a:r>
              <a:rPr lang="ja-JP" altLang="en-US" dirty="0" smtClean="0"/>
              <a:t>。</a:t>
            </a:r>
            <a:endParaRPr lang="ja-JP" altLang="en-US" dirty="0"/>
          </a:p>
          <a:p>
            <a:pPr lvl="1"/>
            <a:r>
              <a:rPr lang="ja-JP" altLang="en-US" dirty="0"/>
              <a:t>授業の進め方の変更を行うことで、他の受講生の学習機会が著しく損なわれる場合例：ディスカッションへの参加が困難な学生に配慮して、本来計画していた授業中のディスカッションをすべて無くし、講義だけで授業を</a:t>
            </a:r>
            <a:r>
              <a:rPr lang="ja-JP" altLang="en-US" dirty="0" smtClean="0"/>
              <a:t>行う</a:t>
            </a:r>
            <a:endParaRPr lang="ja-JP" altLang="en-US" dirty="0"/>
          </a:p>
        </p:txBody>
      </p:sp>
      <p:sp>
        <p:nvSpPr>
          <p:cNvPr id="3" name="タイトル 2"/>
          <p:cNvSpPr>
            <a:spLocks noGrp="1"/>
          </p:cNvSpPr>
          <p:nvPr>
            <p:ph type="title"/>
          </p:nvPr>
        </p:nvSpPr>
        <p:spPr/>
        <p:txBody>
          <a:bodyPr>
            <a:normAutofit fontScale="90000"/>
          </a:bodyPr>
          <a:lstStyle/>
          <a:p>
            <a:r>
              <a:rPr lang="ja-JP" altLang="en-US" dirty="0"/>
              <a:t>合理的配慮の妥当性について考慮が必要な変更・調整の具体例</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24</a:t>
            </a:fld>
            <a:endParaRPr kumimoji="1" lang="ja-JP" altLang="en-US" dirty="0"/>
          </a:p>
        </p:txBody>
      </p:sp>
    </p:spTree>
    <p:extLst>
      <p:ext uri="{BB962C8B-B14F-4D97-AF65-F5344CB8AC3E}">
        <p14:creationId xmlns:p14="http://schemas.microsoft.com/office/powerpoint/2010/main" val="1402704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lvl="1"/>
            <a:r>
              <a:rPr lang="ja-JP" altLang="en-US" dirty="0"/>
              <a:t>大学による生活面全般の保証例：一人暮らしが困難な学生の生活を支えるために、年間を通じた専属の支援者をつける）</a:t>
            </a:r>
          </a:p>
          <a:p>
            <a:pPr lvl="1"/>
            <a:r>
              <a:rPr lang="ja-JP" altLang="en-US" dirty="0"/>
              <a:t>大学による通学の保証例：学生の自宅からの通学に、毎日補助者をつける）</a:t>
            </a:r>
          </a:p>
          <a:p>
            <a:pPr lvl="1"/>
            <a:r>
              <a:rPr lang="ja-JP" altLang="en-US" dirty="0"/>
              <a:t>財務計画を無視した、要求のあるすべての施設設備の短期間におけるバリアフリー改修工事の実施</a:t>
            </a:r>
          </a:p>
          <a:p>
            <a:pPr lvl="1"/>
            <a:r>
              <a:rPr lang="ja-JP" altLang="en-US" dirty="0"/>
              <a:t>授業への出席が難しい学生のために、履修登録したすべての授業を１対１で</a:t>
            </a:r>
            <a:r>
              <a:rPr lang="ja-JP" altLang="en-US" dirty="0" smtClean="0"/>
              <a:t>行う</a:t>
            </a:r>
            <a:endParaRPr lang="ja-JP" altLang="en-US" dirty="0"/>
          </a:p>
        </p:txBody>
      </p:sp>
      <p:sp>
        <p:nvSpPr>
          <p:cNvPr id="3" name="タイトル 2"/>
          <p:cNvSpPr>
            <a:spLocks noGrp="1"/>
          </p:cNvSpPr>
          <p:nvPr>
            <p:ph type="title"/>
          </p:nvPr>
        </p:nvSpPr>
        <p:spPr/>
        <p:txBody>
          <a:bodyPr/>
          <a:lstStyle/>
          <a:p>
            <a:r>
              <a:rPr kumimoji="1" lang="ja-JP" altLang="en-US" dirty="0" smtClean="0"/>
              <a:t>過重な負担</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25</a:t>
            </a:fld>
            <a:endParaRPr kumimoji="1" lang="ja-JP" altLang="en-US" dirty="0"/>
          </a:p>
        </p:txBody>
      </p:sp>
    </p:spTree>
    <p:extLst>
      <p:ext uri="{BB962C8B-B14F-4D97-AF65-F5344CB8AC3E}">
        <p14:creationId xmlns:p14="http://schemas.microsoft.com/office/powerpoint/2010/main" val="2155087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lvl="1"/>
            <a:r>
              <a:rPr lang="ja-JP" altLang="en-US" dirty="0"/>
              <a:t>提供することにより、他の学生と比較して明らかに有利となる支援例：機能障害の状態と試験内容から不必要と思われる試験時間の延長、個人的な物品・サービスの提供など）</a:t>
            </a:r>
          </a:p>
          <a:p>
            <a:pPr lvl="1"/>
            <a:r>
              <a:rPr lang="ja-JP" altLang="en-US" dirty="0"/>
              <a:t>障害とは直接関係がない変更調整例：書字、聴覚記憶、視覚情報処理など、ノートテイクに関連する認知機能や運動機能に障害が見られない状況での、ノートテイカーの利用</a:t>
            </a:r>
            <a:r>
              <a:rPr lang="ja-JP" altLang="en-US" dirty="0" smtClean="0"/>
              <a:t>）</a:t>
            </a:r>
            <a:endParaRPr lang="ja-JP" altLang="en-US" dirty="0"/>
          </a:p>
        </p:txBody>
      </p:sp>
      <p:sp>
        <p:nvSpPr>
          <p:cNvPr id="3" name="タイトル 2"/>
          <p:cNvSpPr>
            <a:spLocks noGrp="1"/>
          </p:cNvSpPr>
          <p:nvPr>
            <p:ph type="title"/>
          </p:nvPr>
        </p:nvSpPr>
        <p:spPr/>
        <p:txBody>
          <a:bodyPr/>
          <a:lstStyle/>
          <a:p>
            <a:r>
              <a:rPr kumimoji="1" lang="ja-JP" altLang="en-US" dirty="0" smtClean="0"/>
              <a:t>その他</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26</a:t>
            </a:fld>
            <a:endParaRPr kumimoji="1" lang="ja-JP" altLang="en-US" dirty="0"/>
          </a:p>
        </p:txBody>
      </p:sp>
    </p:spTree>
    <p:extLst>
      <p:ext uri="{BB962C8B-B14F-4D97-AF65-F5344CB8AC3E}">
        <p14:creationId xmlns:p14="http://schemas.microsoft.com/office/powerpoint/2010/main" val="3939525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988840"/>
            <a:ext cx="8640960" cy="4176464"/>
          </a:xfrm>
        </p:spPr>
        <p:txBody>
          <a:bodyPr>
            <a:normAutofit/>
          </a:bodyPr>
          <a:lstStyle/>
          <a:p>
            <a:pPr marL="87312" indent="0" algn="ctr">
              <a:spcBef>
                <a:spcPts val="600"/>
              </a:spcBef>
              <a:buNone/>
            </a:pPr>
            <a:r>
              <a:rPr kumimoji="1" lang="ja-JP" altLang="en-US" sz="4000" u="sng" dirty="0" smtClean="0"/>
              <a:t>障害者差別解消法</a:t>
            </a:r>
            <a:endParaRPr kumimoji="1" lang="en-US" altLang="ja-JP" sz="4000" u="sng" dirty="0" smtClean="0"/>
          </a:p>
          <a:p>
            <a:pPr marL="87312" indent="0" algn="ctr">
              <a:spcBef>
                <a:spcPts val="600"/>
              </a:spcBef>
              <a:buNone/>
            </a:pPr>
            <a:endParaRPr lang="en-US" altLang="ja-JP" sz="4000" dirty="0"/>
          </a:p>
          <a:p>
            <a:pPr marL="87312" indent="0" algn="ctr">
              <a:spcBef>
                <a:spcPts val="600"/>
              </a:spcBef>
              <a:buNone/>
            </a:pPr>
            <a:endParaRPr lang="en-US" altLang="ja-JP" sz="4000" dirty="0" smtClean="0"/>
          </a:p>
          <a:p>
            <a:pPr marL="87312" indent="0" algn="ctr">
              <a:spcBef>
                <a:spcPts val="600"/>
              </a:spcBef>
              <a:buNone/>
            </a:pPr>
            <a:endParaRPr lang="en-US" altLang="ja-JP" sz="4000" dirty="0"/>
          </a:p>
          <a:p>
            <a:pPr marL="87312" indent="0" algn="ctr">
              <a:spcBef>
                <a:spcPts val="600"/>
              </a:spcBef>
              <a:buNone/>
            </a:pPr>
            <a:r>
              <a:rPr kumimoji="1" lang="ja-JP" altLang="en-US" sz="4000" dirty="0" smtClean="0"/>
              <a:t>対応要領　対応指針</a:t>
            </a:r>
            <a:endParaRPr kumimoji="1" lang="ja-JP" altLang="en-US" sz="4000" dirty="0"/>
          </a:p>
        </p:txBody>
      </p:sp>
      <p:sp>
        <p:nvSpPr>
          <p:cNvPr id="2" name="タイトル 1"/>
          <p:cNvSpPr>
            <a:spLocks noGrp="1"/>
          </p:cNvSpPr>
          <p:nvPr>
            <p:ph type="title"/>
          </p:nvPr>
        </p:nvSpPr>
        <p:spPr/>
        <p:txBody>
          <a:bodyPr/>
          <a:lstStyle/>
          <a:p>
            <a:pPr algn="ctr"/>
            <a:r>
              <a:rPr kumimoji="1" lang="ja-JP" altLang="en-US" dirty="0" smtClean="0"/>
              <a:t>（図）基本方針のやくわり①</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3</a:t>
            </a:fld>
            <a:endParaRPr kumimoji="1" lang="ja-JP" altLang="en-US" dirty="0"/>
          </a:p>
        </p:txBody>
      </p:sp>
      <p:sp>
        <p:nvSpPr>
          <p:cNvPr id="5" name="正方形/長方形 4"/>
          <p:cNvSpPr/>
          <p:nvPr/>
        </p:nvSpPr>
        <p:spPr>
          <a:xfrm>
            <a:off x="2843808" y="3356992"/>
            <a:ext cx="3384376" cy="792088"/>
          </a:xfrm>
          <a:prstGeom prst="rect">
            <a:avLst/>
          </a:prstGeom>
          <a:solidFill>
            <a:srgbClr val="2725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基本方針</a:t>
            </a:r>
            <a:endParaRPr kumimoji="1" lang="ja-JP" altLang="en-US" sz="4400" dirty="0"/>
          </a:p>
        </p:txBody>
      </p:sp>
      <p:sp>
        <p:nvSpPr>
          <p:cNvPr id="6" name="下矢印 5"/>
          <p:cNvSpPr/>
          <p:nvPr/>
        </p:nvSpPr>
        <p:spPr>
          <a:xfrm>
            <a:off x="4211960" y="2780928"/>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 name="下矢印 6"/>
          <p:cNvSpPr/>
          <p:nvPr/>
        </p:nvSpPr>
        <p:spPr>
          <a:xfrm>
            <a:off x="4247964" y="4293096"/>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4397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15616" y="1628800"/>
            <a:ext cx="7776864" cy="4536504"/>
          </a:xfrm>
        </p:spPr>
        <p:txBody>
          <a:bodyPr>
            <a:normAutofit/>
          </a:bodyPr>
          <a:lstStyle/>
          <a:p>
            <a:pPr marL="87312" indent="0">
              <a:spcBef>
                <a:spcPts val="600"/>
              </a:spcBef>
              <a:buNone/>
            </a:pPr>
            <a:r>
              <a:rPr lang="ja-JP" altLang="en-US" sz="4000" u="sng" dirty="0" smtClean="0"/>
              <a:t>障害者権利条約</a:t>
            </a:r>
            <a:endParaRPr lang="en-US" altLang="ja-JP" sz="4000" u="sng" dirty="0"/>
          </a:p>
          <a:p>
            <a:pPr marL="87312" indent="0">
              <a:spcBef>
                <a:spcPts val="600"/>
              </a:spcBef>
              <a:buNone/>
            </a:pPr>
            <a:endParaRPr lang="en-US" altLang="ja-JP" sz="4000" dirty="0" smtClean="0"/>
          </a:p>
          <a:p>
            <a:pPr marL="87312" indent="0">
              <a:spcBef>
                <a:spcPts val="600"/>
              </a:spcBef>
              <a:buNone/>
            </a:pPr>
            <a:r>
              <a:rPr lang="en-US" altLang="ja-JP" sz="4000" dirty="0" smtClean="0"/>
              <a:t>				</a:t>
            </a:r>
            <a:r>
              <a:rPr lang="ja-JP" altLang="en-US" sz="4000" dirty="0" smtClean="0"/>
              <a:t>　</a:t>
            </a:r>
            <a:r>
              <a:rPr lang="ja-JP" altLang="en-US" dirty="0" smtClean="0"/>
              <a:t>補充的解釈</a:t>
            </a:r>
            <a:endParaRPr lang="en-US" altLang="ja-JP" dirty="0" smtClean="0"/>
          </a:p>
          <a:p>
            <a:pPr marL="87312" indent="0">
              <a:spcBef>
                <a:spcPts val="600"/>
              </a:spcBef>
              <a:buNone/>
            </a:pPr>
            <a:endParaRPr lang="en-US" altLang="ja-JP" sz="4000" dirty="0" smtClean="0"/>
          </a:p>
          <a:p>
            <a:pPr marL="87312" indent="0">
              <a:spcBef>
                <a:spcPts val="600"/>
              </a:spcBef>
              <a:buNone/>
            </a:pPr>
            <a:endParaRPr lang="en-US" altLang="ja-JP" sz="1100" dirty="0"/>
          </a:p>
          <a:p>
            <a:pPr marL="87312" indent="0">
              <a:spcBef>
                <a:spcPts val="600"/>
              </a:spcBef>
              <a:buNone/>
            </a:pPr>
            <a:r>
              <a:rPr kumimoji="1" lang="ja-JP" altLang="en-US" sz="4000" dirty="0" smtClean="0"/>
              <a:t>障害者差別解消法</a:t>
            </a:r>
            <a:endParaRPr kumimoji="1" lang="ja-JP" altLang="en-US" sz="4000" dirty="0"/>
          </a:p>
        </p:txBody>
      </p:sp>
      <p:sp>
        <p:nvSpPr>
          <p:cNvPr id="2" name="タイトル 1"/>
          <p:cNvSpPr>
            <a:spLocks noGrp="1"/>
          </p:cNvSpPr>
          <p:nvPr>
            <p:ph type="title"/>
          </p:nvPr>
        </p:nvSpPr>
        <p:spPr/>
        <p:txBody>
          <a:bodyPr/>
          <a:lstStyle/>
          <a:p>
            <a:pPr algn="ctr"/>
            <a:r>
              <a:rPr kumimoji="1" lang="ja-JP" altLang="en-US" dirty="0" smtClean="0"/>
              <a:t>（図）基本方針のやくわり②</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4</a:t>
            </a:fld>
            <a:endParaRPr kumimoji="1" lang="ja-JP" altLang="en-US" dirty="0"/>
          </a:p>
        </p:txBody>
      </p:sp>
      <p:grpSp>
        <p:nvGrpSpPr>
          <p:cNvPr id="10" name="グループ化 9"/>
          <p:cNvGrpSpPr/>
          <p:nvPr/>
        </p:nvGrpSpPr>
        <p:grpSpPr>
          <a:xfrm>
            <a:off x="1403648" y="2420888"/>
            <a:ext cx="3384376" cy="2088232"/>
            <a:chOff x="1403648" y="2780928"/>
            <a:chExt cx="3384376" cy="2088232"/>
          </a:xfrm>
        </p:grpSpPr>
        <p:sp>
          <p:nvSpPr>
            <p:cNvPr id="5" name="正方形/長方形 4"/>
            <p:cNvSpPr/>
            <p:nvPr/>
          </p:nvSpPr>
          <p:spPr>
            <a:xfrm>
              <a:off x="1403648" y="3429000"/>
              <a:ext cx="3384376" cy="792088"/>
            </a:xfrm>
            <a:prstGeom prst="rect">
              <a:avLst/>
            </a:prstGeom>
            <a:solidFill>
              <a:srgbClr val="2725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基本方針</a:t>
              </a:r>
              <a:endParaRPr kumimoji="1" lang="ja-JP" altLang="en-US" sz="4400" dirty="0"/>
            </a:p>
          </p:txBody>
        </p:sp>
        <p:sp>
          <p:nvSpPr>
            <p:cNvPr id="6" name="下矢印 5"/>
            <p:cNvSpPr/>
            <p:nvPr/>
          </p:nvSpPr>
          <p:spPr>
            <a:xfrm rot="10800000">
              <a:off x="2627784" y="2780928"/>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下矢印 8"/>
            <p:cNvSpPr/>
            <p:nvPr/>
          </p:nvSpPr>
          <p:spPr>
            <a:xfrm rot="10800000">
              <a:off x="2627784" y="4365104"/>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84295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a:spcBef>
                <a:spcPts val="600"/>
              </a:spcBef>
            </a:pPr>
            <a:r>
              <a:rPr lang="ja-JP" altLang="en-US" dirty="0"/>
              <a:t>（１）不当な差別的取扱いの基本的な</a:t>
            </a:r>
            <a:r>
              <a:rPr lang="ja-JP" altLang="en-US" dirty="0" smtClean="0"/>
              <a:t>考え方</a:t>
            </a:r>
            <a:endParaRPr lang="en-US" altLang="ja-JP" dirty="0" smtClean="0"/>
          </a:p>
          <a:p>
            <a:pPr>
              <a:spcBef>
                <a:spcPts val="600"/>
              </a:spcBef>
            </a:pPr>
            <a:endParaRPr lang="ja-JP" altLang="en-US" dirty="0"/>
          </a:p>
          <a:p>
            <a:pPr>
              <a:spcBef>
                <a:spcPts val="600"/>
              </a:spcBef>
            </a:pPr>
            <a:r>
              <a:rPr lang="ja-JP" altLang="en-US" dirty="0"/>
              <a:t>法は、障害者に対して、正当な理由なく、障害を理由として、財・サービスや各種機会の提供を拒否する又は提供に当たって</a:t>
            </a:r>
            <a:r>
              <a:rPr lang="ja-JP" altLang="en-US" u="sng" dirty="0">
                <a:solidFill>
                  <a:srgbClr val="8B0D0D"/>
                </a:solidFill>
              </a:rPr>
              <a:t>場所・時間帯などを制限する</a:t>
            </a:r>
            <a:r>
              <a:rPr lang="ja-JP" altLang="en-US" dirty="0"/>
              <a:t>、</a:t>
            </a:r>
            <a:r>
              <a:rPr lang="ja-JP" altLang="en-US" u="sng" dirty="0">
                <a:solidFill>
                  <a:srgbClr val="8B0D0D"/>
                </a:solidFill>
              </a:rPr>
              <a:t>障害者でない者に対しては付さない条件を付ける</a:t>
            </a:r>
            <a:r>
              <a:rPr lang="ja-JP" altLang="en-US" dirty="0"/>
              <a:t>ことなどにより、障害者の権利利益を侵害することを禁止している。</a:t>
            </a:r>
          </a:p>
        </p:txBody>
      </p:sp>
      <p:sp>
        <p:nvSpPr>
          <p:cNvPr id="2" name="タイトル 1"/>
          <p:cNvSpPr>
            <a:spLocks noGrp="1"/>
          </p:cNvSpPr>
          <p:nvPr>
            <p:ph type="title"/>
          </p:nvPr>
        </p:nvSpPr>
        <p:spPr/>
        <p:txBody>
          <a:bodyPr/>
          <a:lstStyle/>
          <a:p>
            <a:r>
              <a:rPr lang="ja-JP" altLang="en-US" dirty="0" smtClean="0"/>
              <a:t>不当</a:t>
            </a:r>
            <a:r>
              <a:rPr lang="ja-JP" altLang="en-US" dirty="0"/>
              <a:t>な差別的</a:t>
            </a:r>
            <a:r>
              <a:rPr lang="ja-JP" altLang="en-US" dirty="0" smtClean="0"/>
              <a:t>取扱い（１）</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5</a:t>
            </a:fld>
            <a:endParaRPr kumimoji="1" lang="ja-JP" altLang="en-US" dirty="0"/>
          </a:p>
        </p:txBody>
      </p:sp>
    </p:spTree>
    <p:extLst>
      <p:ext uri="{BB962C8B-B14F-4D97-AF65-F5344CB8AC3E}">
        <p14:creationId xmlns:p14="http://schemas.microsoft.com/office/powerpoint/2010/main" val="2475190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556792"/>
            <a:ext cx="8640960" cy="4464496"/>
          </a:xfrm>
        </p:spPr>
        <p:txBody>
          <a:bodyPr>
            <a:normAutofit fontScale="92500"/>
          </a:bodyPr>
          <a:lstStyle/>
          <a:p>
            <a:pPr>
              <a:spcBef>
                <a:spcPts val="600"/>
              </a:spcBef>
            </a:pPr>
            <a:r>
              <a:rPr lang="ja-JP" altLang="en-US" dirty="0"/>
              <a:t>（２）正当な理由の判断の視点</a:t>
            </a:r>
          </a:p>
          <a:p>
            <a:pPr>
              <a:spcBef>
                <a:spcPts val="600"/>
              </a:spcBef>
            </a:pPr>
            <a:r>
              <a:rPr lang="ja-JP" altLang="en-US" dirty="0"/>
              <a:t>障害者に対して、障害を理由として、財・サービスや各種機会の提供を拒否するなどの取扱いが客観的に見て正当な目的の下に行われたものであり、その目的に照らしてやむを得ないと言える場合。</a:t>
            </a:r>
          </a:p>
          <a:p>
            <a:pPr>
              <a:spcBef>
                <a:spcPts val="600"/>
              </a:spcBef>
            </a:pPr>
            <a:r>
              <a:rPr lang="ja-JP" altLang="en-US" dirty="0"/>
              <a:t>障害者、事業者、第三者の権利利益及び行政機関等の事務・事業の目的・内容・機能の維持等の観点を考慮</a:t>
            </a:r>
          </a:p>
          <a:p>
            <a:pPr>
              <a:spcBef>
                <a:spcPts val="600"/>
              </a:spcBef>
            </a:pPr>
            <a:r>
              <a:rPr lang="ja-JP" altLang="en-US" dirty="0"/>
              <a:t>行政機関等及び事業者は、正当な理由があると判断した場合には、障害者にその理由を説明し、理解を得るよう努める。</a:t>
            </a:r>
          </a:p>
        </p:txBody>
      </p:sp>
      <p:sp>
        <p:nvSpPr>
          <p:cNvPr id="2" name="タイトル 1"/>
          <p:cNvSpPr>
            <a:spLocks noGrp="1"/>
          </p:cNvSpPr>
          <p:nvPr>
            <p:ph type="title"/>
          </p:nvPr>
        </p:nvSpPr>
        <p:spPr/>
        <p:txBody>
          <a:bodyPr/>
          <a:lstStyle/>
          <a:p>
            <a:r>
              <a:rPr lang="ja-JP" altLang="en-US" dirty="0" smtClean="0"/>
              <a:t>不当</a:t>
            </a:r>
            <a:r>
              <a:rPr lang="ja-JP" altLang="en-US" dirty="0"/>
              <a:t>な差別的</a:t>
            </a:r>
            <a:r>
              <a:rPr lang="ja-JP" altLang="en-US" dirty="0" smtClean="0"/>
              <a:t>取扱い（２）</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6</a:t>
            </a:fld>
            <a:endParaRPr kumimoji="1" lang="ja-JP" altLang="en-US" dirty="0"/>
          </a:p>
        </p:txBody>
      </p:sp>
    </p:spTree>
    <p:extLst>
      <p:ext uri="{BB962C8B-B14F-4D97-AF65-F5344CB8AC3E}">
        <p14:creationId xmlns:p14="http://schemas.microsoft.com/office/powerpoint/2010/main" val="2526218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lnSpcReduction="10000"/>
          </a:bodyPr>
          <a:lstStyle/>
          <a:p>
            <a:pPr marL="87312" indent="0">
              <a:spcBef>
                <a:spcPts val="600"/>
              </a:spcBef>
              <a:buNone/>
            </a:pPr>
            <a:r>
              <a:rPr lang="ja-JP" altLang="en-US" dirty="0" smtClean="0"/>
              <a:t>（</a:t>
            </a:r>
            <a:r>
              <a:rPr lang="ja-JP" altLang="en-US" dirty="0"/>
              <a:t>１）合理的配慮の基本的な考え方</a:t>
            </a:r>
          </a:p>
          <a:p>
            <a:pPr>
              <a:spcBef>
                <a:spcPts val="600"/>
              </a:spcBef>
            </a:pPr>
            <a:endParaRPr lang="en-US" altLang="ja-JP" dirty="0" smtClean="0"/>
          </a:p>
          <a:p>
            <a:pPr>
              <a:spcBef>
                <a:spcPts val="600"/>
              </a:spcBef>
            </a:pPr>
            <a:r>
              <a:rPr lang="ja-JP" altLang="en-US" dirty="0" smtClean="0"/>
              <a:t>①</a:t>
            </a:r>
            <a:r>
              <a:rPr lang="ja-JP" altLang="en-US" dirty="0"/>
              <a:t>合理的配慮とは</a:t>
            </a:r>
            <a:r>
              <a:rPr lang="ja-JP" altLang="en-US" dirty="0" smtClean="0"/>
              <a:t>：</a:t>
            </a:r>
            <a:endParaRPr lang="en-US" altLang="ja-JP" dirty="0" smtClean="0"/>
          </a:p>
          <a:p>
            <a:pPr>
              <a:spcBef>
                <a:spcPts val="600"/>
              </a:spcBef>
            </a:pPr>
            <a:r>
              <a:rPr lang="ja-JP" altLang="en-US" dirty="0" smtClean="0"/>
              <a:t>合理的</a:t>
            </a:r>
            <a:r>
              <a:rPr lang="ja-JP" altLang="en-US" dirty="0"/>
              <a:t>配慮を提供すべき場合：障害者から現に社会的障壁の除去を必要としている旨の意思の表明があり、社会的障壁の除去に伴う負担が過重でないとき</a:t>
            </a:r>
            <a:r>
              <a:rPr lang="ja-JP" altLang="en-US" dirty="0" smtClean="0"/>
              <a:t>。</a:t>
            </a:r>
            <a:endParaRPr lang="ja-JP" altLang="en-US" dirty="0"/>
          </a:p>
          <a:p>
            <a:pPr>
              <a:spcBef>
                <a:spcPts val="600"/>
              </a:spcBef>
            </a:pPr>
            <a:r>
              <a:rPr lang="ja-JP" altLang="en-US" u="sng" dirty="0" smtClean="0">
                <a:solidFill>
                  <a:srgbClr val="8B0D0D"/>
                </a:solidFill>
              </a:rPr>
              <a:t>権利条約の合理的配慮の定義をふまえる</a:t>
            </a:r>
            <a:endParaRPr lang="en-US" altLang="ja-JP" u="sng" dirty="0" smtClean="0">
              <a:solidFill>
                <a:srgbClr val="8B0D0D"/>
              </a:solidFill>
            </a:endParaRPr>
          </a:p>
          <a:p>
            <a:pPr>
              <a:spcBef>
                <a:spcPts val="600"/>
              </a:spcBef>
            </a:pPr>
            <a:r>
              <a:rPr lang="ja-JP" altLang="en-US" dirty="0" smtClean="0"/>
              <a:t>留意点</a:t>
            </a:r>
            <a:r>
              <a:rPr lang="ja-JP" altLang="en-US" dirty="0"/>
              <a:t>：合理的配慮は、本来の業務に付随するもの、同等の機会の提供を受けるためのものであり、その事業の目的・内容・機能の本質的な変更には及ばない。</a:t>
            </a:r>
          </a:p>
        </p:txBody>
      </p:sp>
      <p:sp>
        <p:nvSpPr>
          <p:cNvPr id="2" name="タイトル 1"/>
          <p:cNvSpPr>
            <a:spLocks noGrp="1"/>
          </p:cNvSpPr>
          <p:nvPr>
            <p:ph type="title"/>
          </p:nvPr>
        </p:nvSpPr>
        <p:spPr/>
        <p:txBody>
          <a:bodyPr/>
          <a:lstStyle/>
          <a:p>
            <a:r>
              <a:rPr kumimoji="1" lang="ja-JP" altLang="en-US" dirty="0" smtClean="0"/>
              <a:t>合理的配慮</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7</a:t>
            </a:fld>
            <a:endParaRPr kumimoji="1" lang="ja-JP" altLang="en-US" dirty="0"/>
          </a:p>
        </p:txBody>
      </p:sp>
    </p:spTree>
    <p:extLst>
      <p:ext uri="{BB962C8B-B14F-4D97-AF65-F5344CB8AC3E}">
        <p14:creationId xmlns:p14="http://schemas.microsoft.com/office/powerpoint/2010/main" val="2660343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a:spcBef>
                <a:spcPts val="600"/>
              </a:spcBef>
            </a:pPr>
            <a:r>
              <a:rPr lang="ja-JP" altLang="en-US" dirty="0"/>
              <a:t>合理的配慮は、具体的な状況に応じて異なる。双方の建設的対話による相互理解を通じて、柔軟に対応がなされるもの。</a:t>
            </a:r>
          </a:p>
          <a:p>
            <a:pPr>
              <a:spcBef>
                <a:spcPts val="600"/>
              </a:spcBef>
            </a:pPr>
            <a:r>
              <a:rPr lang="ja-JP" altLang="en-US" dirty="0"/>
              <a:t>合理的配慮を必要とする障害者が多数見込まれる場合、障害者との関係性が長期にわたる場合等には、その都度の合理的配慮の提供ではなく、後述する環境の整備を考慮に入れることにより、中・長期的なコストの削減・効率化につながる点は重要。</a:t>
            </a:r>
          </a:p>
        </p:txBody>
      </p:sp>
      <p:sp>
        <p:nvSpPr>
          <p:cNvPr id="2" name="タイトル 1"/>
          <p:cNvSpPr>
            <a:spLocks noGrp="1"/>
          </p:cNvSpPr>
          <p:nvPr>
            <p:ph type="title"/>
          </p:nvPr>
        </p:nvSpPr>
        <p:spPr/>
        <p:txBody>
          <a:bodyPr>
            <a:normAutofit/>
          </a:bodyPr>
          <a:lstStyle/>
          <a:p>
            <a:r>
              <a:rPr lang="ja-JP" altLang="en-US" dirty="0"/>
              <a:t>②合理的配慮の</a:t>
            </a:r>
            <a:r>
              <a:rPr lang="ja-JP" altLang="en-US" dirty="0" smtClean="0"/>
              <a:t>多様性</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8</a:t>
            </a:fld>
            <a:endParaRPr kumimoji="1" lang="ja-JP" altLang="en-US" dirty="0"/>
          </a:p>
        </p:txBody>
      </p:sp>
    </p:spTree>
    <p:extLst>
      <p:ext uri="{BB962C8B-B14F-4D97-AF65-F5344CB8AC3E}">
        <p14:creationId xmlns:p14="http://schemas.microsoft.com/office/powerpoint/2010/main" val="3143869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a:spcBef>
                <a:spcPts val="600"/>
              </a:spcBef>
            </a:pPr>
            <a:r>
              <a:rPr lang="ja-JP" altLang="en-US" dirty="0"/>
              <a:t>言語のほか、障害者が他人とコミュニケーションを図る際に必要な手段（通訳を介するものを含む）により伝えられる。</a:t>
            </a:r>
          </a:p>
          <a:p>
            <a:pPr>
              <a:spcBef>
                <a:spcPts val="600"/>
              </a:spcBef>
            </a:pPr>
            <a:r>
              <a:rPr lang="ja-JP" altLang="en-US" dirty="0"/>
              <a:t>本人の意思表明が困難な場合には、支援者が本人を補佐して行う意思の表明も含む。</a:t>
            </a:r>
          </a:p>
          <a:p>
            <a:pPr>
              <a:spcBef>
                <a:spcPts val="600"/>
              </a:spcBef>
            </a:pPr>
            <a:r>
              <a:rPr lang="ja-JP" altLang="en-US" dirty="0"/>
              <a:t>本人からの意志の表明がない場合でも、当該障害者が社会的障壁の除去を必要としていることが明白である場合には、建設的対話を働きかけるなど、自主的な配慮に努めることが望ましい。</a:t>
            </a:r>
          </a:p>
        </p:txBody>
      </p:sp>
      <p:sp>
        <p:nvSpPr>
          <p:cNvPr id="2" name="タイトル 1"/>
          <p:cNvSpPr>
            <a:spLocks noGrp="1"/>
          </p:cNvSpPr>
          <p:nvPr>
            <p:ph type="title"/>
          </p:nvPr>
        </p:nvSpPr>
        <p:spPr/>
        <p:txBody>
          <a:bodyPr>
            <a:normAutofit/>
          </a:bodyPr>
          <a:lstStyle/>
          <a:p>
            <a:r>
              <a:rPr lang="ja-JP" altLang="en-US" dirty="0"/>
              <a:t>③意思の表明</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9</a:t>
            </a:fld>
            <a:endParaRPr kumimoji="1" lang="ja-JP" altLang="en-US" dirty="0"/>
          </a:p>
        </p:txBody>
      </p:sp>
    </p:spTree>
    <p:extLst>
      <p:ext uri="{BB962C8B-B14F-4D97-AF65-F5344CB8AC3E}">
        <p14:creationId xmlns:p14="http://schemas.microsoft.com/office/powerpoint/2010/main" val="25109080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2552</TotalTime>
  <Words>2573</Words>
  <Application>Microsoft Office PowerPoint</Application>
  <PresentationFormat>画面に合わせる (4:3)</PresentationFormat>
  <Paragraphs>225</Paragraphs>
  <Slides>26</Slides>
  <Notes>14</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アーバン</vt:lpstr>
      <vt:lpstr>障害学生支援と合理的配慮提供の実際</vt:lpstr>
      <vt:lpstr>差別解消法の基本方針と対応要領・対応指針</vt:lpstr>
      <vt:lpstr>（図）基本方針のやくわり①</vt:lpstr>
      <vt:lpstr>（図）基本方針のやくわり②</vt:lpstr>
      <vt:lpstr>不当な差別的取扱い（１）</vt:lpstr>
      <vt:lpstr>不当な差別的取扱い（２）</vt:lpstr>
      <vt:lpstr>合理的配慮</vt:lpstr>
      <vt:lpstr>②合理的配慮の多様性</vt:lpstr>
      <vt:lpstr>③意思の表明</vt:lpstr>
      <vt:lpstr>合理的配慮のわかりやすい例</vt:lpstr>
      <vt:lpstr>過重な負担の基本的な考え方</vt:lpstr>
      <vt:lpstr>合理的配慮から環境整備へ</vt:lpstr>
      <vt:lpstr>環境の整備と合理的配慮</vt:lpstr>
      <vt:lpstr>大学での体制整備</vt:lpstr>
      <vt:lpstr>図2. 国内の高等教育機関での 紛争調停に向けた体制整備例</vt:lpstr>
      <vt:lpstr>学外のリソースとの連携</vt:lpstr>
      <vt:lpstr>高等教育に関する対応要領・対応指針の準備状況</vt:lpstr>
      <vt:lpstr>不当な差別的取扱いに当たり得る具体例</vt:lpstr>
      <vt:lpstr>合理的配慮に該当し得る配慮の具体例</vt:lpstr>
      <vt:lpstr>意思疎通の配慮（１）</vt:lpstr>
      <vt:lpstr>意思疎通の配慮（２）</vt:lpstr>
      <vt:lpstr>ルール・慣行の柔軟な変更の具体例（１）</vt:lpstr>
      <vt:lpstr>ルール・慣行の柔軟な変更の具体例（２）</vt:lpstr>
      <vt:lpstr>合理的配慮の妥当性について考慮が必要な変更・調整の具体例</vt:lpstr>
      <vt:lpstr>過重な負担</vt:lpstr>
      <vt:lpstr>その他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今日できないことを 明日できるようにしたい</dc:title>
  <dc:creator>oyama</dc:creator>
  <cp:lastModifiedBy>oishi</cp:lastModifiedBy>
  <cp:revision>222</cp:revision>
  <cp:lastPrinted>2014-12-10T03:02:22Z</cp:lastPrinted>
  <dcterms:created xsi:type="dcterms:W3CDTF">2013-05-09T08:05:19Z</dcterms:created>
  <dcterms:modified xsi:type="dcterms:W3CDTF">2015-10-21T05:22:18Z</dcterms:modified>
</cp:coreProperties>
</file>