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6"/>
  </p:notesMasterIdLst>
  <p:sldIdLst>
    <p:sldId id="256" r:id="rId2"/>
    <p:sldId id="300" r:id="rId3"/>
    <p:sldId id="314" r:id="rId4"/>
    <p:sldId id="302" r:id="rId5"/>
    <p:sldId id="303" r:id="rId6"/>
    <p:sldId id="257" r:id="rId7"/>
    <p:sldId id="304" r:id="rId8"/>
    <p:sldId id="280" r:id="rId9"/>
    <p:sldId id="301" r:id="rId10"/>
    <p:sldId id="315" r:id="rId11"/>
    <p:sldId id="305" r:id="rId12"/>
    <p:sldId id="326" r:id="rId13"/>
    <p:sldId id="317" r:id="rId14"/>
    <p:sldId id="318" r:id="rId15"/>
    <p:sldId id="319" r:id="rId16"/>
    <p:sldId id="320" r:id="rId17"/>
    <p:sldId id="324" r:id="rId18"/>
    <p:sldId id="321" r:id="rId19"/>
    <p:sldId id="322" r:id="rId20"/>
    <p:sldId id="323" r:id="rId21"/>
    <p:sldId id="325" r:id="rId22"/>
    <p:sldId id="327" r:id="rId23"/>
    <p:sldId id="299" r:id="rId24"/>
    <p:sldId id="316" r:id="rId25"/>
    <p:sldId id="306" r:id="rId26"/>
    <p:sldId id="307" r:id="rId27"/>
    <p:sldId id="308" r:id="rId28"/>
    <p:sldId id="309" r:id="rId29"/>
    <p:sldId id="310" r:id="rId30"/>
    <p:sldId id="311" r:id="rId31"/>
    <p:sldId id="312" r:id="rId32"/>
    <p:sldId id="313" r:id="rId33"/>
    <p:sldId id="278" r:id="rId34"/>
    <p:sldId id="281" r:id="rId3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669900"/>
    <a:srgbClr val="993366"/>
    <a:srgbClr val="F8D1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04" autoAdjust="0"/>
  </p:normalViewPr>
  <p:slideViewPr>
    <p:cSldViewPr>
      <p:cViewPr varScale="1">
        <p:scale>
          <a:sx n="103" d="100"/>
          <a:sy n="103" d="100"/>
        </p:scale>
        <p:origin x="234" y="102"/>
      </p:cViewPr>
      <p:guideLst>
        <p:guide orient="horz" pos="2160"/>
        <p:guide pos="2880"/>
      </p:guideLst>
    </p:cSldViewPr>
  </p:slideViewPr>
  <p:outlineViewPr>
    <p:cViewPr>
      <p:scale>
        <a:sx n="33" d="100"/>
        <a:sy n="33" d="100"/>
      </p:scale>
      <p:origin x="0" y="222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91439B-9819-43FC-A129-306AF6E96796}" type="doc">
      <dgm:prSet loTypeId="urn:microsoft.com/office/officeart/2008/layout/PictureAccentList" loCatId="list" qsTypeId="urn:microsoft.com/office/officeart/2005/8/quickstyle/3d1" qsCatId="3D" csTypeId="urn:microsoft.com/office/officeart/2005/8/colors/accent1_2" csCatId="accent1" phldr="1"/>
      <dgm:spPr/>
      <dgm:t>
        <a:bodyPr/>
        <a:lstStyle/>
        <a:p>
          <a:endParaRPr kumimoji="1" lang="ja-JP" altLang="en-US"/>
        </a:p>
      </dgm:t>
    </dgm:pt>
    <dgm:pt modelId="{5AA4471A-9C57-488E-9BC8-09C4AAC337BE}">
      <dgm:prSet phldrT="[テキスト]"/>
      <dgm:spPr>
        <a:solidFill>
          <a:srgbClr val="92D050"/>
        </a:solidFill>
      </dgm:spPr>
      <dgm:t>
        <a:bodyPr/>
        <a:lstStyle/>
        <a:p>
          <a:r>
            <a:rPr kumimoji="1" lang="ja-JP" altLang="en-US" dirty="0" smtClean="0">
              <a:latin typeface="HG丸ｺﾞｼｯｸM-PRO" pitchFamily="50" charset="-128"/>
              <a:ea typeface="HG丸ｺﾞｼｯｸM-PRO" pitchFamily="50" charset="-128"/>
            </a:rPr>
            <a:t>特別な意味を含んだ雇用</a:t>
          </a:r>
          <a:endParaRPr kumimoji="1" lang="ja-JP" altLang="en-US" dirty="0">
            <a:latin typeface="HG丸ｺﾞｼｯｸM-PRO" pitchFamily="50" charset="-128"/>
            <a:ea typeface="HG丸ｺﾞｼｯｸM-PRO" pitchFamily="50" charset="-128"/>
          </a:endParaRPr>
        </a:p>
      </dgm:t>
    </dgm:pt>
    <dgm:pt modelId="{21B56B36-A32E-4899-B1E8-29CA372F09F5}" type="parTrans" cxnId="{57314A48-6FC5-4C96-B66B-3B31C5BEE956}">
      <dgm:prSet/>
      <dgm:spPr/>
      <dgm:t>
        <a:bodyPr/>
        <a:lstStyle/>
        <a:p>
          <a:endParaRPr kumimoji="1" lang="ja-JP" altLang="en-US"/>
        </a:p>
      </dgm:t>
    </dgm:pt>
    <dgm:pt modelId="{B1670538-B5BB-47C9-A6F5-74107C938364}" type="sibTrans" cxnId="{57314A48-6FC5-4C96-B66B-3B31C5BEE956}">
      <dgm:prSet/>
      <dgm:spPr/>
      <dgm:t>
        <a:bodyPr/>
        <a:lstStyle/>
        <a:p>
          <a:endParaRPr kumimoji="1" lang="ja-JP" altLang="en-US"/>
        </a:p>
      </dgm:t>
    </dgm:pt>
    <dgm:pt modelId="{CE5A9844-6948-4346-A430-9491C7E0BC4C}">
      <dgm:prSet phldrT="[テキスト]" custT="1"/>
      <dgm:spPr>
        <a:solidFill>
          <a:schemeClr val="accent1">
            <a:lumMod val="60000"/>
            <a:lumOff val="40000"/>
          </a:schemeClr>
        </a:solidFill>
      </dgm:spPr>
      <dgm:t>
        <a:bodyPr/>
        <a:lstStyle/>
        <a:p>
          <a:r>
            <a:rPr kumimoji="1" lang="ja-JP" altLang="en-US" sz="2800" b="1" dirty="0" smtClean="0">
              <a:latin typeface="HG丸ｺﾞｼｯｸM-PRO" pitchFamily="50" charset="-128"/>
              <a:ea typeface="HG丸ｺﾞｼｯｸM-PRO" pitchFamily="50" charset="-128"/>
            </a:rPr>
            <a:t>障害者雇用率の達成</a:t>
          </a:r>
          <a:endParaRPr kumimoji="1" lang="ja-JP" altLang="en-US" sz="2800" b="1" dirty="0">
            <a:latin typeface="HG丸ｺﾞｼｯｸM-PRO" pitchFamily="50" charset="-128"/>
            <a:ea typeface="HG丸ｺﾞｼｯｸM-PRO" pitchFamily="50" charset="-128"/>
          </a:endParaRPr>
        </a:p>
      </dgm:t>
    </dgm:pt>
    <dgm:pt modelId="{8F370294-79AB-492B-B9B4-312528E02A31}" type="parTrans" cxnId="{13A8EA14-0D27-4BAB-AB34-A228AE3ECA03}">
      <dgm:prSet/>
      <dgm:spPr/>
      <dgm:t>
        <a:bodyPr/>
        <a:lstStyle/>
        <a:p>
          <a:endParaRPr kumimoji="1" lang="ja-JP" altLang="en-US"/>
        </a:p>
      </dgm:t>
    </dgm:pt>
    <dgm:pt modelId="{19B92C57-14F9-4A4D-A71C-E45350B4967A}" type="sibTrans" cxnId="{13A8EA14-0D27-4BAB-AB34-A228AE3ECA03}">
      <dgm:prSet/>
      <dgm:spPr/>
      <dgm:t>
        <a:bodyPr/>
        <a:lstStyle/>
        <a:p>
          <a:endParaRPr kumimoji="1" lang="ja-JP" altLang="en-US"/>
        </a:p>
      </dgm:t>
    </dgm:pt>
    <dgm:pt modelId="{B2FB4624-AF06-4E87-8ECF-22E44D908FD4}">
      <dgm:prSet phldrT="[テキスト]" custT="1"/>
      <dgm:spPr>
        <a:solidFill>
          <a:schemeClr val="accent1">
            <a:lumMod val="60000"/>
            <a:lumOff val="40000"/>
          </a:schemeClr>
        </a:solidFill>
      </dgm:spPr>
      <dgm:t>
        <a:bodyPr/>
        <a:lstStyle/>
        <a:p>
          <a:r>
            <a:rPr kumimoji="1" lang="ja-JP" altLang="en-US" sz="2800" b="1" dirty="0" smtClean="0">
              <a:latin typeface="HG丸ｺﾞｼｯｸM-PRO" pitchFamily="50" charset="-128"/>
              <a:ea typeface="HG丸ｺﾞｼｯｸM-PRO" pitchFamily="50" charset="-128"/>
            </a:rPr>
            <a:t>重度障害者の雇用促進</a:t>
          </a:r>
          <a:endParaRPr kumimoji="1" lang="ja-JP" altLang="en-US" sz="2800" b="1" dirty="0">
            <a:latin typeface="HG丸ｺﾞｼｯｸM-PRO" pitchFamily="50" charset="-128"/>
            <a:ea typeface="HG丸ｺﾞｼｯｸM-PRO" pitchFamily="50" charset="-128"/>
          </a:endParaRPr>
        </a:p>
      </dgm:t>
    </dgm:pt>
    <dgm:pt modelId="{0A54B10C-85B0-4EDB-9CE7-27DA1BFFFF9E}" type="parTrans" cxnId="{DC36E2ED-F160-4830-B9BC-315F680F8458}">
      <dgm:prSet/>
      <dgm:spPr/>
      <dgm:t>
        <a:bodyPr/>
        <a:lstStyle/>
        <a:p>
          <a:endParaRPr kumimoji="1" lang="ja-JP" altLang="en-US"/>
        </a:p>
      </dgm:t>
    </dgm:pt>
    <dgm:pt modelId="{21C8DA4A-0393-437A-A9A1-402EFCA7785F}" type="sibTrans" cxnId="{DC36E2ED-F160-4830-B9BC-315F680F8458}">
      <dgm:prSet/>
      <dgm:spPr/>
      <dgm:t>
        <a:bodyPr/>
        <a:lstStyle/>
        <a:p>
          <a:endParaRPr kumimoji="1" lang="ja-JP" altLang="en-US"/>
        </a:p>
      </dgm:t>
    </dgm:pt>
    <dgm:pt modelId="{A82020F7-B12E-429C-8F00-18742CFD111B}">
      <dgm:prSet phldrT="[テキスト]"/>
      <dgm:spPr>
        <a:solidFill>
          <a:srgbClr val="F8D18C"/>
        </a:solidFill>
      </dgm:spPr>
      <dgm:t>
        <a:bodyPr/>
        <a:lstStyle/>
        <a:p>
          <a:r>
            <a:rPr kumimoji="1" lang="ja-JP" altLang="en-US" b="1" dirty="0" smtClean="0">
              <a:solidFill>
                <a:schemeClr val="bg2">
                  <a:lumMod val="75000"/>
                </a:schemeClr>
              </a:solidFill>
              <a:latin typeface="HG丸ｺﾞｼｯｸM-PRO" pitchFamily="50" charset="-128"/>
              <a:ea typeface="HG丸ｺﾞｼｯｸM-PRO" pitchFamily="50" charset="-128"/>
            </a:rPr>
            <a:t>有期雇用等の不安定雇用</a:t>
          </a:r>
          <a:endParaRPr kumimoji="1" lang="ja-JP" altLang="en-US" b="1" dirty="0">
            <a:solidFill>
              <a:schemeClr val="bg2">
                <a:lumMod val="75000"/>
              </a:schemeClr>
            </a:solidFill>
            <a:latin typeface="HG丸ｺﾞｼｯｸM-PRO" pitchFamily="50" charset="-128"/>
            <a:ea typeface="HG丸ｺﾞｼｯｸM-PRO" pitchFamily="50" charset="-128"/>
          </a:endParaRPr>
        </a:p>
      </dgm:t>
    </dgm:pt>
    <dgm:pt modelId="{E3534317-7543-408D-8623-B6A47AE8B40A}" type="parTrans" cxnId="{BCA94FAD-6B58-48C8-B26A-42E7D5D756F5}">
      <dgm:prSet/>
      <dgm:spPr/>
      <dgm:t>
        <a:bodyPr/>
        <a:lstStyle/>
        <a:p>
          <a:endParaRPr kumimoji="1" lang="ja-JP" altLang="en-US"/>
        </a:p>
      </dgm:t>
    </dgm:pt>
    <dgm:pt modelId="{121DD7D5-9A45-48BA-B971-F1E2DAF218B0}" type="sibTrans" cxnId="{BCA94FAD-6B58-48C8-B26A-42E7D5D756F5}">
      <dgm:prSet/>
      <dgm:spPr/>
      <dgm:t>
        <a:bodyPr/>
        <a:lstStyle/>
        <a:p>
          <a:endParaRPr kumimoji="1" lang="ja-JP" altLang="en-US"/>
        </a:p>
      </dgm:t>
    </dgm:pt>
    <dgm:pt modelId="{DCC09C2B-81DB-42D2-9444-B5FDD159B47A}">
      <dgm:prSet phldrT="[テキスト]"/>
      <dgm:spPr>
        <a:solidFill>
          <a:srgbClr val="F8D18C"/>
        </a:solidFill>
      </dgm:spPr>
      <dgm:t>
        <a:bodyPr/>
        <a:lstStyle/>
        <a:p>
          <a:r>
            <a:rPr kumimoji="1" lang="ja-JP" altLang="en-US" b="1" dirty="0" smtClean="0">
              <a:solidFill>
                <a:schemeClr val="bg2">
                  <a:lumMod val="75000"/>
                </a:schemeClr>
              </a:solidFill>
              <a:latin typeface="HG丸ｺﾞｼｯｸM-PRO" pitchFamily="50" charset="-128"/>
              <a:ea typeface="HG丸ｺﾞｼｯｸM-PRO" pitchFamily="50" charset="-128"/>
            </a:rPr>
            <a:t>給与、昇進等の不明確な雇用</a:t>
          </a:r>
          <a:endParaRPr kumimoji="1" lang="ja-JP" altLang="en-US" b="1" dirty="0">
            <a:solidFill>
              <a:schemeClr val="bg2">
                <a:lumMod val="75000"/>
              </a:schemeClr>
            </a:solidFill>
            <a:latin typeface="HG丸ｺﾞｼｯｸM-PRO" pitchFamily="50" charset="-128"/>
            <a:ea typeface="HG丸ｺﾞｼｯｸM-PRO" pitchFamily="50" charset="-128"/>
          </a:endParaRPr>
        </a:p>
      </dgm:t>
    </dgm:pt>
    <dgm:pt modelId="{10164717-3236-4EA1-BDE4-A2DC4E0627E7}" type="parTrans" cxnId="{89C9ADEE-36B6-4379-920C-C99162CE4A3F}">
      <dgm:prSet/>
      <dgm:spPr/>
      <dgm:t>
        <a:bodyPr/>
        <a:lstStyle/>
        <a:p>
          <a:endParaRPr kumimoji="1" lang="ja-JP" altLang="en-US"/>
        </a:p>
      </dgm:t>
    </dgm:pt>
    <dgm:pt modelId="{CCF1BE07-45C5-422F-BD2D-5B42D2E8F926}" type="sibTrans" cxnId="{89C9ADEE-36B6-4379-920C-C99162CE4A3F}">
      <dgm:prSet/>
      <dgm:spPr/>
      <dgm:t>
        <a:bodyPr/>
        <a:lstStyle/>
        <a:p>
          <a:endParaRPr kumimoji="1" lang="ja-JP" altLang="en-US"/>
        </a:p>
      </dgm:t>
    </dgm:pt>
    <dgm:pt modelId="{54FB1D36-4DBF-4E1D-A092-B25DD5EFE845}">
      <dgm:prSet phldrT="[テキスト]"/>
      <dgm:spPr>
        <a:solidFill>
          <a:srgbClr val="F8D18C"/>
        </a:solidFill>
      </dgm:spPr>
      <dgm:t>
        <a:bodyPr/>
        <a:lstStyle/>
        <a:p>
          <a:r>
            <a:rPr kumimoji="1" lang="ja-JP" altLang="en-US" b="1" dirty="0" smtClean="0">
              <a:solidFill>
                <a:schemeClr val="bg2">
                  <a:lumMod val="75000"/>
                </a:schemeClr>
              </a:solidFill>
              <a:latin typeface="HG丸ｺﾞｼｯｸM-PRO" pitchFamily="50" charset="-128"/>
              <a:ea typeface="HG丸ｺﾞｼｯｸM-PRO" pitchFamily="50" charset="-128"/>
            </a:rPr>
            <a:t>職能ではなく障害者としての雇用</a:t>
          </a:r>
          <a:endParaRPr kumimoji="1" lang="ja-JP" altLang="en-US" b="1" dirty="0">
            <a:solidFill>
              <a:schemeClr val="bg2">
                <a:lumMod val="75000"/>
              </a:schemeClr>
            </a:solidFill>
            <a:latin typeface="HG丸ｺﾞｼｯｸM-PRO" pitchFamily="50" charset="-128"/>
            <a:ea typeface="HG丸ｺﾞｼｯｸM-PRO" pitchFamily="50" charset="-128"/>
          </a:endParaRPr>
        </a:p>
      </dgm:t>
    </dgm:pt>
    <dgm:pt modelId="{166845A8-3599-4248-8D1F-05B8E0AB0BAD}" type="parTrans" cxnId="{B58670CC-CBB2-4971-8C75-C95BC0A2E688}">
      <dgm:prSet/>
      <dgm:spPr/>
      <dgm:t>
        <a:bodyPr/>
        <a:lstStyle/>
        <a:p>
          <a:endParaRPr kumimoji="1" lang="ja-JP" altLang="en-US"/>
        </a:p>
      </dgm:t>
    </dgm:pt>
    <dgm:pt modelId="{F352256D-AF1B-436B-B2F4-1698F4847C23}" type="sibTrans" cxnId="{B58670CC-CBB2-4971-8C75-C95BC0A2E688}">
      <dgm:prSet/>
      <dgm:spPr/>
      <dgm:t>
        <a:bodyPr/>
        <a:lstStyle/>
        <a:p>
          <a:endParaRPr kumimoji="1" lang="ja-JP" altLang="en-US"/>
        </a:p>
      </dgm:t>
    </dgm:pt>
    <dgm:pt modelId="{C8893A1F-C7C6-46DF-A546-476136C4FE91}" type="pres">
      <dgm:prSet presAssocID="{7691439B-9819-43FC-A129-306AF6E96796}" presName="layout" presStyleCnt="0">
        <dgm:presLayoutVars>
          <dgm:chMax/>
          <dgm:chPref/>
          <dgm:dir/>
          <dgm:animOne val="branch"/>
          <dgm:animLvl val="lvl"/>
          <dgm:resizeHandles/>
        </dgm:presLayoutVars>
      </dgm:prSet>
      <dgm:spPr/>
      <dgm:t>
        <a:bodyPr/>
        <a:lstStyle/>
        <a:p>
          <a:endParaRPr kumimoji="1" lang="ja-JP" altLang="en-US"/>
        </a:p>
      </dgm:t>
    </dgm:pt>
    <dgm:pt modelId="{32471390-23E6-4D80-B5AF-FEE7743F21E7}" type="pres">
      <dgm:prSet presAssocID="{5AA4471A-9C57-488E-9BC8-09C4AAC337BE}" presName="root" presStyleCnt="0">
        <dgm:presLayoutVars>
          <dgm:chMax/>
          <dgm:chPref val="4"/>
        </dgm:presLayoutVars>
      </dgm:prSet>
      <dgm:spPr/>
    </dgm:pt>
    <dgm:pt modelId="{264DD228-DF7D-482E-8CC5-E56926B51A65}" type="pres">
      <dgm:prSet presAssocID="{5AA4471A-9C57-488E-9BC8-09C4AAC337BE}" presName="rootComposite" presStyleCnt="0">
        <dgm:presLayoutVars/>
      </dgm:prSet>
      <dgm:spPr/>
    </dgm:pt>
    <dgm:pt modelId="{7D5FFFDF-80B3-4C07-8FED-BC6C602E623A}" type="pres">
      <dgm:prSet presAssocID="{5AA4471A-9C57-488E-9BC8-09C4AAC337BE}" presName="rootText" presStyleLbl="node0" presStyleIdx="0" presStyleCnt="1" custScaleX="114775" custScaleY="101827" custLinFactNeighborX="792" custLinFactNeighborY="6450">
        <dgm:presLayoutVars>
          <dgm:chMax/>
          <dgm:chPref val="4"/>
        </dgm:presLayoutVars>
      </dgm:prSet>
      <dgm:spPr/>
      <dgm:t>
        <a:bodyPr/>
        <a:lstStyle/>
        <a:p>
          <a:endParaRPr kumimoji="1" lang="ja-JP" altLang="en-US"/>
        </a:p>
      </dgm:t>
    </dgm:pt>
    <dgm:pt modelId="{953FDA89-F154-4E4A-94E2-A1E01FE6482F}" type="pres">
      <dgm:prSet presAssocID="{5AA4471A-9C57-488E-9BC8-09C4AAC337BE}" presName="childShape" presStyleCnt="0">
        <dgm:presLayoutVars>
          <dgm:chMax val="0"/>
          <dgm:chPref val="0"/>
        </dgm:presLayoutVars>
      </dgm:prSet>
      <dgm:spPr/>
    </dgm:pt>
    <dgm:pt modelId="{44862F9C-FE36-49FB-9F99-B2C7AC97ED74}" type="pres">
      <dgm:prSet presAssocID="{CE5A9844-6948-4346-A430-9491C7E0BC4C}" presName="childComposite" presStyleCnt="0">
        <dgm:presLayoutVars>
          <dgm:chMax val="0"/>
          <dgm:chPref val="0"/>
        </dgm:presLayoutVars>
      </dgm:prSet>
      <dgm:spPr/>
    </dgm:pt>
    <dgm:pt modelId="{E8200539-EA13-4A77-977F-F909619FB580}" type="pres">
      <dgm:prSet presAssocID="{CE5A9844-6948-4346-A430-9491C7E0BC4C}" presName="Image" presStyleLbl="node1" presStyleIdx="0" presStyleCnt="5"/>
      <dgm:spPr>
        <a:noFill/>
      </dgm:spPr>
      <dgm:t>
        <a:bodyPr/>
        <a:lstStyle/>
        <a:p>
          <a:endParaRPr kumimoji="1" lang="ja-JP" altLang="en-US"/>
        </a:p>
      </dgm:t>
    </dgm:pt>
    <dgm:pt modelId="{C21B7734-588C-4636-99A9-4258D3E0B518}" type="pres">
      <dgm:prSet presAssocID="{CE5A9844-6948-4346-A430-9491C7E0BC4C}" presName="childText" presStyleLbl="lnNode1" presStyleIdx="0" presStyleCnt="5" custScaleX="146182">
        <dgm:presLayoutVars>
          <dgm:chMax val="0"/>
          <dgm:chPref val="0"/>
          <dgm:bulletEnabled val="1"/>
        </dgm:presLayoutVars>
      </dgm:prSet>
      <dgm:spPr/>
      <dgm:t>
        <a:bodyPr/>
        <a:lstStyle/>
        <a:p>
          <a:endParaRPr kumimoji="1" lang="ja-JP" altLang="en-US"/>
        </a:p>
      </dgm:t>
    </dgm:pt>
    <dgm:pt modelId="{F62D4073-88EF-44DB-B5EF-EE9A482A7ECA}" type="pres">
      <dgm:prSet presAssocID="{B2FB4624-AF06-4E87-8ECF-22E44D908FD4}" presName="childComposite" presStyleCnt="0">
        <dgm:presLayoutVars>
          <dgm:chMax val="0"/>
          <dgm:chPref val="0"/>
        </dgm:presLayoutVars>
      </dgm:prSet>
      <dgm:spPr/>
    </dgm:pt>
    <dgm:pt modelId="{A59CD9B9-7658-4531-AE58-B151638D11D9}" type="pres">
      <dgm:prSet presAssocID="{B2FB4624-AF06-4E87-8ECF-22E44D908FD4}" presName="Image" presStyleLbl="node1" presStyleIdx="1" presStyleCnt="5"/>
      <dgm:spPr>
        <a:noFill/>
      </dgm:spPr>
      <dgm:t>
        <a:bodyPr/>
        <a:lstStyle/>
        <a:p>
          <a:endParaRPr kumimoji="1" lang="ja-JP" altLang="en-US"/>
        </a:p>
      </dgm:t>
    </dgm:pt>
    <dgm:pt modelId="{41040C06-A598-45FF-9EAA-39040A9A6E5E}" type="pres">
      <dgm:prSet presAssocID="{B2FB4624-AF06-4E87-8ECF-22E44D908FD4}" presName="childText" presStyleLbl="lnNode1" presStyleIdx="1" presStyleCnt="5" custScaleX="146548" custScaleY="103328" custLinFactNeighborX="394" custLinFactNeighborY="1027">
        <dgm:presLayoutVars>
          <dgm:chMax val="0"/>
          <dgm:chPref val="0"/>
          <dgm:bulletEnabled val="1"/>
        </dgm:presLayoutVars>
      </dgm:prSet>
      <dgm:spPr/>
      <dgm:t>
        <a:bodyPr/>
        <a:lstStyle/>
        <a:p>
          <a:endParaRPr kumimoji="1" lang="ja-JP" altLang="en-US"/>
        </a:p>
      </dgm:t>
    </dgm:pt>
    <dgm:pt modelId="{CDC16EA1-7114-41D3-A26E-B0BAD6176D56}" type="pres">
      <dgm:prSet presAssocID="{DCC09C2B-81DB-42D2-9444-B5FDD159B47A}" presName="childComposite" presStyleCnt="0">
        <dgm:presLayoutVars>
          <dgm:chMax val="0"/>
          <dgm:chPref val="0"/>
        </dgm:presLayoutVars>
      </dgm:prSet>
      <dgm:spPr/>
    </dgm:pt>
    <dgm:pt modelId="{F146DA13-9D24-461C-AD79-035A3134A438}" type="pres">
      <dgm:prSet presAssocID="{DCC09C2B-81DB-42D2-9444-B5FDD159B47A}" presName="Image" presStyleLbl="node1" presStyleIdx="2" presStyleCnt="5"/>
      <dgm:spPr>
        <a:noFill/>
      </dgm:spPr>
      <dgm:t>
        <a:bodyPr/>
        <a:lstStyle/>
        <a:p>
          <a:endParaRPr kumimoji="1" lang="ja-JP" altLang="en-US"/>
        </a:p>
      </dgm:t>
    </dgm:pt>
    <dgm:pt modelId="{2CA62406-6875-4FD7-950F-3255DCE1DBE4}" type="pres">
      <dgm:prSet presAssocID="{DCC09C2B-81DB-42D2-9444-B5FDD159B47A}" presName="childText" presStyleLbl="lnNode1" presStyleIdx="2" presStyleCnt="5" custScaleX="110000" custLinFactNeighborX="-2014" custLinFactNeighborY="662">
        <dgm:presLayoutVars>
          <dgm:chMax val="0"/>
          <dgm:chPref val="0"/>
          <dgm:bulletEnabled val="1"/>
        </dgm:presLayoutVars>
      </dgm:prSet>
      <dgm:spPr/>
      <dgm:t>
        <a:bodyPr/>
        <a:lstStyle/>
        <a:p>
          <a:endParaRPr kumimoji="1" lang="ja-JP" altLang="en-US"/>
        </a:p>
      </dgm:t>
    </dgm:pt>
    <dgm:pt modelId="{3DEC484F-9AFE-4F77-9746-C15A03FAE190}" type="pres">
      <dgm:prSet presAssocID="{A82020F7-B12E-429C-8F00-18742CFD111B}" presName="childComposite" presStyleCnt="0">
        <dgm:presLayoutVars>
          <dgm:chMax val="0"/>
          <dgm:chPref val="0"/>
        </dgm:presLayoutVars>
      </dgm:prSet>
      <dgm:spPr/>
    </dgm:pt>
    <dgm:pt modelId="{47059207-B3DF-42F0-9F2A-080E2F07ACF3}" type="pres">
      <dgm:prSet presAssocID="{A82020F7-B12E-429C-8F00-18742CFD111B}" presName="Image" presStyleLbl="node1" presStyleIdx="3" presStyleCnt="5"/>
      <dgm:spPr>
        <a:noFill/>
      </dgm:spPr>
      <dgm:t>
        <a:bodyPr/>
        <a:lstStyle/>
        <a:p>
          <a:endParaRPr kumimoji="1" lang="ja-JP" altLang="en-US"/>
        </a:p>
      </dgm:t>
    </dgm:pt>
    <dgm:pt modelId="{CF0EEF25-9253-4A03-9E0D-2BC186CB2855}" type="pres">
      <dgm:prSet presAssocID="{A82020F7-B12E-429C-8F00-18742CFD111B}" presName="childText" presStyleLbl="lnNode1" presStyleIdx="3" presStyleCnt="5" custScaleX="110670" custLinFactNeighborX="-2013" custLinFactNeighborY="-2155">
        <dgm:presLayoutVars>
          <dgm:chMax val="0"/>
          <dgm:chPref val="0"/>
          <dgm:bulletEnabled val="1"/>
        </dgm:presLayoutVars>
      </dgm:prSet>
      <dgm:spPr/>
      <dgm:t>
        <a:bodyPr/>
        <a:lstStyle/>
        <a:p>
          <a:endParaRPr kumimoji="1" lang="ja-JP" altLang="en-US"/>
        </a:p>
      </dgm:t>
    </dgm:pt>
    <dgm:pt modelId="{4AE01DA2-650B-432A-A0DF-983DAB355913}" type="pres">
      <dgm:prSet presAssocID="{54FB1D36-4DBF-4E1D-A092-B25DD5EFE845}" presName="childComposite" presStyleCnt="0">
        <dgm:presLayoutVars>
          <dgm:chMax val="0"/>
          <dgm:chPref val="0"/>
        </dgm:presLayoutVars>
      </dgm:prSet>
      <dgm:spPr/>
    </dgm:pt>
    <dgm:pt modelId="{9A46C935-9D01-4469-BCBD-8005D2CEF3BF}" type="pres">
      <dgm:prSet presAssocID="{54FB1D36-4DBF-4E1D-A092-B25DD5EFE845}" presName="Image" presStyleLbl="node1" presStyleIdx="4" presStyleCnt="5"/>
      <dgm:spPr>
        <a:noFill/>
      </dgm:spPr>
      <dgm:t>
        <a:bodyPr/>
        <a:lstStyle/>
        <a:p>
          <a:endParaRPr kumimoji="1" lang="ja-JP" altLang="en-US"/>
        </a:p>
      </dgm:t>
    </dgm:pt>
    <dgm:pt modelId="{1A96C4B6-A37C-4B5B-A415-23A6BAEA3A03}" type="pres">
      <dgm:prSet presAssocID="{54FB1D36-4DBF-4E1D-A092-B25DD5EFE845}" presName="childText" presStyleLbl="lnNode1" presStyleIdx="4" presStyleCnt="5" custScaleX="114045">
        <dgm:presLayoutVars>
          <dgm:chMax val="0"/>
          <dgm:chPref val="0"/>
          <dgm:bulletEnabled val="1"/>
        </dgm:presLayoutVars>
      </dgm:prSet>
      <dgm:spPr/>
      <dgm:t>
        <a:bodyPr/>
        <a:lstStyle/>
        <a:p>
          <a:endParaRPr kumimoji="1" lang="ja-JP" altLang="en-US"/>
        </a:p>
      </dgm:t>
    </dgm:pt>
  </dgm:ptLst>
  <dgm:cxnLst>
    <dgm:cxn modelId="{B58670CC-CBB2-4971-8C75-C95BC0A2E688}" srcId="{5AA4471A-9C57-488E-9BC8-09C4AAC337BE}" destId="{54FB1D36-4DBF-4E1D-A092-B25DD5EFE845}" srcOrd="4" destOrd="0" parTransId="{166845A8-3599-4248-8D1F-05B8E0AB0BAD}" sibTransId="{F352256D-AF1B-436B-B2F4-1698F4847C23}"/>
    <dgm:cxn modelId="{57314A48-6FC5-4C96-B66B-3B31C5BEE956}" srcId="{7691439B-9819-43FC-A129-306AF6E96796}" destId="{5AA4471A-9C57-488E-9BC8-09C4AAC337BE}" srcOrd="0" destOrd="0" parTransId="{21B56B36-A32E-4899-B1E8-29CA372F09F5}" sibTransId="{B1670538-B5BB-47C9-A6F5-74107C938364}"/>
    <dgm:cxn modelId="{13A8EA14-0D27-4BAB-AB34-A228AE3ECA03}" srcId="{5AA4471A-9C57-488E-9BC8-09C4AAC337BE}" destId="{CE5A9844-6948-4346-A430-9491C7E0BC4C}" srcOrd="0" destOrd="0" parTransId="{8F370294-79AB-492B-B9B4-312528E02A31}" sibTransId="{19B92C57-14F9-4A4D-A71C-E45350B4967A}"/>
    <dgm:cxn modelId="{69F1E6DB-D4B5-4627-90C2-EB21091B06DE}" type="presOf" srcId="{A82020F7-B12E-429C-8F00-18742CFD111B}" destId="{CF0EEF25-9253-4A03-9E0D-2BC186CB2855}" srcOrd="0" destOrd="0" presId="urn:microsoft.com/office/officeart/2008/layout/PictureAccentList"/>
    <dgm:cxn modelId="{C4E56510-1FAE-4962-806C-32537900AF73}" type="presOf" srcId="{DCC09C2B-81DB-42D2-9444-B5FDD159B47A}" destId="{2CA62406-6875-4FD7-950F-3255DCE1DBE4}" srcOrd="0" destOrd="0" presId="urn:microsoft.com/office/officeart/2008/layout/PictureAccentList"/>
    <dgm:cxn modelId="{BCA94FAD-6B58-48C8-B26A-42E7D5D756F5}" srcId="{5AA4471A-9C57-488E-9BC8-09C4AAC337BE}" destId="{A82020F7-B12E-429C-8F00-18742CFD111B}" srcOrd="3" destOrd="0" parTransId="{E3534317-7543-408D-8623-B6A47AE8B40A}" sibTransId="{121DD7D5-9A45-48BA-B971-F1E2DAF218B0}"/>
    <dgm:cxn modelId="{A2FE9701-00C5-4D52-BF96-5177318CBF92}" type="presOf" srcId="{CE5A9844-6948-4346-A430-9491C7E0BC4C}" destId="{C21B7734-588C-4636-99A9-4258D3E0B518}" srcOrd="0" destOrd="0" presId="urn:microsoft.com/office/officeart/2008/layout/PictureAccentList"/>
    <dgm:cxn modelId="{1FC09807-A09E-402D-9E1F-E8CEF3CFC765}" type="presOf" srcId="{54FB1D36-4DBF-4E1D-A092-B25DD5EFE845}" destId="{1A96C4B6-A37C-4B5B-A415-23A6BAEA3A03}" srcOrd="0" destOrd="0" presId="urn:microsoft.com/office/officeart/2008/layout/PictureAccentList"/>
    <dgm:cxn modelId="{B43300B9-D2BA-4975-9886-5D0EB2E128EE}" type="presOf" srcId="{7691439B-9819-43FC-A129-306AF6E96796}" destId="{C8893A1F-C7C6-46DF-A546-476136C4FE91}" srcOrd="0" destOrd="0" presId="urn:microsoft.com/office/officeart/2008/layout/PictureAccentList"/>
    <dgm:cxn modelId="{DC36E2ED-F160-4830-B9BC-315F680F8458}" srcId="{5AA4471A-9C57-488E-9BC8-09C4AAC337BE}" destId="{B2FB4624-AF06-4E87-8ECF-22E44D908FD4}" srcOrd="1" destOrd="0" parTransId="{0A54B10C-85B0-4EDB-9CE7-27DA1BFFFF9E}" sibTransId="{21C8DA4A-0393-437A-A9A1-402EFCA7785F}"/>
    <dgm:cxn modelId="{36A36B18-1E5D-4438-908C-438E36F20F3C}" type="presOf" srcId="{5AA4471A-9C57-488E-9BC8-09C4AAC337BE}" destId="{7D5FFFDF-80B3-4C07-8FED-BC6C602E623A}" srcOrd="0" destOrd="0" presId="urn:microsoft.com/office/officeart/2008/layout/PictureAccentList"/>
    <dgm:cxn modelId="{E5CEB236-B6CD-424C-B40A-84E9F8724868}" type="presOf" srcId="{B2FB4624-AF06-4E87-8ECF-22E44D908FD4}" destId="{41040C06-A598-45FF-9EAA-39040A9A6E5E}" srcOrd="0" destOrd="0" presId="urn:microsoft.com/office/officeart/2008/layout/PictureAccentList"/>
    <dgm:cxn modelId="{89C9ADEE-36B6-4379-920C-C99162CE4A3F}" srcId="{5AA4471A-9C57-488E-9BC8-09C4AAC337BE}" destId="{DCC09C2B-81DB-42D2-9444-B5FDD159B47A}" srcOrd="2" destOrd="0" parTransId="{10164717-3236-4EA1-BDE4-A2DC4E0627E7}" sibTransId="{CCF1BE07-45C5-422F-BD2D-5B42D2E8F926}"/>
    <dgm:cxn modelId="{777A5EBB-EC48-4D4D-BAB2-799C1594C555}" type="presParOf" srcId="{C8893A1F-C7C6-46DF-A546-476136C4FE91}" destId="{32471390-23E6-4D80-B5AF-FEE7743F21E7}" srcOrd="0" destOrd="0" presId="urn:microsoft.com/office/officeart/2008/layout/PictureAccentList"/>
    <dgm:cxn modelId="{2A471F8A-9C18-402F-84B2-C03093391A3A}" type="presParOf" srcId="{32471390-23E6-4D80-B5AF-FEE7743F21E7}" destId="{264DD228-DF7D-482E-8CC5-E56926B51A65}" srcOrd="0" destOrd="0" presId="urn:microsoft.com/office/officeart/2008/layout/PictureAccentList"/>
    <dgm:cxn modelId="{A482954F-6F48-45BE-A6A3-BE783A12EC7A}" type="presParOf" srcId="{264DD228-DF7D-482E-8CC5-E56926B51A65}" destId="{7D5FFFDF-80B3-4C07-8FED-BC6C602E623A}" srcOrd="0" destOrd="0" presId="urn:microsoft.com/office/officeart/2008/layout/PictureAccentList"/>
    <dgm:cxn modelId="{22B4B693-B5D1-4CFF-A93E-DC7E02C29EEB}" type="presParOf" srcId="{32471390-23E6-4D80-B5AF-FEE7743F21E7}" destId="{953FDA89-F154-4E4A-94E2-A1E01FE6482F}" srcOrd="1" destOrd="0" presId="urn:microsoft.com/office/officeart/2008/layout/PictureAccentList"/>
    <dgm:cxn modelId="{BD775EDF-BDB1-4C61-A28B-5DF8EA76C5B8}" type="presParOf" srcId="{953FDA89-F154-4E4A-94E2-A1E01FE6482F}" destId="{44862F9C-FE36-49FB-9F99-B2C7AC97ED74}" srcOrd="0" destOrd="0" presId="urn:microsoft.com/office/officeart/2008/layout/PictureAccentList"/>
    <dgm:cxn modelId="{4DA6FD77-1264-4C97-8584-D6F426C21A87}" type="presParOf" srcId="{44862F9C-FE36-49FB-9F99-B2C7AC97ED74}" destId="{E8200539-EA13-4A77-977F-F909619FB580}" srcOrd="0" destOrd="0" presId="urn:microsoft.com/office/officeart/2008/layout/PictureAccentList"/>
    <dgm:cxn modelId="{4ECC9535-0A04-4171-9E9A-5B24CEF0B30B}" type="presParOf" srcId="{44862F9C-FE36-49FB-9F99-B2C7AC97ED74}" destId="{C21B7734-588C-4636-99A9-4258D3E0B518}" srcOrd="1" destOrd="0" presId="urn:microsoft.com/office/officeart/2008/layout/PictureAccentList"/>
    <dgm:cxn modelId="{210BB3FC-968F-4CB1-BA56-B862CC6522BE}" type="presParOf" srcId="{953FDA89-F154-4E4A-94E2-A1E01FE6482F}" destId="{F62D4073-88EF-44DB-B5EF-EE9A482A7ECA}" srcOrd="1" destOrd="0" presId="urn:microsoft.com/office/officeart/2008/layout/PictureAccentList"/>
    <dgm:cxn modelId="{224D8D4E-5512-4732-B474-F8A587CDE594}" type="presParOf" srcId="{F62D4073-88EF-44DB-B5EF-EE9A482A7ECA}" destId="{A59CD9B9-7658-4531-AE58-B151638D11D9}" srcOrd="0" destOrd="0" presId="urn:microsoft.com/office/officeart/2008/layout/PictureAccentList"/>
    <dgm:cxn modelId="{544C400C-EBC3-47C3-9A4B-C42236F961E8}" type="presParOf" srcId="{F62D4073-88EF-44DB-B5EF-EE9A482A7ECA}" destId="{41040C06-A598-45FF-9EAA-39040A9A6E5E}" srcOrd="1" destOrd="0" presId="urn:microsoft.com/office/officeart/2008/layout/PictureAccentList"/>
    <dgm:cxn modelId="{0DDAD9AB-09D4-430A-A904-2F16A912261F}" type="presParOf" srcId="{953FDA89-F154-4E4A-94E2-A1E01FE6482F}" destId="{CDC16EA1-7114-41D3-A26E-B0BAD6176D56}" srcOrd="2" destOrd="0" presId="urn:microsoft.com/office/officeart/2008/layout/PictureAccentList"/>
    <dgm:cxn modelId="{6D25E02A-73B5-47FA-BE8D-9D7DFD9F7431}" type="presParOf" srcId="{CDC16EA1-7114-41D3-A26E-B0BAD6176D56}" destId="{F146DA13-9D24-461C-AD79-035A3134A438}" srcOrd="0" destOrd="0" presId="urn:microsoft.com/office/officeart/2008/layout/PictureAccentList"/>
    <dgm:cxn modelId="{9C46E9E3-0742-4838-B809-1F6E16FE9EC0}" type="presParOf" srcId="{CDC16EA1-7114-41D3-A26E-B0BAD6176D56}" destId="{2CA62406-6875-4FD7-950F-3255DCE1DBE4}" srcOrd="1" destOrd="0" presId="urn:microsoft.com/office/officeart/2008/layout/PictureAccentList"/>
    <dgm:cxn modelId="{B2B12B41-ADE3-466C-87A2-AA0B946A7270}" type="presParOf" srcId="{953FDA89-F154-4E4A-94E2-A1E01FE6482F}" destId="{3DEC484F-9AFE-4F77-9746-C15A03FAE190}" srcOrd="3" destOrd="0" presId="urn:microsoft.com/office/officeart/2008/layout/PictureAccentList"/>
    <dgm:cxn modelId="{537BD44E-8187-4C9E-97E2-39C93C87550E}" type="presParOf" srcId="{3DEC484F-9AFE-4F77-9746-C15A03FAE190}" destId="{47059207-B3DF-42F0-9F2A-080E2F07ACF3}" srcOrd="0" destOrd="0" presId="urn:microsoft.com/office/officeart/2008/layout/PictureAccentList"/>
    <dgm:cxn modelId="{F49AE21E-DF1A-4307-937C-7D40B0DFF3C0}" type="presParOf" srcId="{3DEC484F-9AFE-4F77-9746-C15A03FAE190}" destId="{CF0EEF25-9253-4A03-9E0D-2BC186CB2855}" srcOrd="1" destOrd="0" presId="urn:microsoft.com/office/officeart/2008/layout/PictureAccentList"/>
    <dgm:cxn modelId="{FDDC42AB-9515-4EA8-8079-D0B571F51ACE}" type="presParOf" srcId="{953FDA89-F154-4E4A-94E2-A1E01FE6482F}" destId="{4AE01DA2-650B-432A-A0DF-983DAB355913}" srcOrd="4" destOrd="0" presId="urn:microsoft.com/office/officeart/2008/layout/PictureAccentList"/>
    <dgm:cxn modelId="{BF9FF828-9BC3-4E51-A403-97E45AA0FA0F}" type="presParOf" srcId="{4AE01DA2-650B-432A-A0DF-983DAB355913}" destId="{9A46C935-9D01-4469-BCBD-8005D2CEF3BF}" srcOrd="0" destOrd="0" presId="urn:microsoft.com/office/officeart/2008/layout/PictureAccentList"/>
    <dgm:cxn modelId="{E91F9B10-99F4-446D-935C-216834C66538}" type="presParOf" srcId="{4AE01DA2-650B-432A-A0DF-983DAB355913}" destId="{1A96C4B6-A37C-4B5B-A415-23A6BAEA3A03}" srcOrd="1" destOrd="0" presId="urn:microsoft.com/office/officeart/2008/layout/PictureAccentList"/>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5FFFDF-80B3-4C07-8FED-BC6C602E623A}">
      <dsp:nvSpPr>
        <dsp:cNvPr id="0" name=""/>
        <dsp:cNvSpPr/>
      </dsp:nvSpPr>
      <dsp:spPr>
        <a:xfrm>
          <a:off x="1207895" y="58127"/>
          <a:ext cx="5071018" cy="895421"/>
        </a:xfrm>
        <a:prstGeom prst="roundRect">
          <a:avLst>
            <a:gd name="adj" fmla="val 10000"/>
          </a:avLst>
        </a:prstGeom>
        <a:solidFill>
          <a:srgbClr val="92D050"/>
        </a:solidFill>
        <a:ln>
          <a:noFill/>
        </a:ln>
        <a:effectLst>
          <a:outerShdw blurRad="63500" dist="38100" dir="81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4770" tIns="43180" rIns="64770" bIns="43180" numCol="1" spcCol="1270" anchor="ctr" anchorCtr="0">
          <a:noAutofit/>
        </a:bodyPr>
        <a:lstStyle/>
        <a:p>
          <a:pPr lvl="0" algn="ctr" defTabSz="1511300">
            <a:lnSpc>
              <a:spcPct val="90000"/>
            </a:lnSpc>
            <a:spcBef>
              <a:spcPct val="0"/>
            </a:spcBef>
            <a:spcAft>
              <a:spcPct val="35000"/>
            </a:spcAft>
          </a:pPr>
          <a:r>
            <a:rPr kumimoji="1" lang="ja-JP" altLang="en-US" sz="3400" kern="1200" dirty="0" smtClean="0">
              <a:latin typeface="HG丸ｺﾞｼｯｸM-PRO" pitchFamily="50" charset="-128"/>
              <a:ea typeface="HG丸ｺﾞｼｯｸM-PRO" pitchFamily="50" charset="-128"/>
            </a:rPr>
            <a:t>特別な意味を含んだ雇用</a:t>
          </a:r>
          <a:endParaRPr kumimoji="1" lang="ja-JP" altLang="en-US" sz="3400" kern="1200" dirty="0">
            <a:latin typeface="HG丸ｺﾞｼｯｸM-PRO" pitchFamily="50" charset="-128"/>
            <a:ea typeface="HG丸ｺﾞｼｯｸM-PRO" pitchFamily="50" charset="-128"/>
          </a:endParaRPr>
        </a:p>
      </dsp:txBody>
      <dsp:txXfrm>
        <a:off x="1234121" y="84353"/>
        <a:ext cx="5018566" cy="842969"/>
      </dsp:txXfrm>
    </dsp:sp>
    <dsp:sp modelId="{E8200539-EA13-4A77-977F-F909619FB580}">
      <dsp:nvSpPr>
        <dsp:cNvPr id="0" name=""/>
        <dsp:cNvSpPr/>
      </dsp:nvSpPr>
      <dsp:spPr>
        <a:xfrm>
          <a:off x="1100000" y="1055114"/>
          <a:ext cx="879355" cy="879355"/>
        </a:xfrm>
        <a:prstGeom prst="roundRect">
          <a:avLst>
            <a:gd name="adj" fmla="val 16670"/>
          </a:avLst>
        </a:prstGeom>
        <a:noFill/>
        <a:ln>
          <a:noFill/>
        </a:ln>
        <a:effectLst>
          <a:outerShdw blurRad="63500" dist="38100" dir="81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C21B7734-588C-4636-99A9-4258D3E0B518}">
      <dsp:nvSpPr>
        <dsp:cNvPr id="0" name=""/>
        <dsp:cNvSpPr/>
      </dsp:nvSpPr>
      <dsp:spPr>
        <a:xfrm>
          <a:off x="1227140" y="1055114"/>
          <a:ext cx="5096062" cy="879355"/>
        </a:xfrm>
        <a:prstGeom prst="roundRect">
          <a:avLst>
            <a:gd name="adj" fmla="val 16670"/>
          </a:avLst>
        </a:prstGeom>
        <a:solidFill>
          <a:schemeClr val="accent1">
            <a:lumMod val="60000"/>
            <a:lumOff val="4000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kumimoji="1" lang="ja-JP" altLang="en-US" sz="2800" b="1" kern="1200" dirty="0" smtClean="0">
              <a:latin typeface="HG丸ｺﾞｼｯｸM-PRO" pitchFamily="50" charset="-128"/>
              <a:ea typeface="HG丸ｺﾞｼｯｸM-PRO" pitchFamily="50" charset="-128"/>
            </a:rPr>
            <a:t>障害者雇用率の達成</a:t>
          </a:r>
          <a:endParaRPr kumimoji="1" lang="ja-JP" altLang="en-US" sz="2800" b="1" kern="1200" dirty="0">
            <a:latin typeface="HG丸ｺﾞｼｯｸM-PRO" pitchFamily="50" charset="-128"/>
            <a:ea typeface="HG丸ｺﾞｼｯｸM-PRO" pitchFamily="50" charset="-128"/>
          </a:endParaRPr>
        </a:p>
      </dsp:txBody>
      <dsp:txXfrm>
        <a:off x="1270074" y="1098048"/>
        <a:ext cx="5010194" cy="793487"/>
      </dsp:txXfrm>
    </dsp:sp>
    <dsp:sp modelId="{A59CD9B9-7658-4531-AE58-B151638D11D9}">
      <dsp:nvSpPr>
        <dsp:cNvPr id="0" name=""/>
        <dsp:cNvSpPr/>
      </dsp:nvSpPr>
      <dsp:spPr>
        <a:xfrm>
          <a:off x="1093620" y="2054624"/>
          <a:ext cx="879355" cy="879355"/>
        </a:xfrm>
        <a:prstGeom prst="roundRect">
          <a:avLst>
            <a:gd name="adj" fmla="val 16670"/>
          </a:avLst>
        </a:prstGeom>
        <a:noFill/>
        <a:ln>
          <a:noFill/>
        </a:ln>
        <a:effectLst>
          <a:outerShdw blurRad="63500" dist="38100" dir="81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41040C06-A598-45FF-9EAA-39040A9A6E5E}">
      <dsp:nvSpPr>
        <dsp:cNvPr id="0" name=""/>
        <dsp:cNvSpPr/>
      </dsp:nvSpPr>
      <dsp:spPr>
        <a:xfrm>
          <a:off x="1228116" y="2049023"/>
          <a:ext cx="5108822" cy="908620"/>
        </a:xfrm>
        <a:prstGeom prst="roundRect">
          <a:avLst>
            <a:gd name="adj" fmla="val 16670"/>
          </a:avLst>
        </a:prstGeom>
        <a:solidFill>
          <a:schemeClr val="accent1">
            <a:lumMod val="60000"/>
            <a:lumOff val="4000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kumimoji="1" lang="ja-JP" altLang="en-US" sz="2800" b="1" kern="1200" dirty="0" smtClean="0">
              <a:latin typeface="HG丸ｺﾞｼｯｸM-PRO" pitchFamily="50" charset="-128"/>
              <a:ea typeface="HG丸ｺﾞｼｯｸM-PRO" pitchFamily="50" charset="-128"/>
            </a:rPr>
            <a:t>重度障害者の雇用促進</a:t>
          </a:r>
          <a:endParaRPr kumimoji="1" lang="ja-JP" altLang="en-US" sz="2800" b="1" kern="1200" dirty="0">
            <a:latin typeface="HG丸ｺﾞｼｯｸM-PRO" pitchFamily="50" charset="-128"/>
            <a:ea typeface="HG丸ｺﾞｼｯｸM-PRO" pitchFamily="50" charset="-128"/>
          </a:endParaRPr>
        </a:p>
      </dsp:txBody>
      <dsp:txXfrm>
        <a:off x="1272479" y="2093386"/>
        <a:ext cx="5020096" cy="819894"/>
      </dsp:txXfrm>
    </dsp:sp>
    <dsp:sp modelId="{F146DA13-9D24-461C-AD79-035A3134A438}">
      <dsp:nvSpPr>
        <dsp:cNvPr id="0" name=""/>
        <dsp:cNvSpPr/>
      </dsp:nvSpPr>
      <dsp:spPr>
        <a:xfrm>
          <a:off x="1730672" y="3054135"/>
          <a:ext cx="879355" cy="879355"/>
        </a:xfrm>
        <a:prstGeom prst="roundRect">
          <a:avLst>
            <a:gd name="adj" fmla="val 16670"/>
          </a:avLst>
        </a:prstGeom>
        <a:noFill/>
        <a:ln>
          <a:noFill/>
        </a:ln>
        <a:effectLst>
          <a:outerShdw blurRad="63500" dist="38100" dir="81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2CA62406-6875-4FD7-950F-3255DCE1DBE4}">
      <dsp:nvSpPr>
        <dsp:cNvPr id="0" name=""/>
        <dsp:cNvSpPr/>
      </dsp:nvSpPr>
      <dsp:spPr>
        <a:xfrm>
          <a:off x="2418273" y="3059956"/>
          <a:ext cx="3834719" cy="879355"/>
        </a:xfrm>
        <a:prstGeom prst="roundRect">
          <a:avLst>
            <a:gd name="adj" fmla="val 16670"/>
          </a:avLst>
        </a:prstGeom>
        <a:solidFill>
          <a:srgbClr val="F8D18C"/>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solidFill>
                <a:schemeClr val="bg2">
                  <a:lumMod val="75000"/>
                </a:schemeClr>
              </a:solidFill>
              <a:latin typeface="HG丸ｺﾞｼｯｸM-PRO" pitchFamily="50" charset="-128"/>
              <a:ea typeface="HG丸ｺﾞｼｯｸM-PRO" pitchFamily="50" charset="-128"/>
            </a:rPr>
            <a:t>給与、昇進等の不明確な雇用</a:t>
          </a:r>
          <a:endParaRPr kumimoji="1" lang="ja-JP" altLang="en-US" sz="1800" b="1" kern="1200" dirty="0">
            <a:solidFill>
              <a:schemeClr val="bg2">
                <a:lumMod val="75000"/>
              </a:schemeClr>
            </a:solidFill>
            <a:latin typeface="HG丸ｺﾞｼｯｸM-PRO" pitchFamily="50" charset="-128"/>
            <a:ea typeface="HG丸ｺﾞｼｯｸM-PRO" pitchFamily="50" charset="-128"/>
          </a:endParaRPr>
        </a:p>
      </dsp:txBody>
      <dsp:txXfrm>
        <a:off x="2461207" y="3102890"/>
        <a:ext cx="3748851" cy="793487"/>
      </dsp:txXfrm>
    </dsp:sp>
    <dsp:sp modelId="{47059207-B3DF-42F0-9F2A-080E2F07ACF3}">
      <dsp:nvSpPr>
        <dsp:cNvPr id="0" name=""/>
        <dsp:cNvSpPr/>
      </dsp:nvSpPr>
      <dsp:spPr>
        <a:xfrm>
          <a:off x="1718993" y="4039013"/>
          <a:ext cx="879355" cy="879355"/>
        </a:xfrm>
        <a:prstGeom prst="roundRect">
          <a:avLst>
            <a:gd name="adj" fmla="val 16670"/>
          </a:avLst>
        </a:prstGeom>
        <a:noFill/>
        <a:ln>
          <a:noFill/>
        </a:ln>
        <a:effectLst>
          <a:outerShdw blurRad="63500" dist="38100" dir="81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CF0EEF25-9253-4A03-9E0D-2BC186CB2855}">
      <dsp:nvSpPr>
        <dsp:cNvPr id="0" name=""/>
        <dsp:cNvSpPr/>
      </dsp:nvSpPr>
      <dsp:spPr>
        <a:xfrm>
          <a:off x="2394951" y="4020063"/>
          <a:ext cx="3858076" cy="879355"/>
        </a:xfrm>
        <a:prstGeom prst="roundRect">
          <a:avLst>
            <a:gd name="adj" fmla="val 16670"/>
          </a:avLst>
        </a:prstGeom>
        <a:solidFill>
          <a:srgbClr val="F8D18C"/>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solidFill>
                <a:schemeClr val="bg2">
                  <a:lumMod val="75000"/>
                </a:schemeClr>
              </a:solidFill>
              <a:latin typeface="HG丸ｺﾞｼｯｸM-PRO" pitchFamily="50" charset="-128"/>
              <a:ea typeface="HG丸ｺﾞｼｯｸM-PRO" pitchFamily="50" charset="-128"/>
            </a:rPr>
            <a:t>有期雇用等の不安定雇用</a:t>
          </a:r>
          <a:endParaRPr kumimoji="1" lang="ja-JP" altLang="en-US" sz="1800" b="1" kern="1200" dirty="0">
            <a:solidFill>
              <a:schemeClr val="bg2">
                <a:lumMod val="75000"/>
              </a:schemeClr>
            </a:solidFill>
            <a:latin typeface="HG丸ｺﾞｼｯｸM-PRO" pitchFamily="50" charset="-128"/>
            <a:ea typeface="HG丸ｺﾞｼｯｸM-PRO" pitchFamily="50" charset="-128"/>
          </a:endParaRPr>
        </a:p>
      </dsp:txBody>
      <dsp:txXfrm>
        <a:off x="2437885" y="4062997"/>
        <a:ext cx="3772208" cy="793487"/>
      </dsp:txXfrm>
    </dsp:sp>
    <dsp:sp modelId="{9A46C935-9D01-4469-BCBD-8005D2CEF3BF}">
      <dsp:nvSpPr>
        <dsp:cNvPr id="0" name=""/>
        <dsp:cNvSpPr/>
      </dsp:nvSpPr>
      <dsp:spPr>
        <a:xfrm>
          <a:off x="1660165" y="5023891"/>
          <a:ext cx="879355" cy="879355"/>
        </a:xfrm>
        <a:prstGeom prst="roundRect">
          <a:avLst>
            <a:gd name="adj" fmla="val 16670"/>
          </a:avLst>
        </a:prstGeom>
        <a:noFill/>
        <a:ln>
          <a:noFill/>
        </a:ln>
        <a:effectLst>
          <a:outerShdw blurRad="63500" dist="38100" dir="81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1A96C4B6-A37C-4B5B-A415-23A6BAEA3A03}">
      <dsp:nvSpPr>
        <dsp:cNvPr id="0" name=""/>
        <dsp:cNvSpPr/>
      </dsp:nvSpPr>
      <dsp:spPr>
        <a:xfrm>
          <a:off x="2347470" y="5023891"/>
          <a:ext cx="3975732" cy="879355"/>
        </a:xfrm>
        <a:prstGeom prst="roundRect">
          <a:avLst>
            <a:gd name="adj" fmla="val 16670"/>
          </a:avLst>
        </a:prstGeom>
        <a:solidFill>
          <a:srgbClr val="F8D18C"/>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solidFill>
                <a:schemeClr val="bg2">
                  <a:lumMod val="75000"/>
                </a:schemeClr>
              </a:solidFill>
              <a:latin typeface="HG丸ｺﾞｼｯｸM-PRO" pitchFamily="50" charset="-128"/>
              <a:ea typeface="HG丸ｺﾞｼｯｸM-PRO" pitchFamily="50" charset="-128"/>
            </a:rPr>
            <a:t>職能ではなく障害者としての雇用</a:t>
          </a:r>
          <a:endParaRPr kumimoji="1" lang="ja-JP" altLang="en-US" sz="1800" b="1" kern="1200" dirty="0">
            <a:solidFill>
              <a:schemeClr val="bg2">
                <a:lumMod val="75000"/>
              </a:schemeClr>
            </a:solidFill>
            <a:latin typeface="HG丸ｺﾞｼｯｸM-PRO" pitchFamily="50" charset="-128"/>
            <a:ea typeface="HG丸ｺﾞｼｯｸM-PRO" pitchFamily="50" charset="-128"/>
          </a:endParaRPr>
        </a:p>
      </dsp:txBody>
      <dsp:txXfrm>
        <a:off x="2390404" y="5066825"/>
        <a:ext cx="3889864" cy="793487"/>
      </dsp:txXfrm>
    </dsp:sp>
  </dsp:spTree>
</dsp:drawing>
</file>

<file path=ppt/diagrams/layout1.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36640A-2461-40AF-AFF3-9673CBAA9161}" type="datetimeFigureOut">
              <a:rPr kumimoji="1" lang="ja-JP" altLang="en-US" smtClean="0"/>
              <a:t>2015/10/23</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BFBB36-99F7-493C-A41C-09098AA1FB81}" type="slidenum">
              <a:rPr kumimoji="1" lang="ja-JP" altLang="en-US" smtClean="0"/>
              <a:t>‹#›</a:t>
            </a:fld>
            <a:endParaRPr kumimoji="1" lang="ja-JP" altLang="en-US"/>
          </a:p>
        </p:txBody>
      </p:sp>
    </p:spTree>
    <p:extLst>
      <p:ext uri="{BB962C8B-B14F-4D97-AF65-F5344CB8AC3E}">
        <p14:creationId xmlns:p14="http://schemas.microsoft.com/office/powerpoint/2010/main" val="98622869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1</a:t>
            </a:fld>
            <a:endParaRPr kumimoji="1" lang="ja-JP" altLang="en-US"/>
          </a:p>
        </p:txBody>
      </p:sp>
    </p:spTree>
    <p:extLst>
      <p:ext uri="{BB962C8B-B14F-4D97-AF65-F5344CB8AC3E}">
        <p14:creationId xmlns:p14="http://schemas.microsoft.com/office/powerpoint/2010/main" val="15950351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2</a:t>
            </a:fld>
            <a:endParaRPr kumimoji="1" lang="ja-JP" altLang="en-US"/>
          </a:p>
        </p:txBody>
      </p:sp>
    </p:spTree>
    <p:extLst>
      <p:ext uri="{BB962C8B-B14F-4D97-AF65-F5344CB8AC3E}">
        <p14:creationId xmlns:p14="http://schemas.microsoft.com/office/powerpoint/2010/main" val="2120780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4BFBB36-99F7-493C-A41C-09098AA1FB81}" type="slidenum">
              <a:rPr kumimoji="1" lang="ja-JP" altLang="en-US" smtClean="0"/>
              <a:t>3</a:t>
            </a:fld>
            <a:endParaRPr kumimoji="1" lang="ja-JP" altLang="en-US"/>
          </a:p>
        </p:txBody>
      </p:sp>
    </p:spTree>
    <p:extLst>
      <p:ext uri="{BB962C8B-B14F-4D97-AF65-F5344CB8AC3E}">
        <p14:creationId xmlns:p14="http://schemas.microsoft.com/office/powerpoint/2010/main" val="538206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1" name="Rectangle 10"/>
          <p:cNvSpPr/>
          <p:nvPr/>
        </p:nvSpPr>
        <p:spPr>
          <a:xfrm>
            <a:off x="0" y="0"/>
            <a:ext cx="752475"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1"/>
          <p:cNvSpPr>
            <a:spLocks noGrp="1"/>
          </p:cNvSpPr>
          <p:nvPr>
            <p:ph type="ctrTitle"/>
          </p:nvPr>
        </p:nvSpPr>
        <p:spPr>
          <a:xfrm>
            <a:off x="1216152" y="1267485"/>
            <a:ext cx="7235981" cy="5133316"/>
          </a:xfrm>
        </p:spPr>
        <p:txBody>
          <a:bodyPr/>
          <a:lstStyle>
            <a:lvl1pPr>
              <a:defRPr sz="11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16151" y="201702"/>
            <a:ext cx="6189583" cy="949569"/>
          </a:xfrm>
        </p:spPr>
        <p:txBody>
          <a:bodyPr>
            <a:normAutofit/>
          </a:bodyPr>
          <a:lstStyle>
            <a:lvl1pPr marL="0" indent="0" algn="r">
              <a:buNone/>
              <a:defRPr sz="2400">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69051C7-B031-4AA2-AC83-2EF835E41764}" type="datetime1">
              <a:rPr kumimoji="1" lang="ja-JP" altLang="en-US" smtClean="0"/>
              <a:t>2015/10/23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150469" y="236415"/>
            <a:ext cx="785301" cy="365125"/>
          </a:xfrm>
        </p:spPr>
        <p:txBody>
          <a:bodyPr/>
          <a:lstStyle>
            <a:lvl1pPr>
              <a:defRPr sz="1400"/>
            </a:lvl1pPr>
          </a:lstStyle>
          <a:p>
            <a:fld id="{97063BA0-14ED-41A8-A787-8966E2AB34A9}" type="slidenum">
              <a:rPr kumimoji="1" lang="ja-JP" altLang="en-US" smtClean="0"/>
              <a:t>‹#›</a:t>
            </a:fld>
            <a:endParaRPr kumimoji="1" lang="ja-JP" altLang="en-US"/>
          </a:p>
        </p:txBody>
      </p:sp>
      <p:grpSp>
        <p:nvGrpSpPr>
          <p:cNvPr id="7" name="Group 6"/>
          <p:cNvGrpSpPr/>
          <p:nvPr/>
        </p:nvGrpSpPr>
        <p:grpSpPr>
          <a:xfrm>
            <a:off x="7467600" y="209550"/>
            <a:ext cx="657226" cy="431800"/>
            <a:chOff x="7467600" y="209550"/>
            <a:chExt cx="657226" cy="431800"/>
          </a:xfrm>
          <a:solidFill>
            <a:schemeClr val="tx2">
              <a:lumMod val="60000"/>
              <a:lumOff val="40000"/>
            </a:schemeClr>
          </a:solidFill>
        </p:grpSpPr>
        <p:sp>
          <p:nvSpPr>
            <p:cNvPr id="8" name="Freeform 5"/>
            <p:cNvSpPr>
              <a:spLocks/>
            </p:cNvSpPr>
            <p:nvPr/>
          </p:nvSpPr>
          <p:spPr bwMode="auto">
            <a:xfrm>
              <a:off x="7467600"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5"/>
            <p:cNvSpPr>
              <a:spLocks/>
            </p:cNvSpPr>
            <p:nvPr/>
          </p:nvSpPr>
          <p:spPr bwMode="auto">
            <a:xfrm>
              <a:off x="7677151"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5"/>
            <p:cNvSpPr>
              <a:spLocks/>
            </p:cNvSpPr>
            <p:nvPr/>
          </p:nvSpPr>
          <p:spPr bwMode="auto">
            <a:xfrm>
              <a:off x="7881939"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1"/>
                                        </p:tgtEl>
                                      </p:cBhvr>
                                    </p:animEffect>
                                    <p:set>
                                      <p:cBhvr>
                                        <p:cTn id="7" dur="1" fill="hold">
                                          <p:stCondLst>
                                            <p:cond delay="1999"/>
                                          </p:stCondLst>
                                        </p:cTn>
                                        <p:tgtEl>
                                          <p:spTgt spid="11"/>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326DA22B-49D9-4A06-9C3D-537F0EB4D484}" type="datetime1">
              <a:rPr kumimoji="1" lang="ja-JP" altLang="en-US" smtClean="0"/>
              <a:t>2015/10/23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063BA0-14ED-41A8-A787-8966E2AB34A9}"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100C18B3-9D9E-45BA-8EE0-9388F2082CE1}" type="datetime1">
              <a:rPr kumimoji="1" lang="ja-JP" altLang="en-US" smtClean="0"/>
              <a:t>2015/10/23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063BA0-14ED-41A8-A787-8966E2AB34A9}"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1219200" y="838200"/>
            <a:ext cx="7467600" cy="4419600"/>
          </a:xfrm>
        </p:spPr>
        <p:txBody>
          <a:bodyPr>
            <a:normAutofit/>
          </a:bodyPr>
          <a:lstStyle>
            <a:lvl1pPr>
              <a:defRPr sz="2800"/>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9031427-927E-4119-881D-30E420D8957F}" type="datetime1">
              <a:rPr kumimoji="1" lang="ja-JP" altLang="en-US" smtClean="0"/>
              <a:t>2015/10/23</a:t>
            </a:fld>
            <a:endParaRPr kumimoji="1" lang="ja-JP" altLang="en-US"/>
          </a:p>
        </p:txBody>
      </p:sp>
      <p:sp>
        <p:nvSpPr>
          <p:cNvPr id="10" name="Slide Number Placeholder 9"/>
          <p:cNvSpPr>
            <a:spLocks noGrp="1"/>
          </p:cNvSpPr>
          <p:nvPr>
            <p:ph type="sldNum" sz="quarter" idx="11"/>
          </p:nvPr>
        </p:nvSpPr>
        <p:spPr/>
        <p:txBody>
          <a:bodyPr/>
          <a:lstStyle/>
          <a:p>
            <a:fld id="{97063BA0-14ED-41A8-A787-8966E2AB34A9}" type="slidenum">
              <a:rPr kumimoji="1" lang="ja-JP" altLang="en-US" smtClean="0"/>
              <a:t>‹#›</a:t>
            </a:fld>
            <a:endParaRPr kumimoji="1" lang="ja-JP" altLang="en-US"/>
          </a:p>
        </p:txBody>
      </p:sp>
      <p:sp>
        <p:nvSpPr>
          <p:cNvPr id="12" name="Footer Placeholder 11"/>
          <p:cNvSpPr>
            <a:spLocks noGrp="1"/>
          </p:cNvSpPr>
          <p:nvPr>
            <p:ph type="ftr" sz="quarter" idx="12"/>
          </p:nvPr>
        </p:nvSpPr>
        <p:spPr/>
        <p:txBody>
          <a:bodyPr/>
          <a:lstStyle/>
          <a:p>
            <a:endParaRPr kumimoji="1" lang="ja-JP"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9199" y="4484080"/>
            <a:ext cx="7239001" cy="762000"/>
          </a:xfrm>
        </p:spPr>
        <p:txBody>
          <a:bodyPr bIns="0"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13"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ja-JP" altLang="en-US" smtClean="0"/>
              <a:t>マスター タイトルの書式設定</a:t>
            </a:r>
            <a:endParaRPr lang="en-US" dirty="0"/>
          </a:p>
        </p:txBody>
      </p:sp>
      <p:sp>
        <p:nvSpPr>
          <p:cNvPr id="19" name="Date Placeholder 18"/>
          <p:cNvSpPr>
            <a:spLocks noGrp="1"/>
          </p:cNvSpPr>
          <p:nvPr>
            <p:ph type="dt" sz="half" idx="10"/>
          </p:nvPr>
        </p:nvSpPr>
        <p:spPr/>
        <p:txBody>
          <a:bodyPr/>
          <a:lstStyle/>
          <a:p>
            <a:fld id="{FA55B0E4-E452-4FB3-9D23-660C6B24FB29}" type="datetime1">
              <a:rPr kumimoji="1" lang="ja-JP" altLang="en-US" smtClean="0"/>
              <a:t>2015/10/23</a:t>
            </a:fld>
            <a:endParaRPr kumimoji="1" lang="ja-JP" altLang="en-US"/>
          </a:p>
        </p:txBody>
      </p:sp>
      <p:sp>
        <p:nvSpPr>
          <p:cNvPr id="20" name="Slide Number Placeholder 19"/>
          <p:cNvSpPr>
            <a:spLocks noGrp="1"/>
          </p:cNvSpPr>
          <p:nvPr>
            <p:ph type="sldNum" sz="quarter" idx="11"/>
          </p:nvPr>
        </p:nvSpPr>
        <p:spPr/>
        <p:txBody>
          <a:bodyPr/>
          <a:lstStyle/>
          <a:p>
            <a:fld id="{97063BA0-14ED-41A8-A787-8966E2AB34A9}" type="slidenum">
              <a:rPr kumimoji="1" lang="ja-JP" altLang="en-US" smtClean="0"/>
              <a:t>‹#›</a:t>
            </a:fld>
            <a:endParaRPr kumimoji="1" lang="ja-JP" altLang="en-US"/>
          </a:p>
        </p:txBody>
      </p:sp>
      <p:sp>
        <p:nvSpPr>
          <p:cNvPr id="21" name="Footer Placeholder 20"/>
          <p:cNvSpPr>
            <a:spLocks noGrp="1"/>
          </p:cNvSpPr>
          <p:nvPr>
            <p:ph type="ftr" sz="quarter" idx="12"/>
          </p:nvPr>
        </p:nvSpPr>
        <p:spPr/>
        <p:txBody>
          <a:bodyPr/>
          <a:lstStyle/>
          <a:p>
            <a:endParaRPr kumimoji="1" lang="ja-JP"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5" name="Date Placeholder 4"/>
          <p:cNvSpPr>
            <a:spLocks noGrp="1"/>
          </p:cNvSpPr>
          <p:nvPr>
            <p:ph type="dt" sz="half" idx="10"/>
          </p:nvPr>
        </p:nvSpPr>
        <p:spPr/>
        <p:txBody>
          <a:bodyPr/>
          <a:lstStyle/>
          <a:p>
            <a:fld id="{4E511A9F-8EB0-4D88-BF21-6481A89306C1}" type="datetime1">
              <a:rPr kumimoji="1" lang="ja-JP" altLang="en-US" smtClean="0"/>
              <a:t>2015/10/23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7063BA0-14ED-41A8-A787-8966E2AB34A9}" type="slidenum">
              <a:rPr kumimoji="1" lang="ja-JP" altLang="en-US" smtClean="0"/>
              <a:t>‹#›</a:t>
            </a:fld>
            <a:endParaRPr kumimoji="1" lang="ja-JP" altLang="en-US"/>
          </a:p>
        </p:txBody>
      </p:sp>
      <p:sp>
        <p:nvSpPr>
          <p:cNvPr id="9" name="Content Placeholder 8"/>
          <p:cNvSpPr>
            <a:spLocks noGrp="1"/>
          </p:cNvSpPr>
          <p:nvPr>
            <p:ph sz="quarter" idx="13"/>
          </p:nvPr>
        </p:nvSpPr>
        <p:spPr>
          <a:xfrm>
            <a:off x="1216152" y="841248"/>
            <a:ext cx="3730752" cy="438912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Content Placeholder 10"/>
          <p:cNvSpPr>
            <a:spLocks noGrp="1"/>
          </p:cNvSpPr>
          <p:nvPr>
            <p:ph sz="quarter" idx="14"/>
          </p:nvPr>
        </p:nvSpPr>
        <p:spPr>
          <a:xfrm>
            <a:off x="5102352" y="841248"/>
            <a:ext cx="3730752" cy="438912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219200" y="841248"/>
            <a:ext cx="3733800"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5" name="Text Placeholder 4"/>
          <p:cNvSpPr>
            <a:spLocks noGrp="1"/>
          </p:cNvSpPr>
          <p:nvPr>
            <p:ph type="body" sz="quarter" idx="3"/>
          </p:nvPr>
        </p:nvSpPr>
        <p:spPr>
          <a:xfrm>
            <a:off x="5105400" y="841248"/>
            <a:ext cx="3735267"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7" name="Date Placeholder 6"/>
          <p:cNvSpPr>
            <a:spLocks noGrp="1"/>
          </p:cNvSpPr>
          <p:nvPr>
            <p:ph type="dt" sz="half" idx="10"/>
          </p:nvPr>
        </p:nvSpPr>
        <p:spPr/>
        <p:txBody>
          <a:bodyPr/>
          <a:lstStyle/>
          <a:p>
            <a:fld id="{086E366F-A7C7-453B-A434-1079674FA7E6}" type="datetime1">
              <a:rPr kumimoji="1" lang="ja-JP" altLang="en-US" smtClean="0"/>
              <a:t>2015/10/23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7063BA0-14ED-41A8-A787-8966E2AB34A9}" type="slidenum">
              <a:rPr kumimoji="1" lang="ja-JP" altLang="en-US" smtClean="0"/>
              <a:t>‹#›</a:t>
            </a:fld>
            <a:endParaRPr kumimoji="1" lang="ja-JP" altLang="en-US"/>
          </a:p>
        </p:txBody>
      </p:sp>
      <p:sp>
        <p:nvSpPr>
          <p:cNvPr id="11" name="Content Placeholder 10"/>
          <p:cNvSpPr>
            <a:spLocks noGrp="1"/>
          </p:cNvSpPr>
          <p:nvPr>
            <p:ph sz="quarter" idx="13"/>
          </p:nvPr>
        </p:nvSpPr>
        <p:spPr>
          <a:xfrm>
            <a:off x="1216152" y="1380744"/>
            <a:ext cx="3730752" cy="384048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3" name="Content Placeholder 12"/>
          <p:cNvSpPr>
            <a:spLocks noGrp="1"/>
          </p:cNvSpPr>
          <p:nvPr>
            <p:ph sz="quarter" idx="14"/>
          </p:nvPr>
        </p:nvSpPr>
        <p:spPr>
          <a:xfrm>
            <a:off x="5102352" y="1380743"/>
            <a:ext cx="3730752" cy="384048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54277AB-63E6-40DA-97F3-A4F0C56C6CB9}" type="datetime1">
              <a:rPr kumimoji="1" lang="ja-JP" altLang="en-US" smtClean="0"/>
              <a:t>2015/10/23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7063BA0-14ED-41A8-A787-8966E2AB34A9}"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CD86373-BF23-4E87-92D5-D6B6C3551731}" type="datetime1">
              <a:rPr kumimoji="1" lang="ja-JP" altLang="en-US" smtClean="0"/>
              <a:t>2015/10/23</a:t>
            </a:fld>
            <a:endParaRPr kumimoji="1" lang="ja-JP" altLang="en-US"/>
          </a:p>
        </p:txBody>
      </p:sp>
      <p:sp>
        <p:nvSpPr>
          <p:cNvPr id="6" name="Slide Number Placeholder 5"/>
          <p:cNvSpPr>
            <a:spLocks noGrp="1"/>
          </p:cNvSpPr>
          <p:nvPr>
            <p:ph type="sldNum" sz="quarter" idx="11"/>
          </p:nvPr>
        </p:nvSpPr>
        <p:spPr/>
        <p:txBody>
          <a:bodyPr/>
          <a:lstStyle/>
          <a:p>
            <a:fld id="{97063BA0-14ED-41A8-A787-8966E2AB34A9}" type="slidenum">
              <a:rPr kumimoji="1" lang="ja-JP" altLang="en-US" smtClean="0"/>
              <a:t>‹#›</a:t>
            </a:fld>
            <a:endParaRPr kumimoji="1" lang="ja-JP" altLang="en-US"/>
          </a:p>
        </p:txBody>
      </p:sp>
      <p:sp>
        <p:nvSpPr>
          <p:cNvPr id="7" name="Footer Placeholder 6"/>
          <p:cNvSpPr>
            <a:spLocks noGrp="1"/>
          </p:cNvSpPr>
          <p:nvPr>
            <p:ph type="ftr" sz="quarter" idx="12"/>
          </p:nvPr>
        </p:nvSpPr>
        <p:spPr/>
        <p:txBody>
          <a:bodyPr/>
          <a:lstStyle/>
          <a:p>
            <a:endParaRPr kumimoji="1" lang="ja-JP"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715000" y="395287"/>
            <a:ext cx="3008313" cy="1162050"/>
          </a:xfrm>
        </p:spPr>
        <p:txBody>
          <a:bodyPr anchor="b"/>
          <a:lstStyle>
            <a:lvl1pPr algn="l">
              <a:defRPr sz="2000" b="1">
                <a:ln>
                  <a:noFill/>
                </a:ln>
                <a:solidFill>
                  <a:srgbClr val="FF7605"/>
                </a:solidFill>
                <a:effectLst/>
              </a:defRPr>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5715000" y="1557337"/>
            <a:ext cx="3008313" cy="4386263"/>
          </a:xfrm>
        </p:spPr>
        <p:txBody>
          <a:bodyPr/>
          <a:lstStyle>
            <a:lvl1pPr marL="0" indent="0">
              <a:buNone/>
              <a:defRPr sz="140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4" name="Content Placeholder 13"/>
          <p:cNvSpPr>
            <a:spLocks noGrp="1"/>
          </p:cNvSpPr>
          <p:nvPr>
            <p:ph sz="quarter" idx="13"/>
          </p:nvPr>
        </p:nvSpPr>
        <p:spPr>
          <a:xfrm>
            <a:off x="914400" y="381000"/>
            <a:ext cx="4800600" cy="5943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9" name="Date Placeholder 8"/>
          <p:cNvSpPr>
            <a:spLocks noGrp="1"/>
          </p:cNvSpPr>
          <p:nvPr>
            <p:ph type="dt" sz="half" idx="14"/>
          </p:nvPr>
        </p:nvSpPr>
        <p:spPr/>
        <p:txBody>
          <a:bodyPr/>
          <a:lstStyle/>
          <a:p>
            <a:fld id="{6FF3977C-E005-43A2-B609-279C97523731}" type="datetime1">
              <a:rPr kumimoji="1" lang="ja-JP" altLang="en-US" smtClean="0"/>
              <a:t>2015/10/23</a:t>
            </a:fld>
            <a:endParaRPr kumimoji="1" lang="ja-JP" altLang="en-US"/>
          </a:p>
        </p:txBody>
      </p:sp>
      <p:sp>
        <p:nvSpPr>
          <p:cNvPr id="10" name="Slide Number Placeholder 9"/>
          <p:cNvSpPr>
            <a:spLocks noGrp="1"/>
          </p:cNvSpPr>
          <p:nvPr>
            <p:ph type="sldNum" sz="quarter" idx="15"/>
          </p:nvPr>
        </p:nvSpPr>
        <p:spPr/>
        <p:txBody>
          <a:bodyPr/>
          <a:lstStyle/>
          <a:p>
            <a:fld id="{97063BA0-14ED-41A8-A787-8966E2AB34A9}" type="slidenum">
              <a:rPr kumimoji="1" lang="ja-JP" altLang="en-US" smtClean="0"/>
              <a:t>‹#›</a:t>
            </a:fld>
            <a:endParaRPr kumimoji="1" lang="ja-JP" altLang="en-US"/>
          </a:p>
        </p:txBody>
      </p:sp>
      <p:sp>
        <p:nvSpPr>
          <p:cNvPr id="13" name="Footer Placeholder 12"/>
          <p:cNvSpPr>
            <a:spLocks noGrp="1"/>
          </p:cNvSpPr>
          <p:nvPr>
            <p:ph type="ftr" sz="quarter" idx="16"/>
          </p:nvPr>
        </p:nvSpPr>
        <p:spPr/>
        <p:txBody>
          <a:bodyPr/>
          <a:lstStyle/>
          <a:p>
            <a:endParaRPr kumimoji="1" lang="ja-JP"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219200" y="4624754"/>
            <a:ext cx="5486400" cy="404446"/>
          </a:xfrm>
        </p:spPr>
        <p:txBody>
          <a:bodyPr bIns="0" anchor="b"/>
          <a:lstStyle>
            <a:lvl1pPr algn="l">
              <a:defRPr sz="2000" b="1">
                <a:ln w="12700">
                  <a:noFill/>
                </a:ln>
                <a:solidFill>
                  <a:schemeClr val="tx1"/>
                </a:solidFill>
                <a:effectLst/>
              </a:defRPr>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1323975" y="381000"/>
            <a:ext cx="5867400" cy="40814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a:p>
        </p:txBody>
      </p:sp>
      <p:sp>
        <p:nvSpPr>
          <p:cNvPr id="4" name="Text Placeholder 3"/>
          <p:cNvSpPr>
            <a:spLocks noGrp="1"/>
          </p:cNvSpPr>
          <p:nvPr>
            <p:ph type="body" sz="half" idx="2"/>
          </p:nvPr>
        </p:nvSpPr>
        <p:spPr>
          <a:xfrm>
            <a:off x="1219200" y="5029200"/>
            <a:ext cx="4038600" cy="1371600"/>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C0DC3A4-5014-40B8-AB33-14675253212A}" type="datetime1">
              <a:rPr kumimoji="1" lang="ja-JP" altLang="en-US" smtClean="0"/>
              <a:t>2015/10/23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7063BA0-14ED-41A8-A787-8966E2AB34A9}"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228600" cy="6858000"/>
          </a:xfrm>
          <a:prstGeom prst="rect">
            <a:avLst/>
          </a:prstGeom>
          <a:gradFill>
            <a:gsLst>
              <a:gs pos="0">
                <a:schemeClr val="accent1"/>
              </a:gs>
              <a:gs pos="52000">
                <a:schemeClr val="accent6">
                  <a:lumMod val="75000"/>
                </a:schemeClr>
              </a:gs>
              <a:gs pos="100000">
                <a:schemeClr val="accent6">
                  <a:lumMod val="50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13" name="Rectangle 12"/>
          <p:cNvSpPr/>
          <p:nvPr/>
        </p:nvSpPr>
        <p:spPr>
          <a:xfrm>
            <a:off x="0" y="0"/>
            <a:ext cx="228600"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Placeholder 1"/>
          <p:cNvSpPr>
            <a:spLocks noGrp="1"/>
          </p:cNvSpPr>
          <p:nvPr>
            <p:ph type="title"/>
          </p:nvPr>
        </p:nvSpPr>
        <p:spPr>
          <a:xfrm>
            <a:off x="1219200" y="5257800"/>
            <a:ext cx="7239000" cy="1143000"/>
          </a:xfrm>
          <a:prstGeom prst="rect">
            <a:avLst/>
          </a:prstGeom>
        </p:spPr>
        <p:txBody>
          <a:bodyPr vert="horz" lIns="91440" tIns="45720" rIns="91440" bIns="45720" rtlCol="0" anchor="b">
            <a:noAutofit/>
          </a:bodyPr>
          <a:lstStyle/>
          <a:p>
            <a:endParaRPr lang="en-US" dirty="0"/>
          </a:p>
        </p:txBody>
      </p:sp>
      <p:sp>
        <p:nvSpPr>
          <p:cNvPr id="3" name="Text Placeholder 2"/>
          <p:cNvSpPr>
            <a:spLocks noGrp="1"/>
          </p:cNvSpPr>
          <p:nvPr>
            <p:ph type="body" idx="1"/>
          </p:nvPr>
        </p:nvSpPr>
        <p:spPr>
          <a:xfrm>
            <a:off x="1219200" y="838200"/>
            <a:ext cx="7467600" cy="44196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Footer Placeholder 4"/>
          <p:cNvSpPr>
            <a:spLocks noGrp="1"/>
          </p:cNvSpPr>
          <p:nvPr>
            <p:ph type="ftr" sz="quarter" idx="3"/>
          </p:nvPr>
        </p:nvSpPr>
        <p:spPr>
          <a:xfrm>
            <a:off x="1259680" y="6553200"/>
            <a:ext cx="7162800" cy="228600"/>
          </a:xfrm>
          <a:prstGeom prst="rect">
            <a:avLst/>
          </a:prstGeom>
        </p:spPr>
        <p:txBody>
          <a:bodyPr vert="horz" lIns="91440" tIns="45720" rIns="91440" bIns="45720" rtlCol="0" anchor="ctr"/>
          <a:lstStyle>
            <a:lvl1pPr algn="l">
              <a:defRPr sz="1200">
                <a:solidFill>
                  <a:schemeClr val="tx1">
                    <a:lumMod val="60000"/>
                    <a:lumOff val="40000"/>
                  </a:schemeClr>
                </a:solidFill>
              </a:defRPr>
            </a:lvl1pPr>
          </a:lstStyle>
          <a:p>
            <a:endParaRPr kumimoji="1" lang="ja-JP" altLang="en-US"/>
          </a:p>
        </p:txBody>
      </p:sp>
      <p:sp>
        <p:nvSpPr>
          <p:cNvPr id="6" name="Slide Number Placeholder 5"/>
          <p:cNvSpPr>
            <a:spLocks noGrp="1"/>
          </p:cNvSpPr>
          <p:nvPr>
            <p:ph type="sldNum" sz="quarter" idx="4"/>
          </p:nvPr>
        </p:nvSpPr>
        <p:spPr>
          <a:xfrm>
            <a:off x="8686800" y="5740400"/>
            <a:ext cx="381000" cy="365125"/>
          </a:xfrm>
          <a:prstGeom prst="rect">
            <a:avLst/>
          </a:prstGeom>
        </p:spPr>
        <p:txBody>
          <a:bodyPr vert="horz" lIns="91440" tIns="45720" rIns="91440" bIns="45720" rtlCol="0" anchor="ctr"/>
          <a:lstStyle>
            <a:lvl1pPr algn="l">
              <a:defRPr sz="1200" b="0">
                <a:solidFill>
                  <a:schemeClr val="tx2">
                    <a:lumMod val="60000"/>
                    <a:lumOff val="40000"/>
                  </a:schemeClr>
                </a:solidFill>
              </a:defRPr>
            </a:lvl1pPr>
          </a:lstStyle>
          <a:p>
            <a:fld id="{97063BA0-14ED-41A8-A787-8966E2AB34A9}" type="slidenum">
              <a:rPr kumimoji="1" lang="ja-JP" altLang="en-US" smtClean="0"/>
              <a:t>‹#›</a:t>
            </a:fld>
            <a:endParaRPr kumimoji="1" lang="ja-JP" altLang="en-US"/>
          </a:p>
        </p:txBody>
      </p:sp>
      <p:sp>
        <p:nvSpPr>
          <p:cNvPr id="16" name="Freeform 5"/>
          <p:cNvSpPr>
            <a:spLocks/>
          </p:cNvSpPr>
          <p:nvPr/>
        </p:nvSpPr>
        <p:spPr bwMode="auto">
          <a:xfrm>
            <a:off x="8453438" y="571500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2"/>
          </p:nvPr>
        </p:nvSpPr>
        <p:spPr>
          <a:xfrm rot="16200000">
            <a:off x="-1198682" y="4821116"/>
            <a:ext cx="2625969" cy="228600"/>
          </a:xfrm>
          <a:prstGeom prst="rect">
            <a:avLst/>
          </a:prstGeom>
        </p:spPr>
        <p:txBody>
          <a:bodyPr vert="horz" lIns="91440" tIns="45720" rIns="91440" bIns="45720" rtlCol="0" anchor="ctr"/>
          <a:lstStyle>
            <a:lvl1pPr algn="l">
              <a:defRPr sz="1200">
                <a:solidFill>
                  <a:srgbClr val="FFFFFF"/>
                </a:solidFill>
              </a:defRPr>
            </a:lvl1pPr>
          </a:lstStyle>
          <a:p>
            <a:fld id="{92D56BD5-AF03-47EA-9004-E702947B8FC3}" type="datetime1">
              <a:rPr kumimoji="1" lang="ja-JP" altLang="en-US" smtClean="0"/>
              <a:t>2015/10/23</a:t>
            </a:fld>
            <a:endParaRPr kumimoji="1" lang="ja-JP" alt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3"/>
                                        </p:tgtEl>
                                      </p:cBhvr>
                                    </p:animEffect>
                                    <p:set>
                                      <p:cBhvr>
                                        <p:cTn id="7" dur="1" fill="hold">
                                          <p:stCondLst>
                                            <p:cond delay="1999"/>
                                          </p:stCondLst>
                                        </p:cTn>
                                        <p:tgtEl>
                                          <p:spTgt spid="13"/>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Lst>
  </p:timing>
  <p:hf hdr="0" ftr="0" dt="0"/>
  <p:txStyles>
    <p:titleStyle>
      <a:lvl1pPr algn="l" defTabSz="914400" rtl="0" eaLnBrk="1" latinLnBrk="0" hangingPunct="1">
        <a:spcBef>
          <a:spcPct val="0"/>
        </a:spcBef>
        <a:buNone/>
        <a:defRPr kumimoji="1"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kumimoji="1"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87624" y="980728"/>
            <a:ext cx="7235981" cy="5348065"/>
          </a:xfrm>
        </p:spPr>
        <p:txBody>
          <a:bodyPr/>
          <a:lstStyle/>
          <a:p>
            <a:r>
              <a:rPr lang="ja-JP" altLang="en-US" sz="4000" dirty="0">
                <a:solidFill>
                  <a:schemeClr val="tx2"/>
                </a:solidFill>
              </a:rPr>
              <a:t>　</a:t>
            </a:r>
            <a:r>
              <a:rPr lang="en-US" altLang="ja-JP" sz="4000" dirty="0" smtClean="0">
                <a:solidFill>
                  <a:schemeClr val="tx2"/>
                </a:solidFill>
              </a:rPr>
              <a:t/>
            </a:r>
            <a:br>
              <a:rPr lang="en-US" altLang="ja-JP" sz="4000" dirty="0" smtClean="0">
                <a:solidFill>
                  <a:schemeClr val="tx2"/>
                </a:solidFill>
              </a:rPr>
            </a:br>
            <a:r>
              <a:rPr lang="en-US" altLang="ja-JP" sz="4000" dirty="0" smtClean="0">
                <a:solidFill>
                  <a:schemeClr val="tx2"/>
                </a:solidFill>
              </a:rPr>
              <a:t/>
            </a:r>
            <a:br>
              <a:rPr lang="en-US" altLang="ja-JP" sz="4000" dirty="0" smtClean="0">
                <a:solidFill>
                  <a:schemeClr val="tx2"/>
                </a:solidFill>
              </a:rPr>
            </a:br>
            <a:r>
              <a:rPr lang="en-US" altLang="ja-JP" sz="4000" dirty="0" smtClean="0">
                <a:solidFill>
                  <a:schemeClr val="tx2"/>
                </a:solidFill>
              </a:rPr>
              <a:t/>
            </a:r>
            <a:br>
              <a:rPr lang="en-US" altLang="ja-JP" sz="4000" dirty="0" smtClean="0">
                <a:solidFill>
                  <a:schemeClr val="tx2"/>
                </a:solidFill>
              </a:rPr>
            </a:br>
            <a:r>
              <a:rPr lang="en-US" altLang="ja-JP" sz="4000" dirty="0">
                <a:solidFill>
                  <a:schemeClr val="tx2"/>
                </a:solidFill>
              </a:rPr>
              <a:t/>
            </a:r>
            <a:br>
              <a:rPr lang="en-US" altLang="ja-JP" sz="4000" dirty="0">
                <a:solidFill>
                  <a:schemeClr val="tx2"/>
                </a:solidFill>
              </a:rPr>
            </a:br>
            <a:r>
              <a:rPr lang="en-US" altLang="ja-JP" sz="4000" dirty="0" smtClean="0">
                <a:solidFill>
                  <a:schemeClr val="tx2"/>
                </a:solidFill>
              </a:rPr>
              <a:t/>
            </a:r>
            <a:br>
              <a:rPr lang="en-US" altLang="ja-JP" sz="4000" dirty="0" smtClean="0">
                <a:solidFill>
                  <a:schemeClr val="tx2"/>
                </a:solidFill>
              </a:rPr>
            </a:br>
            <a:r>
              <a:rPr lang="en-US" altLang="ja-JP" sz="4000" dirty="0">
                <a:solidFill>
                  <a:schemeClr val="tx2"/>
                </a:solidFill>
              </a:rPr>
              <a:t/>
            </a:r>
            <a:br>
              <a:rPr lang="en-US" altLang="ja-JP" sz="4000" dirty="0">
                <a:solidFill>
                  <a:schemeClr val="tx2"/>
                </a:solidFill>
              </a:rPr>
            </a:br>
            <a:r>
              <a:rPr lang="ja-JP" altLang="en-US" sz="4000" dirty="0" smtClean="0">
                <a:solidFill>
                  <a:schemeClr val="tx2"/>
                </a:solidFill>
                <a:latin typeface="HG丸ｺﾞｼｯｸM-PRO" panose="020F0600000000000000" pitchFamily="50" charset="-128"/>
                <a:ea typeface="HG丸ｺﾞｼｯｸM-PRO" panose="020F0600000000000000" pitchFamily="50" charset="-128"/>
              </a:rPr>
              <a:t>割当雇用制度の限界</a:t>
            </a:r>
            <a:r>
              <a:rPr lang="en-US" altLang="ja-JP" sz="4000" dirty="0" smtClean="0">
                <a:solidFill>
                  <a:schemeClr val="tx2"/>
                </a:solidFill>
                <a:latin typeface="HG丸ｺﾞｼｯｸM-PRO" panose="020F0600000000000000" pitchFamily="50" charset="-128"/>
                <a:ea typeface="HG丸ｺﾞｼｯｸM-PRO" panose="020F0600000000000000" pitchFamily="50" charset="-128"/>
              </a:rPr>
              <a:t/>
            </a:r>
            <a:br>
              <a:rPr lang="en-US" altLang="ja-JP" sz="4000" dirty="0" smtClean="0">
                <a:solidFill>
                  <a:schemeClr val="tx2"/>
                </a:solidFill>
                <a:latin typeface="HG丸ｺﾞｼｯｸM-PRO" panose="020F0600000000000000" pitchFamily="50" charset="-128"/>
                <a:ea typeface="HG丸ｺﾞｼｯｸM-PRO" panose="020F0600000000000000" pitchFamily="50" charset="-128"/>
              </a:rPr>
            </a:br>
            <a:r>
              <a:rPr lang="ja-JP" altLang="en-US" sz="4000" dirty="0" smtClean="0">
                <a:solidFill>
                  <a:schemeClr val="tx2"/>
                </a:solidFill>
                <a:latin typeface="HG丸ｺﾞｼｯｸM-PRO" panose="020F0600000000000000" pitchFamily="50" charset="-128"/>
                <a:ea typeface="HG丸ｺﾞｼｯｸM-PRO" panose="020F0600000000000000" pitchFamily="50" charset="-128"/>
              </a:rPr>
              <a:t>　　　　　　　</a:t>
            </a:r>
            <a:r>
              <a:rPr lang="en-US" altLang="ja-JP" sz="4000" dirty="0" smtClean="0">
                <a:solidFill>
                  <a:schemeClr val="tx2"/>
                </a:solidFill>
                <a:latin typeface="HG丸ｺﾞｼｯｸM-PRO" panose="020F0600000000000000" pitchFamily="50" charset="-128"/>
                <a:ea typeface="HG丸ｺﾞｼｯｸM-PRO" panose="020F0600000000000000" pitchFamily="50" charset="-128"/>
              </a:rPr>
              <a:t/>
            </a:r>
            <a:br>
              <a:rPr lang="en-US" altLang="ja-JP" sz="4000" dirty="0" smtClean="0">
                <a:solidFill>
                  <a:schemeClr val="tx2"/>
                </a:solidFill>
                <a:latin typeface="HG丸ｺﾞｼｯｸM-PRO" panose="020F0600000000000000" pitchFamily="50" charset="-128"/>
                <a:ea typeface="HG丸ｺﾞｼｯｸM-PRO" panose="020F0600000000000000" pitchFamily="50" charset="-128"/>
              </a:rPr>
            </a:br>
            <a:r>
              <a:rPr lang="ja-JP" altLang="en-US" sz="4000" dirty="0" smtClean="0">
                <a:solidFill>
                  <a:schemeClr val="tx2"/>
                </a:solidFill>
                <a:latin typeface="HG丸ｺﾞｼｯｸM-PRO" panose="020F0600000000000000" pitchFamily="50" charset="-128"/>
                <a:ea typeface="HG丸ｺﾞｼｯｸM-PRO" panose="020F0600000000000000" pitchFamily="50" charset="-128"/>
              </a:rPr>
              <a:t>　</a:t>
            </a:r>
            <a:r>
              <a:rPr lang="ja-JP" altLang="en-US" sz="3600" dirty="0" smtClean="0">
                <a:solidFill>
                  <a:schemeClr val="tx2"/>
                </a:solidFill>
                <a:latin typeface="HG丸ｺﾞｼｯｸM-PRO" panose="020F0600000000000000" pitchFamily="50" charset="-128"/>
                <a:ea typeface="HG丸ｺﾞｼｯｸM-PRO" panose="020F0600000000000000" pitchFamily="50" charset="-128"/>
              </a:rPr>
              <a:t>～新しい障害者雇用への模索</a:t>
            </a:r>
            <a:r>
              <a:rPr kumimoji="1" lang="en-US" altLang="ja-JP" sz="3600" dirty="0" smtClean="0">
                <a:latin typeface="HG丸ｺﾞｼｯｸM-PRO" panose="020F0600000000000000" pitchFamily="50" charset="-128"/>
                <a:ea typeface="HG丸ｺﾞｼｯｸM-PRO" panose="020F0600000000000000" pitchFamily="50" charset="-128"/>
              </a:rPr>
              <a:t/>
            </a:r>
            <a:br>
              <a:rPr kumimoji="1" lang="en-US" altLang="ja-JP" sz="3600" dirty="0" smtClean="0">
                <a:latin typeface="HG丸ｺﾞｼｯｸM-PRO" panose="020F0600000000000000" pitchFamily="50" charset="-128"/>
                <a:ea typeface="HG丸ｺﾞｼｯｸM-PRO" panose="020F0600000000000000" pitchFamily="50" charset="-128"/>
              </a:rPr>
            </a:br>
            <a:r>
              <a:rPr kumimoji="1" lang="ja-JP" altLang="en-US" sz="4000" dirty="0" smtClean="0">
                <a:latin typeface="HG丸ｺﾞｼｯｸM-PRO" panose="020F0600000000000000" pitchFamily="50" charset="-128"/>
                <a:ea typeface="HG丸ｺﾞｼｯｸM-PRO" panose="020F0600000000000000" pitchFamily="50" charset="-128"/>
              </a:rPr>
              <a:t>　　　　　</a:t>
            </a:r>
            <a:r>
              <a:rPr kumimoji="1" lang="en-US" altLang="ja-JP" sz="4000" dirty="0" smtClean="0">
                <a:latin typeface="HG丸ｺﾞｼｯｸM-PRO" panose="020F0600000000000000" pitchFamily="50" charset="-128"/>
                <a:ea typeface="HG丸ｺﾞｼｯｸM-PRO" panose="020F0600000000000000" pitchFamily="50" charset="-128"/>
              </a:rPr>
              <a:t/>
            </a:r>
            <a:br>
              <a:rPr kumimoji="1" lang="en-US" altLang="ja-JP" sz="4000" dirty="0" smtClean="0">
                <a:latin typeface="HG丸ｺﾞｼｯｸM-PRO" panose="020F0600000000000000" pitchFamily="50" charset="-128"/>
                <a:ea typeface="HG丸ｺﾞｼｯｸM-PRO" panose="020F0600000000000000" pitchFamily="50" charset="-128"/>
              </a:rPr>
            </a:br>
            <a:r>
              <a:rPr kumimoji="1" lang="ja-JP" altLang="en-US" sz="4000" dirty="0" smtClean="0">
                <a:latin typeface="HG丸ｺﾞｼｯｸM-PRO" panose="020F0600000000000000" pitchFamily="50" charset="-128"/>
                <a:ea typeface="HG丸ｺﾞｼｯｸM-PRO" panose="020F0600000000000000" pitchFamily="50" charset="-128"/>
              </a:rPr>
              <a:t>　</a:t>
            </a:r>
            <a:r>
              <a:rPr lang="ja-JP" altLang="en-US" sz="3200" dirty="0" smtClean="0">
                <a:solidFill>
                  <a:schemeClr val="tx2"/>
                </a:solidFill>
                <a:latin typeface="HG丸ｺﾞｼｯｸM-PRO" panose="020F0600000000000000" pitchFamily="50" charset="-128"/>
                <a:ea typeface="HG丸ｺﾞｼｯｸM-PRO" panose="020F0600000000000000" pitchFamily="50" charset="-128"/>
              </a:rPr>
              <a:t>雇用される</a:t>
            </a:r>
            <a:r>
              <a:rPr lang="ja-JP" altLang="en-US" sz="3200" dirty="0" smtClean="0">
                <a:solidFill>
                  <a:schemeClr val="tx2"/>
                </a:solidFill>
                <a:latin typeface="HG丸ｺﾞｼｯｸM-PRO" panose="020F0600000000000000" pitchFamily="50" charset="-128"/>
                <a:ea typeface="HG丸ｺﾞｼｯｸM-PRO" panose="020F0600000000000000" pitchFamily="50" charset="-128"/>
              </a:rPr>
              <a:t>障害者・雇用</a:t>
            </a:r>
            <a:r>
              <a:rPr lang="ja-JP" altLang="en-US" sz="3200" dirty="0" smtClean="0">
                <a:solidFill>
                  <a:schemeClr val="tx2"/>
                </a:solidFill>
                <a:latin typeface="HG丸ｺﾞｼｯｸM-PRO" panose="020F0600000000000000" pitchFamily="50" charset="-128"/>
                <a:ea typeface="HG丸ｺﾞｼｯｸM-PRO" panose="020F0600000000000000" pitchFamily="50" charset="-128"/>
              </a:rPr>
              <a:t>する障害者</a:t>
            </a:r>
            <a:r>
              <a:rPr lang="en-US" altLang="ja-JP" sz="3600" dirty="0" smtClean="0">
                <a:solidFill>
                  <a:srgbClr val="FFFF00"/>
                </a:solidFill>
                <a:latin typeface="HG丸ｺﾞｼｯｸM-PRO" panose="020F0600000000000000" pitchFamily="50" charset="-128"/>
                <a:ea typeface="HG丸ｺﾞｼｯｸM-PRO" panose="020F0600000000000000" pitchFamily="50" charset="-128"/>
              </a:rPr>
              <a:t/>
            </a:r>
            <a:br>
              <a:rPr lang="en-US" altLang="ja-JP" sz="3600" dirty="0" smtClean="0">
                <a:solidFill>
                  <a:srgbClr val="FFFF00"/>
                </a:solidFill>
                <a:latin typeface="HG丸ｺﾞｼｯｸM-PRO" panose="020F0600000000000000" pitchFamily="50" charset="-128"/>
                <a:ea typeface="HG丸ｺﾞｼｯｸM-PRO" panose="020F0600000000000000" pitchFamily="50" charset="-128"/>
              </a:rPr>
            </a:br>
            <a:r>
              <a:rPr lang="en-US" altLang="ja-JP" sz="3600" dirty="0">
                <a:solidFill>
                  <a:schemeClr val="bg2">
                    <a:lumMod val="90000"/>
                  </a:schemeClr>
                </a:solidFill>
                <a:effectLst/>
              </a:rPr>
              <a:t/>
            </a:r>
            <a:br>
              <a:rPr lang="en-US" altLang="ja-JP" sz="3600" dirty="0">
                <a:solidFill>
                  <a:schemeClr val="bg2">
                    <a:lumMod val="90000"/>
                  </a:schemeClr>
                </a:solidFill>
                <a:effectLst/>
              </a:rPr>
            </a:br>
            <a:r>
              <a:rPr lang="en-US" altLang="ja-JP" sz="3600" dirty="0" smtClean="0">
                <a:solidFill>
                  <a:schemeClr val="bg2">
                    <a:lumMod val="90000"/>
                  </a:schemeClr>
                </a:solidFill>
                <a:effectLst/>
              </a:rPr>
              <a:t/>
            </a:r>
            <a:br>
              <a:rPr lang="en-US" altLang="ja-JP" sz="3600" dirty="0" smtClean="0">
                <a:solidFill>
                  <a:schemeClr val="bg2">
                    <a:lumMod val="90000"/>
                  </a:schemeClr>
                </a:solidFill>
                <a:effectLst/>
              </a:rPr>
            </a:br>
            <a:r>
              <a:rPr lang="ja-JP" altLang="en-US" sz="3600" dirty="0" smtClean="0">
                <a:solidFill>
                  <a:schemeClr val="bg2">
                    <a:lumMod val="90000"/>
                  </a:schemeClr>
                </a:solidFill>
                <a:effectLst/>
              </a:rPr>
              <a:t>　　　　　　　　　　　　</a:t>
            </a:r>
            <a:r>
              <a:rPr lang="ja-JP" altLang="en-US" sz="2800" dirty="0" smtClean="0">
                <a:solidFill>
                  <a:schemeClr val="tx1">
                    <a:lumMod val="50000"/>
                    <a:lumOff val="50000"/>
                  </a:schemeClr>
                </a:solidFill>
                <a:effectLst/>
                <a:latin typeface="HGP教科書体" pitchFamily="18" charset="-128"/>
                <a:ea typeface="HGP教科書体" pitchFamily="18" charset="-128"/>
              </a:rPr>
              <a:t>金沢大学大学院</a:t>
            </a:r>
            <a:r>
              <a:rPr lang="en-US" altLang="ja-JP" sz="3600" dirty="0" smtClean="0">
                <a:solidFill>
                  <a:schemeClr val="tx1">
                    <a:lumMod val="50000"/>
                    <a:lumOff val="50000"/>
                  </a:schemeClr>
                </a:solidFill>
                <a:effectLst/>
                <a:latin typeface="HGP教科書体" pitchFamily="18" charset="-128"/>
                <a:ea typeface="HGP教科書体" pitchFamily="18" charset="-128"/>
              </a:rPr>
              <a:t/>
            </a:r>
            <a:br>
              <a:rPr lang="en-US" altLang="ja-JP" sz="3600" dirty="0" smtClean="0">
                <a:solidFill>
                  <a:schemeClr val="tx1">
                    <a:lumMod val="50000"/>
                    <a:lumOff val="50000"/>
                  </a:schemeClr>
                </a:solidFill>
                <a:effectLst/>
                <a:latin typeface="HGP教科書体" pitchFamily="18" charset="-128"/>
                <a:ea typeface="HGP教科書体" pitchFamily="18" charset="-128"/>
              </a:rPr>
            </a:br>
            <a:r>
              <a:rPr lang="ja-JP" altLang="en-US" sz="3600" dirty="0" smtClean="0">
                <a:solidFill>
                  <a:schemeClr val="tx1">
                    <a:lumMod val="50000"/>
                    <a:lumOff val="50000"/>
                  </a:schemeClr>
                </a:solidFill>
                <a:effectLst/>
                <a:latin typeface="HGP教科書体" pitchFamily="18" charset="-128"/>
                <a:ea typeface="HGP教科書体" pitchFamily="18" charset="-128"/>
              </a:rPr>
              <a:t>　　　　　　　　　　　　　　　　阿地知　進</a:t>
            </a:r>
            <a:r>
              <a:rPr lang="ja-JP" altLang="en-US" sz="3600" dirty="0" smtClean="0">
                <a:solidFill>
                  <a:schemeClr val="tx1">
                    <a:lumMod val="50000"/>
                    <a:lumOff val="50000"/>
                  </a:schemeClr>
                </a:solidFill>
                <a:effectLst/>
              </a:rPr>
              <a:t>　　</a:t>
            </a:r>
            <a:endParaRPr kumimoji="1" lang="ja-JP" altLang="en-US" sz="3600" dirty="0">
              <a:solidFill>
                <a:schemeClr val="bg2">
                  <a:lumMod val="90000"/>
                </a:schemeClr>
              </a:solidFill>
            </a:endParaRPr>
          </a:p>
        </p:txBody>
      </p:sp>
      <p:sp>
        <p:nvSpPr>
          <p:cNvPr id="3" name="スライド番号プレースホルダー 2"/>
          <p:cNvSpPr>
            <a:spLocks noGrp="1"/>
          </p:cNvSpPr>
          <p:nvPr>
            <p:ph type="sldNum" sz="quarter" idx="12"/>
          </p:nvPr>
        </p:nvSpPr>
        <p:spPr/>
        <p:txBody>
          <a:bodyPr/>
          <a:lstStyle/>
          <a:p>
            <a:fld id="{97063BA0-14ED-41A8-A787-8966E2AB34A9}" type="slidenum">
              <a:rPr kumimoji="1" lang="ja-JP" altLang="en-US" sz="2000" smtClean="0"/>
              <a:t>1</a:t>
            </a:fld>
            <a:endParaRPr kumimoji="1" lang="ja-JP" altLang="en-US" sz="2000" dirty="0"/>
          </a:p>
        </p:txBody>
      </p:sp>
    </p:spTree>
    <p:extLst>
      <p:ext uri="{BB962C8B-B14F-4D97-AF65-F5344CB8AC3E}">
        <p14:creationId xmlns:p14="http://schemas.microsoft.com/office/powerpoint/2010/main" val="16954180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10</a:t>
            </a:fld>
            <a:endParaRPr kumimoji="1" lang="ja-JP" altLang="en-US"/>
          </a:p>
        </p:txBody>
      </p:sp>
      <p:sp>
        <p:nvSpPr>
          <p:cNvPr id="3" name="テキスト ボックス 2"/>
          <p:cNvSpPr txBox="1"/>
          <p:nvPr/>
        </p:nvSpPr>
        <p:spPr>
          <a:xfrm>
            <a:off x="1259632" y="1196752"/>
            <a:ext cx="6696744" cy="4401205"/>
          </a:xfrm>
          <a:prstGeom prst="rect">
            <a:avLst/>
          </a:prstGeom>
          <a:noFill/>
        </p:spPr>
        <p:txBody>
          <a:bodyPr wrap="square" rtlCol="0">
            <a:spAutoFit/>
          </a:bodyPr>
          <a:lstStyle/>
          <a:p>
            <a:pPr algn="ctr"/>
            <a:r>
              <a:rPr lang="ja-JP" altLang="en-US" sz="2800" b="1" dirty="0" smtClean="0">
                <a:solidFill>
                  <a:srgbClr val="002060"/>
                </a:solidFill>
                <a:latin typeface="HG丸ｺﾞｼｯｸM-PRO" panose="020F0600000000000000" pitchFamily="50" charset="-128"/>
                <a:ea typeface="HG丸ｺﾞｼｯｸM-PRO" panose="020F0600000000000000" pitchFamily="50" charset="-128"/>
              </a:rPr>
              <a:t>新しい制度が導入されると</a:t>
            </a:r>
            <a:endParaRPr lang="en-US" altLang="ja-JP" sz="2800" b="1" dirty="0" smtClean="0">
              <a:solidFill>
                <a:srgbClr val="002060"/>
              </a:solidFill>
              <a:latin typeface="HG丸ｺﾞｼｯｸM-PRO" panose="020F0600000000000000" pitchFamily="50" charset="-128"/>
              <a:ea typeface="HG丸ｺﾞｼｯｸM-PRO" panose="020F0600000000000000" pitchFamily="50" charset="-128"/>
            </a:endParaRPr>
          </a:p>
          <a:p>
            <a:pPr algn="ctr"/>
            <a:endParaRPr lang="en-US" altLang="ja-JP" sz="2800" b="1" dirty="0">
              <a:solidFill>
                <a:srgbClr val="002060"/>
              </a:solidFill>
              <a:latin typeface="HG丸ｺﾞｼｯｸM-PRO" panose="020F0600000000000000" pitchFamily="50" charset="-128"/>
              <a:ea typeface="HG丸ｺﾞｼｯｸM-PRO" panose="020F0600000000000000" pitchFamily="50" charset="-128"/>
            </a:endParaRPr>
          </a:p>
          <a:p>
            <a:pPr algn="ctr"/>
            <a:r>
              <a:rPr lang="ja-JP" altLang="en-US" sz="2800" b="1" dirty="0" smtClean="0">
                <a:solidFill>
                  <a:srgbClr val="002060"/>
                </a:solidFill>
                <a:latin typeface="HG丸ｺﾞｼｯｸM-PRO" panose="020F0600000000000000" pitchFamily="50" charset="-128"/>
                <a:ea typeface="HG丸ｺﾞｼｯｸM-PRO" panose="020F0600000000000000" pitchFamily="50" charset="-128"/>
              </a:rPr>
              <a:t>合理的</a:t>
            </a:r>
            <a:r>
              <a:rPr lang="ja-JP" altLang="en-US" sz="2800" b="1" dirty="0" smtClean="0">
                <a:solidFill>
                  <a:srgbClr val="002060"/>
                </a:solidFill>
                <a:latin typeface="HG丸ｺﾞｼｯｸM-PRO" panose="020F0600000000000000" pitchFamily="50" charset="-128"/>
                <a:ea typeface="HG丸ｺﾞｼｯｸM-PRO" panose="020F0600000000000000" pitchFamily="50" charset="-128"/>
              </a:rPr>
              <a:t>配慮という</a:t>
            </a:r>
            <a:r>
              <a:rPr lang="ja-JP" altLang="en-US" sz="2800" b="1" dirty="0" smtClean="0">
                <a:solidFill>
                  <a:srgbClr val="002060"/>
                </a:solidFill>
                <a:latin typeface="HG丸ｺﾞｼｯｸM-PRO" panose="020F0600000000000000" pitchFamily="50" charset="-128"/>
                <a:ea typeface="HG丸ｺﾞｼｯｸM-PRO" panose="020F0600000000000000" pitchFamily="50" charset="-128"/>
              </a:rPr>
              <a:t>事で</a:t>
            </a:r>
            <a:endParaRPr lang="en-US" altLang="ja-JP" sz="2800" b="1" dirty="0" smtClean="0">
              <a:solidFill>
                <a:srgbClr val="002060"/>
              </a:solidFill>
              <a:latin typeface="HG丸ｺﾞｼｯｸM-PRO" panose="020F0600000000000000" pitchFamily="50" charset="-128"/>
              <a:ea typeface="HG丸ｺﾞｼｯｸM-PRO" panose="020F0600000000000000" pitchFamily="50" charset="-128"/>
            </a:endParaRPr>
          </a:p>
          <a:p>
            <a:pPr algn="ctr"/>
            <a:endParaRPr lang="en-US" altLang="ja-JP" sz="2800" b="1" dirty="0" smtClean="0">
              <a:solidFill>
                <a:srgbClr val="002060"/>
              </a:solidFill>
              <a:latin typeface="HG丸ｺﾞｼｯｸM-PRO" panose="020F0600000000000000" pitchFamily="50" charset="-128"/>
              <a:ea typeface="HG丸ｺﾞｼｯｸM-PRO" panose="020F0600000000000000" pitchFamily="50" charset="-128"/>
            </a:endParaRPr>
          </a:p>
          <a:p>
            <a:pPr algn="ctr"/>
            <a:r>
              <a:rPr kumimoji="1" lang="ja-JP" altLang="en-US" sz="2800" b="1" dirty="0">
                <a:solidFill>
                  <a:srgbClr val="002060"/>
                </a:solidFill>
                <a:latin typeface="HG丸ｺﾞｼｯｸM-PRO" panose="020F0600000000000000" pitchFamily="50" charset="-128"/>
                <a:ea typeface="HG丸ｺﾞｼｯｸM-PRO" panose="020F0600000000000000" pitchFamily="50" charset="-128"/>
              </a:rPr>
              <a:t>　</a:t>
            </a:r>
            <a:r>
              <a:rPr kumimoji="1" lang="ja-JP" altLang="en-US" sz="2800" b="1" dirty="0" smtClean="0">
                <a:solidFill>
                  <a:srgbClr val="002060"/>
                </a:solidFill>
                <a:latin typeface="HG丸ｺﾞｼｯｸM-PRO" panose="020F0600000000000000" pitchFamily="50" charset="-128"/>
                <a:ea typeface="HG丸ｺﾞｼｯｸM-PRO" panose="020F0600000000000000" pitchFamily="50" charset="-128"/>
              </a:rPr>
              <a:t>いくらかの希望も感じられるが</a:t>
            </a:r>
            <a:endParaRPr kumimoji="1" lang="en-US" altLang="ja-JP" sz="2800" b="1" dirty="0" smtClean="0">
              <a:solidFill>
                <a:srgbClr val="002060"/>
              </a:solidFill>
              <a:latin typeface="HG丸ｺﾞｼｯｸM-PRO" panose="020F0600000000000000" pitchFamily="50" charset="-128"/>
              <a:ea typeface="HG丸ｺﾞｼｯｸM-PRO" panose="020F0600000000000000" pitchFamily="50" charset="-128"/>
            </a:endParaRPr>
          </a:p>
          <a:p>
            <a:pPr algn="ctr"/>
            <a:endParaRPr kumimoji="1" lang="en-US" altLang="ja-JP" sz="2800" b="1" dirty="0">
              <a:solidFill>
                <a:srgbClr val="002060"/>
              </a:solidFill>
              <a:latin typeface="HG丸ｺﾞｼｯｸM-PRO" panose="020F0600000000000000" pitchFamily="50" charset="-128"/>
              <a:ea typeface="HG丸ｺﾞｼｯｸM-PRO" panose="020F0600000000000000" pitchFamily="50" charset="-128"/>
            </a:endParaRPr>
          </a:p>
          <a:p>
            <a:pPr algn="ctr"/>
            <a:r>
              <a:rPr lang="ja-JP" altLang="en-US" sz="2800" b="1" dirty="0" smtClean="0">
                <a:solidFill>
                  <a:srgbClr val="002060"/>
                </a:solidFill>
                <a:latin typeface="HG丸ｺﾞｼｯｸM-PRO" panose="020F0600000000000000" pitchFamily="50" charset="-128"/>
                <a:ea typeface="HG丸ｺﾞｼｯｸM-PRO" panose="020F0600000000000000" pitchFamily="50" charset="-128"/>
              </a:rPr>
              <a:t>罰則がないと</a:t>
            </a:r>
            <a:r>
              <a:rPr lang="ja-JP" altLang="en-US" sz="2800" b="1" dirty="0" smtClean="0">
                <a:solidFill>
                  <a:srgbClr val="002060"/>
                </a:solidFill>
                <a:latin typeface="HG丸ｺﾞｼｯｸM-PRO" panose="020F0600000000000000" pitchFamily="50" charset="-128"/>
                <a:ea typeface="HG丸ｺﾞｼｯｸM-PRO" panose="020F0600000000000000" pitchFamily="50" charset="-128"/>
              </a:rPr>
              <a:t>障害者</a:t>
            </a:r>
            <a:r>
              <a:rPr lang="ja-JP" altLang="en-US" sz="2800" b="1" dirty="0" smtClean="0">
                <a:solidFill>
                  <a:srgbClr val="002060"/>
                </a:solidFill>
                <a:latin typeface="HG丸ｺﾞｼｯｸM-PRO" panose="020F0600000000000000" pitchFamily="50" charset="-128"/>
                <a:ea typeface="HG丸ｺﾞｼｯｸM-PRO" panose="020F0600000000000000" pitchFamily="50" charset="-128"/>
              </a:rPr>
              <a:t>を雇用しないという大多数の風潮</a:t>
            </a:r>
            <a:endParaRPr lang="en-US" altLang="ja-JP" sz="2800" b="1" dirty="0" smtClean="0">
              <a:solidFill>
                <a:srgbClr val="002060"/>
              </a:solidFill>
              <a:latin typeface="HG丸ｺﾞｼｯｸM-PRO" panose="020F0600000000000000" pitchFamily="50" charset="-128"/>
              <a:ea typeface="HG丸ｺﾞｼｯｸM-PRO" panose="020F0600000000000000" pitchFamily="50" charset="-128"/>
            </a:endParaRPr>
          </a:p>
          <a:p>
            <a:pPr algn="ctr"/>
            <a:endParaRPr kumimoji="1" lang="en-US" altLang="ja-JP" sz="2800" b="1" dirty="0">
              <a:solidFill>
                <a:srgbClr val="002060"/>
              </a:solidFill>
              <a:latin typeface="HG丸ｺﾞｼｯｸM-PRO" panose="020F0600000000000000" pitchFamily="50" charset="-128"/>
              <a:ea typeface="HG丸ｺﾞｼｯｸM-PRO" panose="020F0600000000000000" pitchFamily="50" charset="-128"/>
            </a:endParaRPr>
          </a:p>
          <a:p>
            <a:pPr algn="ctr"/>
            <a:r>
              <a:rPr lang="ja-JP" altLang="en-US" sz="2800" b="1" dirty="0" smtClean="0">
                <a:solidFill>
                  <a:srgbClr val="002060"/>
                </a:solidFill>
                <a:latin typeface="HG丸ｺﾞｼｯｸM-PRO" panose="020F0600000000000000" pitchFamily="50" charset="-128"/>
                <a:ea typeface="HG丸ｺﾞｼｯｸM-PRO" panose="020F0600000000000000" pitchFamily="50" charset="-128"/>
              </a:rPr>
              <a:t>多くは期待できない</a:t>
            </a:r>
            <a:endParaRPr kumimoji="1" lang="ja-JP" altLang="en-US" sz="2800" b="1" dirty="0">
              <a:solidFill>
                <a:srgbClr val="00206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7695888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11</a:t>
            </a:fld>
            <a:endParaRPr kumimoji="1" lang="ja-JP" altLang="en-US"/>
          </a:p>
        </p:txBody>
      </p:sp>
      <p:sp>
        <p:nvSpPr>
          <p:cNvPr id="3" name="テキスト ボックス 2"/>
          <p:cNvSpPr txBox="1"/>
          <p:nvPr/>
        </p:nvSpPr>
        <p:spPr>
          <a:xfrm>
            <a:off x="827584" y="1772816"/>
            <a:ext cx="6696744" cy="2554545"/>
          </a:xfrm>
          <a:prstGeom prst="rect">
            <a:avLst/>
          </a:prstGeom>
          <a:noFill/>
        </p:spPr>
        <p:txBody>
          <a:bodyPr wrap="square" rtlCol="0">
            <a:spAutoFit/>
          </a:bodyPr>
          <a:lstStyle/>
          <a:p>
            <a:pPr algn="ct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障害者の人権と人間らしい仕事</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pPr algn="ctr"/>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pPr algn="ct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太陽の家の活動</a:t>
            </a:r>
            <a:endParaRPr lang="en-US" altLang="ja-JP" sz="2800" b="1" dirty="0" smtClean="0">
              <a:solidFill>
                <a:srgbClr val="002060"/>
              </a:solidFill>
              <a:latin typeface="HG丸ｺﾞｼｯｸM-PRO" panose="020F0600000000000000" pitchFamily="50" charset="-128"/>
              <a:ea typeface="HG丸ｺﾞｼｯｸM-PRO" panose="020F0600000000000000" pitchFamily="50" charset="-128"/>
            </a:endParaRPr>
          </a:p>
          <a:p>
            <a:pPr lvl="0" algn="ct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lgn="ct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中小企業家同友会の活動</a:t>
            </a:r>
            <a:endParaRPr lang="en-US" altLang="ja-JP" sz="2800" b="1" dirty="0" smtClean="0">
              <a:solidFill>
                <a:srgbClr val="00206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1165571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12</a:t>
            </a:fld>
            <a:endParaRPr kumimoji="1" lang="ja-JP" altLang="en-US"/>
          </a:p>
        </p:txBody>
      </p:sp>
      <p:sp>
        <p:nvSpPr>
          <p:cNvPr id="3" name="テキスト ボックス 2"/>
          <p:cNvSpPr txBox="1"/>
          <p:nvPr/>
        </p:nvSpPr>
        <p:spPr>
          <a:xfrm>
            <a:off x="899592" y="1772816"/>
            <a:ext cx="7200800" cy="4031873"/>
          </a:xfrm>
          <a:prstGeom prst="rect">
            <a:avLst/>
          </a:prstGeom>
          <a:noFill/>
        </p:spPr>
        <p:txBody>
          <a:bodyPr wrap="square" rtlCol="0">
            <a:spAutoFit/>
          </a:bodyPr>
          <a:lstStyle/>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雇用される</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障害者</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→普通はこう考えているのではないか</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雇用</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する</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障害者</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→今度はここから考えてみる</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lgn="ctr"/>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lgn="ct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2275639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13</a:t>
            </a:fld>
            <a:endParaRPr kumimoji="1" lang="ja-JP" altLang="en-US"/>
          </a:p>
        </p:txBody>
      </p:sp>
      <p:sp>
        <p:nvSpPr>
          <p:cNvPr id="3" name="テキスト ボックス 2"/>
          <p:cNvSpPr txBox="1"/>
          <p:nvPr/>
        </p:nvSpPr>
        <p:spPr>
          <a:xfrm>
            <a:off x="1475656" y="764704"/>
            <a:ext cx="6696744" cy="4955203"/>
          </a:xfrm>
          <a:prstGeom prst="rect">
            <a:avLst/>
          </a:prstGeom>
          <a:noFill/>
        </p:spPr>
        <p:txBody>
          <a:bodyPr wrap="square" rtlCol="0">
            <a:spAutoFit/>
          </a:bodyPr>
          <a:lstStyle/>
          <a:p>
            <a:pPr algn="ct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雇用</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する障害者</a:t>
            </a:r>
            <a:endParaRPr lang="en-US" altLang="ja-JP" sz="2800" b="1" dirty="0" smtClean="0">
              <a:solidFill>
                <a:srgbClr val="002060"/>
              </a:solidFill>
              <a:latin typeface="HG丸ｺﾞｼｯｸM-PRO" panose="020F0600000000000000" pitchFamily="50" charset="-128"/>
              <a:ea typeface="HG丸ｺﾞｼｯｸM-PRO" panose="020F0600000000000000" pitchFamily="50" charset="-128"/>
            </a:endParaRPr>
          </a:p>
          <a:p>
            <a:pPr algn="ctr"/>
            <a:endParaRPr lang="en-US" altLang="ja-JP" sz="2800" b="1" dirty="0" smtClean="0">
              <a:solidFill>
                <a:srgbClr val="002060"/>
              </a:solidFill>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・起業</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・経営陣</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・人事に関与できる公務員</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・その他</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73826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14</a:t>
            </a:fld>
            <a:endParaRPr kumimoji="1" lang="ja-JP" altLang="en-US"/>
          </a:p>
        </p:txBody>
      </p:sp>
      <p:sp>
        <p:nvSpPr>
          <p:cNvPr id="3" name="テキスト ボックス 2"/>
          <p:cNvSpPr txBox="1"/>
          <p:nvPr/>
        </p:nvSpPr>
        <p:spPr>
          <a:xfrm>
            <a:off x="611560" y="413762"/>
            <a:ext cx="7632848" cy="5509200"/>
          </a:xfrm>
          <a:prstGeom prst="rect">
            <a:avLst/>
          </a:prstGeom>
          <a:noFill/>
        </p:spPr>
        <p:txBody>
          <a:bodyPr wrap="square" rtlCol="0">
            <a:spAutoFit/>
          </a:bodyPr>
          <a:lstStyle/>
          <a:p>
            <a:pPr algn="ct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特定非営利活動法人　施無畏（せむい）</a:t>
            </a:r>
            <a:endParaRPr lang="en-US" altLang="ja-JP" sz="2800" b="1" dirty="0" smtClean="0">
              <a:solidFill>
                <a:srgbClr val="002060"/>
              </a:solidFill>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・福祉</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雇用の事業所では</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なく、経済</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社会</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で</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存続</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できる</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企業体を目指す</a:t>
            </a:r>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・経営グループには、障害者が加わる</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・健常者、高齢者、障害者のインクルー</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シブな経営体</a:t>
            </a:r>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・自然農法のいちごハウス（５００㎡）</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自然</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農法の農園（５００㎡）</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28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（以上ガラスハウス）</a:t>
            </a:r>
            <a:endParaRPr lang="en-US" altLang="ja-JP" sz="28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自然農法の</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農園</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（５００㎡）</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カフェ</a:t>
            </a:r>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2323303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15</a:t>
            </a:fld>
            <a:endParaRPr kumimoji="1" lang="ja-JP" altLang="en-US"/>
          </a:p>
        </p:txBody>
      </p:sp>
      <p:sp>
        <p:nvSpPr>
          <p:cNvPr id="3" name="テキスト ボックス 2"/>
          <p:cNvSpPr txBox="1"/>
          <p:nvPr/>
        </p:nvSpPr>
        <p:spPr>
          <a:xfrm>
            <a:off x="683568" y="829714"/>
            <a:ext cx="7632848" cy="4893647"/>
          </a:xfrm>
          <a:prstGeom prst="rect">
            <a:avLst/>
          </a:prstGeom>
          <a:noFill/>
        </p:spPr>
        <p:txBody>
          <a:bodyPr wrap="square" rtlCol="0">
            <a:spAutoFit/>
          </a:bodyPr>
          <a:lstStyle/>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２０１４年度</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いちごハウスのすまいる生産事業</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24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a:t>
            </a:r>
            <a:r>
              <a:rPr lang="zh-TW" altLang="en-US" sz="24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独立行政法人福祉医療機構社会福祉振興助成</a:t>
            </a:r>
            <a:r>
              <a:rPr lang="ja-JP" altLang="en-US" sz="24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endParaRPr lang="en-US" altLang="ja-JP" sz="24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・食と農を通した、高齢者、障害者の</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ＱＯＬの向上と就労の機会の確保</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・基盤整備</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農の場面での就労の場の準備</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農作業のトレーニングと作業の細分化</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６次産業化の準備と実践</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・余暇のレクリエーションの確保</a:t>
            </a:r>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1400060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16</a:t>
            </a:fld>
            <a:endParaRPr kumimoji="1" lang="ja-JP" altLang="en-US"/>
          </a:p>
        </p:txBody>
      </p:sp>
      <p:sp>
        <p:nvSpPr>
          <p:cNvPr id="3" name="テキスト ボックス 2"/>
          <p:cNvSpPr txBox="1"/>
          <p:nvPr/>
        </p:nvSpPr>
        <p:spPr>
          <a:xfrm>
            <a:off x="683568" y="536466"/>
            <a:ext cx="7704856" cy="5386090"/>
          </a:xfrm>
          <a:prstGeom prst="rect">
            <a:avLst/>
          </a:prstGeom>
          <a:noFill/>
        </p:spPr>
        <p:txBody>
          <a:bodyPr wrap="square" rtlCol="0">
            <a:spAutoFit/>
          </a:bodyPr>
          <a:lstStyle/>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２０１５年度</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消費者ニーズ対応型食育活動モデル事業</a:t>
            </a:r>
            <a:r>
              <a:rPr lang="ja-JP" altLang="en-US" sz="24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（農林水産省</a:t>
            </a:r>
            <a:r>
              <a:rPr lang="ja-JP" altLang="en-US" sz="24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a:t>
            </a:r>
            <a:endParaRPr lang="en-US" altLang="ja-JP" sz="24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・高齢者、障害者、子育て中の女性を訴</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求対象とした食育の事業の遂行</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・健康になる食の理解</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・だし、発酵食等日本の伝統食の見直し</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・自然農法</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・高齢者、障害者は自分ではあまり食事</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は作らない</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lvl="0"/>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・基盤の上に収益性の導入</a:t>
            </a:r>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6963246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17</a:t>
            </a:fld>
            <a:endParaRPr kumimoji="1" lang="ja-JP" altLang="en-US"/>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372975599"/>
              </p:ext>
            </p:extLst>
          </p:nvPr>
        </p:nvGraphicFramePr>
        <p:xfrm>
          <a:off x="755576" y="400009"/>
          <a:ext cx="7776864" cy="5549271"/>
        </p:xfrm>
        <a:graphic>
          <a:graphicData uri="http://schemas.openxmlformats.org/presentationml/2006/ole">
            <mc:AlternateContent xmlns:mc="http://schemas.openxmlformats.org/markup-compatibility/2006">
              <mc:Choice xmlns:v="urn:schemas-microsoft-com:vml" Requires="v">
                <p:oleObj spid="_x0000_s1027" name="Worksheet" r:id="rId3" imgW="13696869" imgH="8772407" progId="Excel.Sheet.12">
                  <p:embed/>
                </p:oleObj>
              </mc:Choice>
              <mc:Fallback>
                <p:oleObj name="Worksheet" r:id="rId3" imgW="13696869" imgH="8772407" progId="Excel.Sheet.12">
                  <p:embed/>
                  <p:pic>
                    <p:nvPicPr>
                      <p:cNvPr id="0" name=""/>
                      <p:cNvPicPr/>
                      <p:nvPr/>
                    </p:nvPicPr>
                    <p:blipFill>
                      <a:blip r:embed="rId4"/>
                      <a:stretch>
                        <a:fillRect/>
                      </a:stretch>
                    </p:blipFill>
                    <p:spPr>
                      <a:xfrm>
                        <a:off x="755576" y="400009"/>
                        <a:ext cx="7776864" cy="5549271"/>
                      </a:xfrm>
                      <a:prstGeom prst="rect">
                        <a:avLst/>
                      </a:prstGeom>
                    </p:spPr>
                  </p:pic>
                </p:oleObj>
              </mc:Fallback>
            </mc:AlternateContent>
          </a:graphicData>
        </a:graphic>
      </p:graphicFrame>
    </p:spTree>
    <p:extLst>
      <p:ext uri="{BB962C8B-B14F-4D97-AF65-F5344CB8AC3E}">
        <p14:creationId xmlns:p14="http://schemas.microsoft.com/office/powerpoint/2010/main" val="3433914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18</a:t>
            </a:fld>
            <a:endParaRPr kumimoji="1" lang="ja-JP" altLang="en-US"/>
          </a:p>
        </p:txBody>
      </p:sp>
      <p:sp>
        <p:nvSpPr>
          <p:cNvPr id="3" name="テキスト ボックス 2"/>
          <p:cNvSpPr txBox="1"/>
          <p:nvPr/>
        </p:nvSpPr>
        <p:spPr>
          <a:xfrm>
            <a:off x="395536" y="1196752"/>
            <a:ext cx="8424936" cy="4031873"/>
          </a:xfrm>
          <a:prstGeom prst="rect">
            <a:avLst/>
          </a:prstGeom>
          <a:noFill/>
        </p:spPr>
        <p:txBody>
          <a:bodyPr wrap="square" rtlCol="0">
            <a:spAutoFit/>
          </a:bodyPr>
          <a:lstStyle/>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運営</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の</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主導権（雇用）を</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rPr>
              <a:t>障害者が持っている</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cs typeface="+mj-cs"/>
            </a:endParaRPr>
          </a:p>
          <a:p>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何</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が違う？</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・職能以外の障害者のデメリットを考えな</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err="1"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い</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・職場に障害者がいることに違和感がない</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・障害者の困っている点はピアサポート的</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に理解されてくる</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6660111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19</a:t>
            </a:fld>
            <a:endParaRPr kumimoji="1" lang="ja-JP" altLang="en-US"/>
          </a:p>
        </p:txBody>
      </p:sp>
      <p:sp>
        <p:nvSpPr>
          <p:cNvPr id="3" name="テキスト ボックス 2"/>
          <p:cNvSpPr txBox="1"/>
          <p:nvPr/>
        </p:nvSpPr>
        <p:spPr>
          <a:xfrm>
            <a:off x="395536" y="1196752"/>
            <a:ext cx="8136904" cy="4031873"/>
          </a:xfrm>
          <a:prstGeom prst="rect">
            <a:avLst/>
          </a:prstGeom>
          <a:noFill/>
        </p:spPr>
        <p:txBody>
          <a:bodyPr wrap="square" rtlCol="0">
            <a:spAutoFit/>
          </a:bodyPr>
          <a:lstStyle/>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問題は？</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・仕事は作れるが、障害者の生活費を賄う</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賃金が払えるか</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・健常者</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と障害者が共存</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する時、</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費用対効</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果</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の</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価値観</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に対抗しうるものを提出</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でき</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err="1"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るか</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7467797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1"/>
          </p:nvPr>
        </p:nvSpPr>
        <p:spPr/>
        <p:txBody>
          <a:bodyPr/>
          <a:lstStyle/>
          <a:p>
            <a:fld id="{97063BA0-14ED-41A8-A787-8966E2AB34A9}" type="slidenum">
              <a:rPr kumimoji="1" lang="ja-JP" altLang="en-US" smtClean="0"/>
              <a:t>2</a:t>
            </a:fld>
            <a:endParaRPr kumimoji="1" lang="ja-JP" altLang="en-US"/>
          </a:p>
        </p:txBody>
      </p:sp>
      <p:sp>
        <p:nvSpPr>
          <p:cNvPr id="6" name="テキスト ボックス 5"/>
          <p:cNvSpPr txBox="1"/>
          <p:nvPr/>
        </p:nvSpPr>
        <p:spPr>
          <a:xfrm>
            <a:off x="1043608" y="1332095"/>
            <a:ext cx="7128792" cy="4401205"/>
          </a:xfrm>
          <a:prstGeom prst="rect">
            <a:avLst/>
          </a:prstGeom>
          <a:noFill/>
        </p:spPr>
        <p:txBody>
          <a:bodyPr wrap="square" rtlCol="0">
            <a:spAutoFit/>
          </a:bodyPr>
          <a:lstStyle/>
          <a:p>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従来の割当雇用制度と雇用に対する差別禁止法的アプローチの</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取り入れ方の問題</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共存できるのか</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福祉的雇用と一般</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雇用</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zh-TW"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差別禁止</a:t>
            </a:r>
            <a:r>
              <a:rPr lang="zh-TW"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法的</a:t>
            </a:r>
            <a:r>
              <a:rPr lang="ja-JP" altLang="en-US" sz="2800" b="1" dirty="0" err="1"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には</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考慮の必要</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ex.</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法的には福祉的就労者は労働者ではない　</a:t>
            </a:r>
            <a:endPar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endParaRPr lang="en-US" altLang="ja-JP" dirty="0"/>
          </a:p>
        </p:txBody>
      </p:sp>
    </p:spTree>
    <p:extLst>
      <p:ext uri="{BB962C8B-B14F-4D97-AF65-F5344CB8AC3E}">
        <p14:creationId xmlns:p14="http://schemas.microsoft.com/office/powerpoint/2010/main" val="11226557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20</a:t>
            </a:fld>
            <a:endParaRPr kumimoji="1" lang="ja-JP" altLang="en-US"/>
          </a:p>
        </p:txBody>
      </p:sp>
      <p:sp>
        <p:nvSpPr>
          <p:cNvPr id="3" name="テキスト ボックス 2"/>
          <p:cNvSpPr txBox="1"/>
          <p:nvPr/>
        </p:nvSpPr>
        <p:spPr>
          <a:xfrm>
            <a:off x="571194" y="332656"/>
            <a:ext cx="8136904" cy="5509200"/>
          </a:xfrm>
          <a:prstGeom prst="rect">
            <a:avLst/>
          </a:prstGeom>
          <a:noFill/>
        </p:spPr>
        <p:txBody>
          <a:bodyPr wrap="square" rtlCol="0">
            <a:spAutoFit/>
          </a:bodyPr>
          <a:lstStyle/>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費用対効果ではない分配</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方法の取り組み</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ベーシックインカムとしての生活費部分</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＋労働比例部分</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→法人の大きな経済力が</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背景</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・能力に応じて働き必要に応じて受け取る</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→現実には難しい問題が多くある</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・現在は、施設外就労として就労の機会を</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提供することも多い</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・就労Ａ、Ｂ等の事業所への給付ではなく</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個人への給付が望ましい</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8762077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21</a:t>
            </a:fld>
            <a:endParaRPr kumimoji="1" lang="ja-JP" altLang="en-US"/>
          </a:p>
        </p:txBody>
      </p:sp>
      <p:sp>
        <p:nvSpPr>
          <p:cNvPr id="3" name="テキスト ボックス 2"/>
          <p:cNvSpPr txBox="1"/>
          <p:nvPr/>
        </p:nvSpPr>
        <p:spPr>
          <a:xfrm>
            <a:off x="571194" y="332656"/>
            <a:ext cx="8136904" cy="4524315"/>
          </a:xfrm>
          <a:prstGeom prst="rect">
            <a:avLst/>
          </a:prstGeom>
          <a:noFill/>
        </p:spPr>
        <p:txBody>
          <a:bodyPr wrap="square" rtlCol="0">
            <a:spAutoFit/>
          </a:bodyPr>
          <a:lstStyle/>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雇用する</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障害者の場面</a:t>
            </a:r>
            <a:endPar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就労Ａ、Ｂ等の</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事業所の経営者</a:t>
            </a: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・先日亡くなった春山満さん</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a:t>
            </a:r>
            <a:r>
              <a:rPr lang="zh-TW"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障害者高齢者</a:t>
            </a:r>
            <a:r>
              <a:rPr lang="zh-TW"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体育館</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の指定管理者を目指</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している障害者スポーツのアスリート</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・古くはルーズベルト大統領</a:t>
            </a:r>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2035252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22</a:t>
            </a:fld>
            <a:endParaRPr kumimoji="1" lang="ja-JP" altLang="en-US"/>
          </a:p>
        </p:txBody>
      </p:sp>
      <p:sp>
        <p:nvSpPr>
          <p:cNvPr id="3" name="テキスト ボックス 2"/>
          <p:cNvSpPr txBox="1"/>
          <p:nvPr/>
        </p:nvSpPr>
        <p:spPr>
          <a:xfrm>
            <a:off x="323528" y="1124744"/>
            <a:ext cx="8136904" cy="4031873"/>
          </a:xfrm>
          <a:prstGeom prst="rect">
            <a:avLst/>
          </a:prstGeom>
          <a:noFill/>
        </p:spPr>
        <p:txBody>
          <a:bodyPr wrap="square" rtlCol="0">
            <a:spAutoFit/>
          </a:bodyPr>
          <a:lstStyle/>
          <a:p>
            <a:pPr algn="ct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雇用する</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障害者の存在</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algn="ctr"/>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algn="ct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障害者の権利としての労働を保障し</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algn="ct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algn="ctr"/>
            <a:r>
              <a:rPr lang="ja-JP" altLang="en-US"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障害者</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の</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algn="ctr"/>
            <a:endParaRPr lang="en-US" altLang="ja-JP" sz="3200" b="1" dirty="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algn="ct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就労や社会生活、経済生活の</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a:p>
            <a:pPr algn="ct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ディスアビリティの減少につながる</a:t>
            </a:r>
            <a:r>
              <a:rPr lang="ja-JP" altLang="en-US"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rPr>
              <a:t>　　　</a:t>
            </a:r>
            <a:endParaRPr lang="en-US" altLang="ja-JP" sz="3200" b="1" dirty="0" smtClean="0">
              <a:ln w="12700">
                <a:solidFill>
                  <a:srgbClr val="242852"/>
                </a:solidFill>
              </a:ln>
              <a:solidFill>
                <a:srgbClr val="242852"/>
              </a:solidFill>
              <a:effectLst>
                <a:outerShdw blurRad="50800" dist="38100" dir="8100000" algn="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0370169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23</a:t>
            </a:fld>
            <a:endParaRPr kumimoji="1" lang="ja-JP" altLang="en-US"/>
          </a:p>
        </p:txBody>
      </p:sp>
      <p:sp>
        <p:nvSpPr>
          <p:cNvPr id="3" name="テキスト ボックス 2"/>
          <p:cNvSpPr txBox="1"/>
          <p:nvPr/>
        </p:nvSpPr>
        <p:spPr>
          <a:xfrm>
            <a:off x="1979712" y="1916832"/>
            <a:ext cx="5256584" cy="923330"/>
          </a:xfrm>
          <a:prstGeom prst="rect">
            <a:avLst/>
          </a:prstGeom>
          <a:noFill/>
        </p:spPr>
        <p:txBody>
          <a:bodyPr wrap="square" rtlCol="0">
            <a:spAutoFit/>
          </a:bodyPr>
          <a:lstStyle/>
          <a:p>
            <a:r>
              <a:rPr kumimoji="1" lang="ja-JP" altLang="en-US" sz="5400" b="1" dirty="0" smtClean="0">
                <a:solidFill>
                  <a:schemeClr val="bg2">
                    <a:lumMod val="90000"/>
                  </a:schemeClr>
                </a:solidFill>
                <a:effectLst>
                  <a:outerShdw blurRad="38100" dist="38100" dir="2700000" algn="tl">
                    <a:srgbClr val="000000">
                      <a:alpha val="43137"/>
                    </a:srgbClr>
                  </a:outerShdw>
                </a:effectLst>
                <a:latin typeface="HG丸ｺﾞｼｯｸM-PRO" pitchFamily="50" charset="-128"/>
                <a:ea typeface="HG丸ｺﾞｼｯｸM-PRO" pitchFamily="50" charset="-128"/>
              </a:rPr>
              <a:t>以下　参考資料</a:t>
            </a:r>
            <a:endParaRPr kumimoji="1" lang="ja-JP" altLang="en-US" sz="5400" b="1" dirty="0">
              <a:solidFill>
                <a:schemeClr val="bg2">
                  <a:lumMod val="90000"/>
                </a:schemeClr>
              </a:solidFill>
              <a:effectLst>
                <a:outerShdw blurRad="38100" dist="38100" dir="2700000" algn="tl">
                  <a:srgbClr val="000000">
                    <a:alpha val="43137"/>
                  </a:srgbClr>
                </a:outerShdw>
              </a:effectLst>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11879257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24</a:t>
            </a:fld>
            <a:endParaRPr kumimoji="1" lang="ja-JP" altLang="en-US"/>
          </a:p>
        </p:txBody>
      </p:sp>
      <p:sp>
        <p:nvSpPr>
          <p:cNvPr id="3" name="テキスト ボックス 2"/>
          <p:cNvSpPr txBox="1"/>
          <p:nvPr/>
        </p:nvSpPr>
        <p:spPr>
          <a:xfrm>
            <a:off x="1403648" y="620688"/>
            <a:ext cx="6696744" cy="4832092"/>
          </a:xfrm>
          <a:prstGeom prst="rect">
            <a:avLst/>
          </a:prstGeom>
          <a:noFill/>
        </p:spPr>
        <p:txBody>
          <a:bodyPr wrap="square" rtlCol="0">
            <a:spAutoFit/>
          </a:bodyPr>
          <a:lstStyle/>
          <a:p>
            <a:pPr algn="ctr"/>
            <a:r>
              <a:rPr lang="ja-JP" altLang="ja-JP" sz="2800" b="1" dirty="0" smtClean="0">
                <a:solidFill>
                  <a:srgbClr val="002060"/>
                </a:solidFill>
                <a:latin typeface="HG丸ｺﾞｼｯｸM-PRO" panose="020F0600000000000000" pitchFamily="50" charset="-128"/>
                <a:ea typeface="HG丸ｺﾞｼｯｸM-PRO" panose="020F0600000000000000" pitchFamily="50" charset="-128"/>
              </a:rPr>
              <a:t>障害者</a:t>
            </a:r>
            <a:r>
              <a:rPr lang="ja-JP" altLang="ja-JP" sz="2800" b="1" dirty="0">
                <a:solidFill>
                  <a:srgbClr val="002060"/>
                </a:solidFill>
                <a:latin typeface="HG丸ｺﾞｼｯｸM-PRO" panose="020F0600000000000000" pitchFamily="50" charset="-128"/>
                <a:ea typeface="HG丸ｺﾞｼｯｸM-PRO" panose="020F0600000000000000" pitchFamily="50" charset="-128"/>
              </a:rPr>
              <a:t>雇用</a:t>
            </a:r>
            <a:r>
              <a:rPr lang="ja-JP" altLang="ja-JP" sz="2800" b="1" dirty="0" smtClean="0">
                <a:solidFill>
                  <a:srgbClr val="002060"/>
                </a:solidFill>
                <a:latin typeface="HG丸ｺﾞｼｯｸM-PRO" panose="020F0600000000000000" pitchFamily="50" charset="-128"/>
                <a:ea typeface="HG丸ｺﾞｼｯｸM-PRO" panose="020F0600000000000000" pitchFamily="50" charset="-128"/>
              </a:rPr>
              <a:t>促進法</a:t>
            </a:r>
            <a:endParaRPr lang="en-US" altLang="ja-JP" sz="2800" b="1" dirty="0" smtClean="0">
              <a:solidFill>
                <a:srgbClr val="002060"/>
              </a:solidFill>
              <a:latin typeface="HG丸ｺﾞｼｯｸM-PRO" panose="020F0600000000000000" pitchFamily="50" charset="-128"/>
              <a:ea typeface="HG丸ｺﾞｼｯｸM-PRO" panose="020F0600000000000000" pitchFamily="50" charset="-128"/>
            </a:endParaRPr>
          </a:p>
          <a:p>
            <a:pPr algn="ctr"/>
            <a:endParaRPr lang="en-US" altLang="ja-JP" sz="2800" b="1" dirty="0" smtClean="0">
              <a:solidFill>
                <a:srgbClr val="002060"/>
              </a:solidFill>
              <a:latin typeface="HG丸ｺﾞｼｯｸM-PRO" panose="020F0600000000000000" pitchFamily="50" charset="-128"/>
              <a:ea typeface="HG丸ｺﾞｼｯｸM-PRO" panose="020F0600000000000000" pitchFamily="50" charset="-128"/>
            </a:endParaRPr>
          </a:p>
          <a:p>
            <a:pPr algn="ctr"/>
            <a:r>
              <a:rPr lang="ja-JP" altLang="ja-JP" sz="2800" b="1" dirty="0" smtClean="0">
                <a:solidFill>
                  <a:srgbClr val="002060"/>
                </a:solidFill>
                <a:latin typeface="HG丸ｺﾞｼｯｸM-PRO" panose="020F0600000000000000" pitchFamily="50" charset="-128"/>
                <a:ea typeface="HG丸ｺﾞｼｯｸM-PRO" panose="020F0600000000000000" pitchFamily="50" charset="-128"/>
              </a:rPr>
              <a:t>従業員</a:t>
            </a:r>
            <a:r>
              <a:rPr lang="ja-JP" altLang="ja-JP" sz="2800" b="1" dirty="0">
                <a:solidFill>
                  <a:srgbClr val="002060"/>
                </a:solidFill>
                <a:latin typeface="HG丸ｺﾞｼｯｸM-PRO" panose="020F0600000000000000" pitchFamily="50" charset="-128"/>
                <a:ea typeface="HG丸ｺﾞｼｯｸM-PRO" panose="020F0600000000000000" pitchFamily="50" charset="-128"/>
              </a:rPr>
              <a:t>の２％という障害者の雇用</a:t>
            </a:r>
            <a:r>
              <a:rPr lang="ja-JP" altLang="ja-JP" sz="2800" b="1" dirty="0" smtClean="0">
                <a:solidFill>
                  <a:srgbClr val="002060"/>
                </a:solidFill>
                <a:latin typeface="HG丸ｺﾞｼｯｸM-PRO" panose="020F0600000000000000" pitchFamily="50" charset="-128"/>
                <a:ea typeface="HG丸ｺﾞｼｯｸM-PRO" panose="020F0600000000000000" pitchFamily="50" charset="-128"/>
              </a:rPr>
              <a:t>を</a:t>
            </a:r>
            <a:endParaRPr lang="en-US" altLang="ja-JP" sz="2800" b="1" dirty="0" smtClean="0">
              <a:solidFill>
                <a:srgbClr val="002060"/>
              </a:solidFill>
              <a:latin typeface="HG丸ｺﾞｼｯｸM-PRO" panose="020F0600000000000000" pitchFamily="50" charset="-128"/>
              <a:ea typeface="HG丸ｺﾞｼｯｸM-PRO" panose="020F0600000000000000" pitchFamily="50" charset="-128"/>
            </a:endParaRPr>
          </a:p>
          <a:p>
            <a:pPr algn="ctr"/>
            <a:r>
              <a:rPr lang="ja-JP" altLang="ja-JP" sz="2800" b="1" dirty="0" smtClean="0">
                <a:solidFill>
                  <a:srgbClr val="002060"/>
                </a:solidFill>
                <a:latin typeface="HG丸ｺﾞｼｯｸM-PRO" panose="020F0600000000000000" pitchFamily="50" charset="-128"/>
                <a:ea typeface="HG丸ｺﾞｼｯｸM-PRO" panose="020F0600000000000000" pitchFamily="50" charset="-128"/>
              </a:rPr>
              <a:t>企業</a:t>
            </a:r>
            <a:r>
              <a:rPr lang="ja-JP" altLang="ja-JP" sz="2800" b="1" dirty="0">
                <a:solidFill>
                  <a:srgbClr val="002060"/>
                </a:solidFill>
                <a:latin typeface="HG丸ｺﾞｼｯｸM-PRO" panose="020F0600000000000000" pitchFamily="50" charset="-128"/>
                <a:ea typeface="HG丸ｺﾞｼｯｸM-PRO" panose="020F0600000000000000" pitchFamily="50" charset="-128"/>
              </a:rPr>
              <a:t>に割り当てて</a:t>
            </a:r>
            <a:r>
              <a:rPr lang="ja-JP" altLang="ja-JP" sz="2800" b="1" dirty="0" smtClean="0">
                <a:solidFill>
                  <a:srgbClr val="002060"/>
                </a:solidFill>
                <a:latin typeface="HG丸ｺﾞｼｯｸM-PRO" panose="020F0600000000000000" pitchFamily="50" charset="-128"/>
                <a:ea typeface="HG丸ｺﾞｼｯｸM-PRO" panose="020F0600000000000000" pitchFamily="50" charset="-128"/>
              </a:rPr>
              <a:t>い</a:t>
            </a:r>
            <a:r>
              <a:rPr lang="ja-JP" altLang="en-US" sz="2800" b="1" dirty="0" smtClean="0">
                <a:solidFill>
                  <a:srgbClr val="002060"/>
                </a:solidFill>
                <a:latin typeface="HG丸ｺﾞｼｯｸM-PRO" panose="020F0600000000000000" pitchFamily="50" charset="-128"/>
                <a:ea typeface="HG丸ｺﾞｼｯｸM-PRO" panose="020F0600000000000000" pitchFamily="50" charset="-128"/>
              </a:rPr>
              <a:t>る</a:t>
            </a:r>
            <a:endParaRPr lang="en-US" altLang="ja-JP" sz="2800" b="1" dirty="0" smtClean="0">
              <a:solidFill>
                <a:srgbClr val="002060"/>
              </a:solidFill>
              <a:latin typeface="HG丸ｺﾞｼｯｸM-PRO" panose="020F0600000000000000" pitchFamily="50" charset="-128"/>
              <a:ea typeface="HG丸ｺﾞｼｯｸM-PRO" panose="020F0600000000000000" pitchFamily="50" charset="-128"/>
            </a:endParaRPr>
          </a:p>
          <a:p>
            <a:pPr algn="ctr"/>
            <a:endParaRPr lang="en-US" altLang="ja-JP" sz="2800" b="1" dirty="0" smtClean="0">
              <a:solidFill>
                <a:srgbClr val="002060"/>
              </a:solidFill>
              <a:latin typeface="HG丸ｺﾞｼｯｸM-PRO" panose="020F0600000000000000" pitchFamily="50" charset="-128"/>
              <a:ea typeface="HG丸ｺﾞｼｯｸM-PRO" panose="020F0600000000000000" pitchFamily="50" charset="-128"/>
            </a:endParaRPr>
          </a:p>
          <a:p>
            <a:pPr algn="ctr"/>
            <a:r>
              <a:rPr lang="ja-JP" altLang="ja-JP" sz="2800" b="1" dirty="0" smtClean="0">
                <a:solidFill>
                  <a:srgbClr val="002060"/>
                </a:solidFill>
                <a:latin typeface="HG丸ｺﾞｼｯｸM-PRO" panose="020F0600000000000000" pitchFamily="50" charset="-128"/>
                <a:ea typeface="HG丸ｺﾞｼｯｸM-PRO" panose="020F0600000000000000" pitchFamily="50" charset="-128"/>
              </a:rPr>
              <a:t>しかし</a:t>
            </a:r>
            <a:endParaRPr lang="en-US" altLang="ja-JP" sz="2800" b="1" dirty="0">
              <a:solidFill>
                <a:srgbClr val="002060"/>
              </a:solidFill>
              <a:latin typeface="HG丸ｺﾞｼｯｸM-PRO" panose="020F0600000000000000" pitchFamily="50" charset="-128"/>
              <a:ea typeface="HG丸ｺﾞｼｯｸM-PRO" panose="020F0600000000000000" pitchFamily="50" charset="-128"/>
            </a:endParaRPr>
          </a:p>
          <a:p>
            <a:pPr algn="ctr"/>
            <a:endParaRPr lang="en-US" altLang="ja-JP" sz="2800" b="1" dirty="0" smtClean="0">
              <a:solidFill>
                <a:srgbClr val="002060"/>
              </a:solidFill>
              <a:latin typeface="HG丸ｺﾞｼｯｸM-PRO" panose="020F0600000000000000" pitchFamily="50" charset="-128"/>
              <a:ea typeface="HG丸ｺﾞｼｯｸM-PRO" panose="020F0600000000000000" pitchFamily="50" charset="-128"/>
            </a:endParaRPr>
          </a:p>
          <a:p>
            <a:pPr algn="ctr"/>
            <a:r>
              <a:rPr lang="ja-JP" altLang="ja-JP" sz="2800" b="1" dirty="0" smtClean="0">
                <a:solidFill>
                  <a:srgbClr val="002060"/>
                </a:solidFill>
                <a:latin typeface="HG丸ｺﾞｼｯｸM-PRO" panose="020F0600000000000000" pitchFamily="50" charset="-128"/>
                <a:ea typeface="HG丸ｺﾞｼｯｸM-PRO" panose="020F0600000000000000" pitchFamily="50" charset="-128"/>
              </a:rPr>
              <a:t>従業員</a:t>
            </a:r>
            <a:r>
              <a:rPr lang="ja-JP" altLang="ja-JP" sz="2800" b="1" dirty="0">
                <a:solidFill>
                  <a:srgbClr val="002060"/>
                </a:solidFill>
                <a:latin typeface="HG丸ｺﾞｼｯｸM-PRO" panose="020F0600000000000000" pitchFamily="50" charset="-128"/>
                <a:ea typeface="HG丸ｺﾞｼｯｸM-PRO" panose="020F0600000000000000" pitchFamily="50" charset="-128"/>
              </a:rPr>
              <a:t>の数が</a:t>
            </a:r>
            <a:r>
              <a:rPr lang="en-US" altLang="ja-JP" sz="2800" b="1" dirty="0">
                <a:solidFill>
                  <a:srgbClr val="002060"/>
                </a:solidFill>
                <a:latin typeface="HG丸ｺﾞｼｯｸM-PRO" panose="020F0600000000000000" pitchFamily="50" charset="-128"/>
                <a:ea typeface="HG丸ｺﾞｼｯｸM-PRO" panose="020F0600000000000000" pitchFamily="50" charset="-128"/>
              </a:rPr>
              <a:t>49</a:t>
            </a:r>
            <a:r>
              <a:rPr lang="ja-JP" altLang="ja-JP" sz="2800" b="1" dirty="0">
                <a:solidFill>
                  <a:srgbClr val="002060"/>
                </a:solidFill>
                <a:latin typeface="HG丸ｺﾞｼｯｸM-PRO" panose="020F0600000000000000" pitchFamily="50" charset="-128"/>
                <a:ea typeface="HG丸ｺﾞｼｯｸM-PRO" panose="020F0600000000000000" pitchFamily="50" charset="-128"/>
              </a:rPr>
              <a:t>人以下の企業では、この規定からは</a:t>
            </a:r>
            <a:r>
              <a:rPr lang="ja-JP" altLang="ja-JP" sz="2800" b="1" dirty="0" smtClean="0">
                <a:solidFill>
                  <a:srgbClr val="002060"/>
                </a:solidFill>
                <a:latin typeface="HG丸ｺﾞｼｯｸM-PRO" panose="020F0600000000000000" pitchFamily="50" charset="-128"/>
                <a:ea typeface="HG丸ｺﾞｼｯｸM-PRO" panose="020F0600000000000000" pitchFamily="50" charset="-128"/>
              </a:rPr>
              <a:t>外れる</a:t>
            </a:r>
            <a:endParaRPr lang="en-US" altLang="ja-JP" sz="2800" b="1" dirty="0" smtClean="0">
              <a:solidFill>
                <a:srgbClr val="002060"/>
              </a:solidFill>
              <a:latin typeface="HG丸ｺﾞｼｯｸM-PRO" panose="020F0600000000000000" pitchFamily="50" charset="-128"/>
              <a:ea typeface="HG丸ｺﾞｼｯｸM-PRO" panose="020F0600000000000000" pitchFamily="50" charset="-128"/>
            </a:endParaRPr>
          </a:p>
          <a:p>
            <a:pPr algn="ctr"/>
            <a:endParaRPr kumimoji="1" lang="en-US" altLang="ja-JP" sz="2800" b="1" dirty="0">
              <a:solidFill>
                <a:srgbClr val="002060"/>
              </a:solidFill>
              <a:latin typeface="HG丸ｺﾞｼｯｸM-PRO" panose="020F0600000000000000" pitchFamily="50" charset="-128"/>
              <a:ea typeface="HG丸ｺﾞｼｯｸM-PRO" panose="020F0600000000000000" pitchFamily="50" charset="-128"/>
            </a:endParaRPr>
          </a:p>
          <a:p>
            <a:pPr algn="ctr"/>
            <a:r>
              <a:rPr lang="ja-JP" altLang="en-US" sz="2800" b="1" dirty="0" smtClean="0">
                <a:solidFill>
                  <a:srgbClr val="002060"/>
                </a:solidFill>
                <a:latin typeface="HG丸ｺﾞｼｯｸM-PRO" panose="020F0600000000000000" pitchFamily="50" charset="-128"/>
                <a:ea typeface="HG丸ｺﾞｼｯｸM-PRO" panose="020F0600000000000000" pitchFamily="50" charset="-128"/>
              </a:rPr>
              <a:t>（さらに、雇用納付金は２００人超）</a:t>
            </a:r>
            <a:endParaRPr kumimoji="1" lang="ja-JP" altLang="en-US" sz="2800" b="1" dirty="0">
              <a:solidFill>
                <a:srgbClr val="00206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5149769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25</a:t>
            </a:fld>
            <a:endParaRPr kumimoji="1" lang="ja-JP" altLang="en-US"/>
          </a:p>
        </p:txBody>
      </p:sp>
      <p:sp>
        <p:nvSpPr>
          <p:cNvPr id="3" name="テキスト ボックス 2"/>
          <p:cNvSpPr txBox="1"/>
          <p:nvPr/>
        </p:nvSpPr>
        <p:spPr>
          <a:xfrm>
            <a:off x="1043608" y="1412776"/>
            <a:ext cx="6480720" cy="1224136"/>
          </a:xfrm>
          <a:prstGeom prst="rect">
            <a:avLst/>
          </a:prstGeom>
          <a:noFill/>
        </p:spPr>
        <p:txBody>
          <a:bodyPr wrap="square" rtlCol="0">
            <a:spAutoFit/>
          </a:bodyPr>
          <a:lstStyle/>
          <a:p>
            <a:endParaRPr kumimoji="1" lang="ja-JP" altLang="en-US" dirty="0"/>
          </a:p>
        </p:txBody>
      </p:sp>
      <p:sp>
        <p:nvSpPr>
          <p:cNvPr id="4" name="テキスト ボックス 1"/>
          <p:cNvSpPr txBox="1"/>
          <p:nvPr/>
        </p:nvSpPr>
        <p:spPr>
          <a:xfrm>
            <a:off x="1664592" y="2032074"/>
            <a:ext cx="6075760" cy="3197126"/>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indent="133350" algn="just">
              <a:spcAft>
                <a:spcPts val="0"/>
              </a:spcAft>
            </a:pPr>
            <a:endParaRPr lang="en-US" altLang="ja-JP" sz="1050" kern="100" dirty="0" smtClean="0">
              <a:effectLst/>
              <a:latin typeface="Times New Roman" panose="02020603050405020304" pitchFamily="18" charset="0"/>
              <a:ea typeface="ＭＳ 明朝" panose="02020609040205080304" pitchFamily="17" charset="-128"/>
            </a:endParaRPr>
          </a:p>
          <a:p>
            <a:pPr indent="133350" algn="just">
              <a:spcAft>
                <a:spcPts val="0"/>
              </a:spcAft>
            </a:pPr>
            <a:r>
              <a:rPr lang="ja-JP" sz="2000" b="1" kern="100"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健障者</a:t>
            </a:r>
            <a:r>
              <a:rPr lang="ja-JP" sz="2000" b="1" kern="100"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委員会</a:t>
            </a:r>
          </a:p>
          <a:p>
            <a:pPr marL="133350" algn="just">
              <a:spcAft>
                <a:spcPts val="0"/>
              </a:spcAft>
            </a:pPr>
            <a:endParaRPr lang="en-US" altLang="ja-JP" sz="2000" b="1" kern="100"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marL="133350" algn="just">
              <a:spcAft>
                <a:spcPts val="0"/>
              </a:spcAft>
            </a:pPr>
            <a:r>
              <a:rPr lang="ja-JP" sz="2000" b="1" kern="100"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障害者</a:t>
            </a:r>
            <a:r>
              <a:rPr lang="ja-JP" sz="2000" b="1" kern="100"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と健常者が垣根なく共生できる社会の実現こそ真に豊かな社会といえます。同友会は、人間を大切にする経営者団体として、障害者雇用の促進にも努力しています。本年度も、「雇用・就労支援フォーラム」を開催し、養護学校や行政機関との交流を図り、会内での障害者雇用の関心を高め、広めていきます。</a:t>
            </a:r>
          </a:p>
          <a:p>
            <a:pPr algn="just">
              <a:spcAft>
                <a:spcPts val="0"/>
              </a:spcAft>
            </a:pPr>
            <a:r>
              <a:rPr lang="en-US" sz="1050" kern="100" dirty="0">
                <a:effectLst/>
                <a:latin typeface="Times New Roman" panose="02020603050405020304" pitchFamily="18" charset="0"/>
                <a:ea typeface="ＭＳ 明朝" panose="02020609040205080304" pitchFamily="17" charset="-128"/>
              </a:rPr>
              <a:t> </a:t>
            </a:r>
            <a:endParaRPr lang="ja-JP" sz="1050" kern="100" dirty="0">
              <a:effectLst/>
              <a:latin typeface="Times New Roman" panose="02020603050405020304" pitchFamily="18" charset="0"/>
              <a:ea typeface="ＭＳ 明朝" panose="02020609040205080304" pitchFamily="17" charset="-128"/>
            </a:endParaRPr>
          </a:p>
        </p:txBody>
      </p:sp>
      <p:pic>
        <p:nvPicPr>
          <p:cNvPr id="5" name="図 4"/>
          <p:cNvPicPr>
            <a:picLocks noChangeAspect="1"/>
          </p:cNvPicPr>
          <p:nvPr/>
        </p:nvPicPr>
        <p:blipFill>
          <a:blip r:embed="rId2"/>
          <a:stretch>
            <a:fillRect/>
          </a:stretch>
        </p:blipFill>
        <p:spPr>
          <a:xfrm>
            <a:off x="1664592" y="1556792"/>
            <a:ext cx="6075760" cy="468052"/>
          </a:xfrm>
          <a:prstGeom prst="rect">
            <a:avLst/>
          </a:prstGeom>
        </p:spPr>
      </p:pic>
    </p:spTree>
    <p:extLst>
      <p:ext uri="{BB962C8B-B14F-4D97-AF65-F5344CB8AC3E}">
        <p14:creationId xmlns:p14="http://schemas.microsoft.com/office/powerpoint/2010/main" val="17596162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26</a:t>
            </a:fld>
            <a:endParaRPr kumimoji="1" lang="ja-JP" altLang="en-US"/>
          </a:p>
        </p:txBody>
      </p:sp>
      <p:sp>
        <p:nvSpPr>
          <p:cNvPr id="3" name="テキスト ボックス 2"/>
          <p:cNvSpPr txBox="1"/>
          <p:nvPr/>
        </p:nvSpPr>
        <p:spPr>
          <a:xfrm>
            <a:off x="755576" y="1772816"/>
            <a:ext cx="7776864" cy="2677656"/>
          </a:xfrm>
          <a:prstGeom prst="rect">
            <a:avLst/>
          </a:prstGeom>
          <a:noFill/>
        </p:spPr>
        <p:txBody>
          <a:bodyPr wrap="square" rtlCol="0">
            <a:spAutoFit/>
          </a:bodyPr>
          <a:lstStyle/>
          <a:p>
            <a:pPr algn="ctr"/>
            <a:r>
              <a:rPr lang="ja-JP"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Ｋ</a:t>
            </a:r>
            <a:r>
              <a:rPr lang="ja-JP"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市の中小企業家</a:t>
            </a:r>
            <a:r>
              <a:rPr lang="ja-JP"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同友会</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lang="ja-JP"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障害者</a:t>
            </a:r>
            <a:r>
              <a:rPr lang="ja-JP"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問題委員会</a:t>
            </a:r>
            <a:r>
              <a:rPr lang="ja-JP"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副委員長</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r>
              <a:rPr lang="ja-JP"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Ｄ氏</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lang="ja-JP"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中小企業家同友会は、全国で約</a:t>
            </a:r>
            <a:r>
              <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4</a:t>
            </a:r>
            <a:r>
              <a:rPr lang="ja-JP"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万人、Ｋ市では</a:t>
            </a:r>
            <a:r>
              <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1,500</a:t>
            </a:r>
            <a:r>
              <a:rPr lang="ja-JP"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人の会員を持っています。）</a:t>
            </a:r>
          </a:p>
          <a:p>
            <a:endParaRPr kumimoji="1"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2226790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27</a:t>
            </a:fld>
            <a:endParaRPr kumimoji="1" lang="ja-JP" altLang="en-US"/>
          </a:p>
        </p:txBody>
      </p:sp>
      <p:sp>
        <p:nvSpPr>
          <p:cNvPr id="3" name="テキスト ボックス 2"/>
          <p:cNvSpPr txBox="1"/>
          <p:nvPr/>
        </p:nvSpPr>
        <p:spPr>
          <a:xfrm>
            <a:off x="1187624" y="1628800"/>
            <a:ext cx="6408712" cy="2677656"/>
          </a:xfrm>
          <a:prstGeom prst="rect">
            <a:avLst/>
          </a:prstGeom>
          <a:noFill/>
        </p:spPr>
        <p:txBody>
          <a:bodyPr wrap="square" rtlCol="0">
            <a:spAutoFit/>
          </a:bodyPr>
          <a:lstStyle/>
          <a:p>
            <a:pPr marL="342900" lvl="0" indent="-342900" algn="just">
              <a:spcAft>
                <a:spcPts val="0"/>
              </a:spcAft>
              <a:buFont typeface="+mj-ea"/>
              <a:buAutoNum type="circleNumDbPlain"/>
            </a:pPr>
            <a:r>
              <a:rPr lang="ja-JP" altLang="ja-JP" sz="2800" b="1" kern="100"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中小企業家としての人間観の</a:t>
            </a:r>
            <a:r>
              <a:rPr lang="ja-JP" altLang="ja-JP" sz="2800" b="1" kern="100"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形成</a:t>
            </a:r>
            <a:endParaRPr lang="en-US" altLang="ja-JP" sz="2800" b="1" kern="100"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marL="342900" lvl="0" indent="-342900" algn="just">
              <a:spcAft>
                <a:spcPts val="0"/>
              </a:spcAft>
              <a:buFont typeface="+mj-ea"/>
              <a:buAutoNum type="circleNumDbPlain"/>
            </a:pPr>
            <a:endParaRPr lang="ja-JP" altLang="ja-JP" sz="2800" b="1" kern="100"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marL="342900" lvl="0" indent="-342900" algn="just">
              <a:spcAft>
                <a:spcPts val="0"/>
              </a:spcAft>
              <a:buFont typeface="+mj-ea"/>
              <a:buAutoNum type="circleNumDbPlain"/>
            </a:pPr>
            <a:r>
              <a:rPr lang="ja-JP" altLang="ja-JP" sz="2800" b="1" kern="100"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仕事を細分化して、分担による雇用機会の</a:t>
            </a:r>
            <a:r>
              <a:rPr lang="ja-JP" altLang="ja-JP" sz="2800" b="1" kern="100"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確保</a:t>
            </a:r>
            <a:endParaRPr lang="en-US" altLang="ja-JP" sz="2800" b="1" kern="100"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marL="342900" lvl="0" indent="-342900" algn="just">
              <a:spcAft>
                <a:spcPts val="0"/>
              </a:spcAft>
              <a:buFont typeface="+mj-ea"/>
              <a:buAutoNum type="circleNumDbPlain"/>
            </a:pPr>
            <a:endParaRPr lang="ja-JP" altLang="ja-JP" sz="2800" b="1" kern="100"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marL="342900" lvl="0" indent="-342900" algn="just">
              <a:spcAft>
                <a:spcPts val="0"/>
              </a:spcAft>
              <a:buFont typeface="+mj-ea"/>
              <a:buAutoNum type="circleNumDbPlain"/>
            </a:pPr>
            <a:r>
              <a:rPr lang="en-US" altLang="ja-JP" sz="2800" b="1" kern="100"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1</a:t>
            </a:r>
            <a:r>
              <a:rPr lang="ja-JP" altLang="ja-JP" sz="2800" b="1" kern="100"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企業</a:t>
            </a:r>
            <a:r>
              <a:rPr lang="en-US" altLang="ja-JP" sz="2800" b="1" kern="100"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1</a:t>
            </a:r>
            <a:r>
              <a:rPr lang="ja-JP" altLang="ja-JP" sz="2800" b="1" kern="100"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人の障害者の雇用の運動</a:t>
            </a:r>
          </a:p>
        </p:txBody>
      </p:sp>
    </p:spTree>
    <p:extLst>
      <p:ext uri="{BB962C8B-B14F-4D97-AF65-F5344CB8AC3E}">
        <p14:creationId xmlns:p14="http://schemas.microsoft.com/office/powerpoint/2010/main" val="3004828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28</a:t>
            </a:fld>
            <a:endParaRPr kumimoji="1" lang="ja-JP" altLang="en-US"/>
          </a:p>
        </p:txBody>
      </p:sp>
      <p:sp>
        <p:nvSpPr>
          <p:cNvPr id="3" name="テキスト ボックス 2"/>
          <p:cNvSpPr txBox="1"/>
          <p:nvPr/>
        </p:nvSpPr>
        <p:spPr>
          <a:xfrm>
            <a:off x="971600" y="1268760"/>
            <a:ext cx="6984776" cy="3539430"/>
          </a:xfrm>
          <a:prstGeom prst="rect">
            <a:avLst/>
          </a:prstGeom>
          <a:noFill/>
        </p:spPr>
        <p:txBody>
          <a:bodyPr wrap="square" rtlCol="0">
            <a:spAutoFit/>
          </a:bodyPr>
          <a:lstStyle/>
          <a:p>
            <a:pPr algn="ctr"/>
            <a:r>
              <a:rPr lang="ja-JP"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太陽の家も中小</a:t>
            </a:r>
            <a:r>
              <a:rPr lang="ja-JP"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企業</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家</a:t>
            </a:r>
            <a:r>
              <a:rPr lang="ja-JP"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同友会</a:t>
            </a:r>
            <a:r>
              <a:rPr lang="ja-JP"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の活動も５０年もの歴史がある</a:t>
            </a:r>
            <a:r>
              <a:rPr lang="ja-JP"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わけ</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だ</a:t>
            </a:r>
            <a:r>
              <a:rPr lang="ja-JP"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が</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lang="ja-JP"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障害者</a:t>
            </a:r>
            <a:r>
              <a:rPr lang="ja-JP"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のディスアビリティの温床のような日本の障害者雇用施策を考える</a:t>
            </a:r>
            <a:r>
              <a:rPr lang="ja-JP"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とき</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lang="ja-JP"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これら</a:t>
            </a:r>
            <a:r>
              <a:rPr lang="ja-JP"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の活動の障害者観や活動は、新たに見直してみる価値はある</a:t>
            </a:r>
            <a:endParaRPr kumimoji="1"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5907675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29</a:t>
            </a:fld>
            <a:endParaRPr kumimoji="1" lang="ja-JP" altLang="en-US"/>
          </a:p>
        </p:txBody>
      </p:sp>
      <p:sp>
        <p:nvSpPr>
          <p:cNvPr id="5" name="正方形/長方形 4"/>
          <p:cNvSpPr/>
          <p:nvPr/>
        </p:nvSpPr>
        <p:spPr>
          <a:xfrm>
            <a:off x="1187624" y="908720"/>
            <a:ext cx="7272808" cy="2677656"/>
          </a:xfrm>
          <a:prstGeom prst="rect">
            <a:avLst/>
          </a:prstGeom>
        </p:spPr>
        <p:txBody>
          <a:bodyPr wrap="square">
            <a:spAutoFit/>
          </a:bodyPr>
          <a:lstStyle/>
          <a:p>
            <a:pPr lvl="0"/>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○雇用される障害者</a:t>
            </a:r>
            <a:endPar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lvl="0" algn="ctr"/>
            <a:r>
              <a:rPr lang="ja-JP"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障害者のディスアビリティの温床のような日本の障害者雇用施策を考えるとき</a:t>
            </a:r>
            <a:endPar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lvl="0" algn="ctr"/>
            <a:endPar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lvl="0" algn="ctr"/>
            <a:r>
              <a:rPr lang="ja-JP"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これらの活動の障害者観や活動は、新たに見直してみる価値はある</a:t>
            </a:r>
            <a:endPar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160057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1"/>
          </p:nvPr>
        </p:nvSpPr>
        <p:spPr/>
        <p:txBody>
          <a:bodyPr/>
          <a:lstStyle/>
          <a:p>
            <a:fld id="{97063BA0-14ED-41A8-A787-8966E2AB34A9}" type="slidenum">
              <a:rPr kumimoji="1" lang="ja-JP" altLang="en-US" smtClean="0"/>
              <a:t>3</a:t>
            </a:fld>
            <a:endParaRPr kumimoji="1" lang="ja-JP" altLang="en-US"/>
          </a:p>
        </p:txBody>
      </p:sp>
      <p:sp>
        <p:nvSpPr>
          <p:cNvPr id="6" name="テキスト ボックス 5"/>
          <p:cNvSpPr txBox="1"/>
          <p:nvPr/>
        </p:nvSpPr>
        <p:spPr>
          <a:xfrm>
            <a:off x="1115616" y="548680"/>
            <a:ext cx="6912768" cy="5047536"/>
          </a:xfrm>
          <a:prstGeom prst="rect">
            <a:avLst/>
          </a:prstGeom>
          <a:noFill/>
        </p:spPr>
        <p:txBody>
          <a:bodyPr wrap="square" rtlCol="0">
            <a:spAutoFit/>
          </a:bodyPr>
          <a:lstStyle/>
          <a:p>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割当雇用</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制度（義務雇用制度）</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障害者の</a:t>
            </a:r>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雇用促進</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等に関する法律</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4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24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昭和三十五年七月二十五日法律百三十二号）</a:t>
            </a:r>
            <a:endParaRPr lang="en-US" altLang="ja-JP" sz="24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改正案　平成</a:t>
            </a:r>
            <a:r>
              <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25</a:t>
            </a:r>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年</a:t>
            </a:r>
            <a:r>
              <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6</a:t>
            </a:r>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月</a:t>
            </a:r>
            <a:r>
              <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19</a:t>
            </a:r>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日に</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交付</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→平成</a:t>
            </a:r>
            <a:r>
              <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26</a:t>
            </a:r>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年</a:t>
            </a:r>
            <a:r>
              <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2</a:t>
            </a:r>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月</a:t>
            </a:r>
            <a:r>
              <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19</a:t>
            </a:r>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日より日本に</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おいて</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効力</a:t>
            </a:r>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を生</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ずる</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「障害者</a:t>
            </a:r>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の権利に関する条約の</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批准</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平成</a:t>
            </a:r>
            <a:r>
              <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28</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年より障害者差別解消法施行</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endParaRPr lang="en-US" altLang="ja-JP" dirty="0"/>
          </a:p>
        </p:txBody>
      </p:sp>
    </p:spTree>
    <p:extLst>
      <p:ext uri="{BB962C8B-B14F-4D97-AF65-F5344CB8AC3E}">
        <p14:creationId xmlns:p14="http://schemas.microsoft.com/office/powerpoint/2010/main" val="38855806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30</a:t>
            </a:fld>
            <a:endParaRPr kumimoji="1" lang="ja-JP" altLang="en-US"/>
          </a:p>
        </p:txBody>
      </p:sp>
      <p:sp>
        <p:nvSpPr>
          <p:cNvPr id="4" name="正方形/長方形 3"/>
          <p:cNvSpPr/>
          <p:nvPr/>
        </p:nvSpPr>
        <p:spPr>
          <a:xfrm>
            <a:off x="1187624" y="908720"/>
            <a:ext cx="6912768" cy="3108543"/>
          </a:xfrm>
          <a:prstGeom prst="rect">
            <a:avLst/>
          </a:prstGeom>
        </p:spPr>
        <p:txBody>
          <a:bodyPr wrap="square">
            <a:spAutoFit/>
          </a:bodyPr>
          <a:lstStyle/>
          <a:p>
            <a:pPr lvl="0"/>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雇用する障害者</a:t>
            </a:r>
            <a:endPar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lvl="0"/>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・起業</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lvl="0"/>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lvl="0"/>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・経営者集団あるいは雇用の権限</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lvl="0"/>
            <a:endPar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lvl="0" algn="ctr"/>
            <a:r>
              <a:rPr lang="ja-JP"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これらの活動の障害者観や活動は、新たに見直してみる価値はある</a:t>
            </a:r>
            <a:endPar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5415330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31</a:t>
            </a:fld>
            <a:endParaRPr kumimoji="1" lang="ja-JP" altLang="en-US"/>
          </a:p>
        </p:txBody>
      </p:sp>
      <p:sp>
        <p:nvSpPr>
          <p:cNvPr id="4" name="正方形/長方形 3"/>
          <p:cNvSpPr/>
          <p:nvPr/>
        </p:nvSpPr>
        <p:spPr>
          <a:xfrm>
            <a:off x="1187624" y="908720"/>
            <a:ext cx="7200800" cy="2677656"/>
          </a:xfrm>
          <a:prstGeom prst="rect">
            <a:avLst/>
          </a:prstGeom>
        </p:spPr>
        <p:txBody>
          <a:bodyPr wrap="square">
            <a:spAutoFit/>
          </a:bodyPr>
          <a:lstStyle/>
          <a:p>
            <a:pPr lvl="0"/>
            <a:r>
              <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2014</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年いちごハウスのスマイル生産事業</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lvl="0"/>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基盤整備</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lvl="0"/>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・経営者集団あるいは雇用の権限</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lvl="0"/>
            <a:endPar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lvl="0" algn="ctr"/>
            <a:r>
              <a:rPr lang="ja-JP"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これらの活動の障害者観や活動は、新たに見直してみる価値はある</a:t>
            </a:r>
            <a:endPar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5779894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32</a:t>
            </a:fld>
            <a:endParaRPr kumimoji="1" lang="ja-JP" altLang="en-US"/>
          </a:p>
        </p:txBody>
      </p:sp>
      <p:sp>
        <p:nvSpPr>
          <p:cNvPr id="4" name="正方形/長方形 3"/>
          <p:cNvSpPr/>
          <p:nvPr/>
        </p:nvSpPr>
        <p:spPr>
          <a:xfrm>
            <a:off x="1187624" y="908720"/>
            <a:ext cx="7200800" cy="2246769"/>
          </a:xfrm>
          <a:prstGeom prst="rect">
            <a:avLst/>
          </a:prstGeom>
        </p:spPr>
        <p:txBody>
          <a:bodyPr wrap="square">
            <a:spAutoFit/>
          </a:bodyPr>
          <a:lstStyle/>
          <a:p>
            <a:pPr lvl="0"/>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特定非営利活動法人施無畏</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lvl="0"/>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高齢者や障害者が、安心して社会参加ができ、余暇の活動を楽しみながら、農作業による就労的・生産的活動とイベントを通して</a:t>
            </a:r>
            <a:r>
              <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QOL</a:t>
            </a:r>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の向上を目指しています。</a:t>
            </a:r>
          </a:p>
        </p:txBody>
      </p:sp>
    </p:spTree>
    <p:extLst>
      <p:ext uri="{BB962C8B-B14F-4D97-AF65-F5344CB8AC3E}">
        <p14:creationId xmlns:p14="http://schemas.microsoft.com/office/powerpoint/2010/main" val="5778646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115616" y="1052736"/>
            <a:ext cx="6480720" cy="4031873"/>
          </a:xfrm>
          <a:prstGeom prst="rect">
            <a:avLst/>
          </a:prstGeom>
        </p:spPr>
        <p:txBody>
          <a:bodyPr wrap="square">
            <a:spAutoFit/>
          </a:bodyPr>
          <a:lstStyle/>
          <a:p>
            <a:r>
              <a:rPr lang="ja-JP" altLang="ja-JP" sz="3200" b="1" dirty="0" smtClean="0">
                <a:effectLst>
                  <a:outerShdw blurRad="38100" dist="38100" dir="2700000" algn="tl">
                    <a:srgbClr val="000000">
                      <a:alpha val="43137"/>
                    </a:srgbClr>
                  </a:outerShdw>
                </a:effectLst>
                <a:latin typeface="HG丸ｺﾞｼｯｸM-PRO" pitchFamily="50" charset="-128"/>
                <a:ea typeface="HG丸ｺﾞｼｯｸM-PRO" pitchFamily="50" charset="-128"/>
              </a:rPr>
              <a:t>ダブルカウント方式</a:t>
            </a:r>
            <a:endParaRPr lang="en-US" altLang="ja-JP" sz="3200" b="1" dirty="0" smtClean="0">
              <a:effectLst>
                <a:outerShdw blurRad="38100" dist="38100" dir="2700000" algn="tl">
                  <a:srgbClr val="000000">
                    <a:alpha val="43137"/>
                  </a:srgbClr>
                </a:outerShdw>
              </a:effectLst>
              <a:latin typeface="HG丸ｺﾞｼｯｸM-PRO" pitchFamily="50" charset="-128"/>
              <a:ea typeface="HG丸ｺﾞｼｯｸM-PRO" pitchFamily="50" charset="-128"/>
            </a:endParaRPr>
          </a:p>
          <a:p>
            <a:endParaRPr lang="en-US" altLang="ja-JP" sz="3200" b="1" dirty="0" smtClean="0">
              <a:effectLst>
                <a:outerShdw blurRad="38100" dist="38100" dir="2700000" algn="tl">
                  <a:srgbClr val="000000">
                    <a:alpha val="43137"/>
                  </a:srgbClr>
                </a:outerShdw>
              </a:effectLst>
              <a:latin typeface="HG丸ｺﾞｼｯｸM-PRO" pitchFamily="50" charset="-128"/>
              <a:ea typeface="HG丸ｺﾞｼｯｸM-PRO" pitchFamily="50" charset="-128"/>
            </a:endParaRPr>
          </a:p>
          <a:p>
            <a:r>
              <a:rPr lang="ja-JP" altLang="ja-JP" sz="3200" b="1" dirty="0" smtClean="0">
                <a:effectLst>
                  <a:outerShdw blurRad="38100" dist="38100" dir="2700000" algn="tl">
                    <a:srgbClr val="000000">
                      <a:alpha val="43137"/>
                    </a:srgbClr>
                  </a:outerShdw>
                </a:effectLst>
                <a:latin typeface="HG丸ｺﾞｼｯｸM-PRO" pitchFamily="50" charset="-128"/>
                <a:ea typeface="HG丸ｺﾞｼｯｸM-PRO" pitchFamily="50" charset="-128"/>
              </a:rPr>
              <a:t>障害者</a:t>
            </a:r>
            <a:r>
              <a:rPr lang="ja-JP" altLang="ja-JP" sz="3200" b="1" dirty="0">
                <a:effectLst>
                  <a:outerShdw blurRad="38100" dist="38100" dir="2700000" algn="tl">
                    <a:srgbClr val="000000">
                      <a:alpha val="43137"/>
                    </a:srgbClr>
                  </a:outerShdw>
                </a:effectLst>
                <a:latin typeface="HG丸ｺﾞｼｯｸM-PRO" pitchFamily="50" charset="-128"/>
                <a:ea typeface="HG丸ｺﾞｼｯｸM-PRO" pitchFamily="50" charset="-128"/>
              </a:rPr>
              <a:t>雇用率制度において、重度の身体障害者あるいは知的障害者を</a:t>
            </a:r>
            <a:r>
              <a:rPr lang="en-US" altLang="ja-JP" sz="3200" b="1" dirty="0">
                <a:effectLst>
                  <a:outerShdw blurRad="38100" dist="38100" dir="2700000" algn="tl">
                    <a:srgbClr val="000000">
                      <a:alpha val="43137"/>
                    </a:srgbClr>
                  </a:outerShdw>
                </a:effectLst>
                <a:latin typeface="HG丸ｺﾞｼｯｸM-PRO" pitchFamily="50" charset="-128"/>
                <a:ea typeface="HG丸ｺﾞｼｯｸM-PRO" pitchFamily="50" charset="-128"/>
              </a:rPr>
              <a:t>1</a:t>
            </a:r>
            <a:r>
              <a:rPr lang="ja-JP" altLang="ja-JP" sz="3200" b="1" dirty="0">
                <a:effectLst>
                  <a:outerShdw blurRad="38100" dist="38100" dir="2700000" algn="tl">
                    <a:srgbClr val="000000">
                      <a:alpha val="43137"/>
                    </a:srgbClr>
                  </a:outerShdw>
                </a:effectLst>
                <a:latin typeface="HG丸ｺﾞｼｯｸM-PRO" pitchFamily="50" charset="-128"/>
                <a:ea typeface="HG丸ｺﾞｼｯｸM-PRO" pitchFamily="50" charset="-128"/>
              </a:rPr>
              <a:t>人雇用すると、雇用率を</a:t>
            </a:r>
            <a:r>
              <a:rPr lang="en-US" altLang="ja-JP" sz="3200" b="1" dirty="0">
                <a:effectLst>
                  <a:outerShdw blurRad="38100" dist="38100" dir="2700000" algn="tl">
                    <a:srgbClr val="000000">
                      <a:alpha val="43137"/>
                    </a:srgbClr>
                  </a:outerShdw>
                </a:effectLst>
                <a:latin typeface="HG丸ｺﾞｼｯｸM-PRO" pitchFamily="50" charset="-128"/>
                <a:ea typeface="HG丸ｺﾞｼｯｸM-PRO" pitchFamily="50" charset="-128"/>
              </a:rPr>
              <a:t>2</a:t>
            </a:r>
            <a:r>
              <a:rPr lang="ja-JP" altLang="ja-JP" sz="3200" b="1" dirty="0">
                <a:effectLst>
                  <a:outerShdw blurRad="38100" dist="38100" dir="2700000" algn="tl">
                    <a:srgbClr val="000000">
                      <a:alpha val="43137"/>
                    </a:srgbClr>
                  </a:outerShdw>
                </a:effectLst>
                <a:latin typeface="HG丸ｺﾞｼｯｸM-PRO" pitchFamily="50" charset="-128"/>
                <a:ea typeface="HG丸ｺﾞｼｯｸM-PRO" pitchFamily="50" charset="-128"/>
              </a:rPr>
              <a:t>人分としてカウントでき、企業が重度障害者雇用の促進を図る、積極的優遇策の一つとされる</a:t>
            </a:r>
            <a:r>
              <a:rPr lang="ja-JP" altLang="ja-JP" sz="3200" dirty="0">
                <a:effectLst>
                  <a:outerShdw blurRad="38100" dist="38100" dir="2700000" algn="tl">
                    <a:srgbClr val="000000">
                      <a:alpha val="43137"/>
                    </a:srgbClr>
                  </a:outerShdw>
                </a:effectLst>
              </a:rPr>
              <a:t>。</a:t>
            </a:r>
            <a:endParaRPr lang="ja-JP" altLang="en-US" sz="3200" dirty="0">
              <a:effectLst>
                <a:outerShdw blurRad="38100" dist="38100" dir="2700000" algn="tl">
                  <a:srgbClr val="000000">
                    <a:alpha val="43137"/>
                  </a:srgbClr>
                </a:outerShdw>
              </a:effectLst>
            </a:endParaRPr>
          </a:p>
        </p:txBody>
      </p:sp>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z="2000" smtClean="0"/>
              <a:t>33</a:t>
            </a:fld>
            <a:endParaRPr kumimoji="1" lang="ja-JP" altLang="en-US" sz="2000"/>
          </a:p>
        </p:txBody>
      </p:sp>
    </p:spTree>
    <p:extLst>
      <p:ext uri="{BB962C8B-B14F-4D97-AF65-F5344CB8AC3E}">
        <p14:creationId xmlns:p14="http://schemas.microsoft.com/office/powerpoint/2010/main" val="139871984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547664" y="1124744"/>
            <a:ext cx="6192688" cy="4524315"/>
          </a:xfrm>
          <a:prstGeom prst="rect">
            <a:avLst/>
          </a:prstGeom>
        </p:spPr>
        <p:txBody>
          <a:bodyPr wrap="square">
            <a:spAutoFit/>
          </a:bodyPr>
          <a:lstStyle/>
          <a:p>
            <a:r>
              <a:rPr lang="ja-JP" altLang="en-US" sz="3200" b="1" dirty="0" smtClean="0">
                <a:effectLst>
                  <a:outerShdw blurRad="38100" dist="38100" dir="2700000" algn="tl">
                    <a:srgbClr val="000000">
                      <a:alpha val="43137"/>
                    </a:srgbClr>
                  </a:outerShdw>
                </a:effectLst>
                <a:latin typeface="HG丸ｺﾞｼｯｸM-PRO" pitchFamily="50" charset="-128"/>
                <a:ea typeface="HG丸ｺﾞｼｯｸM-PRO" pitchFamily="50" charset="-128"/>
              </a:rPr>
              <a:t>特例子会社</a:t>
            </a:r>
            <a:endParaRPr lang="en-US" altLang="ja-JP" sz="3200" b="1" dirty="0" smtClean="0">
              <a:effectLst>
                <a:outerShdw blurRad="38100" dist="38100" dir="2700000" algn="tl">
                  <a:srgbClr val="000000">
                    <a:alpha val="43137"/>
                  </a:srgbClr>
                </a:outerShdw>
              </a:effectLst>
              <a:latin typeface="HG丸ｺﾞｼｯｸM-PRO" pitchFamily="50" charset="-128"/>
              <a:ea typeface="HG丸ｺﾞｼｯｸM-PRO" pitchFamily="50" charset="-128"/>
            </a:endParaRPr>
          </a:p>
          <a:p>
            <a:endParaRPr lang="en-US" altLang="ja-JP" sz="3200" b="1" dirty="0" smtClean="0">
              <a:effectLst>
                <a:outerShdw blurRad="38100" dist="38100" dir="2700000" algn="tl">
                  <a:srgbClr val="000000">
                    <a:alpha val="43137"/>
                  </a:srgbClr>
                </a:outerShdw>
              </a:effectLst>
              <a:latin typeface="HG丸ｺﾞｼｯｸM-PRO" pitchFamily="50" charset="-128"/>
              <a:ea typeface="HG丸ｺﾞｼｯｸM-PRO" pitchFamily="50" charset="-128"/>
            </a:endParaRPr>
          </a:p>
          <a:p>
            <a:r>
              <a:rPr lang="ja-JP" altLang="ja-JP" sz="3200" b="1" dirty="0" smtClean="0">
                <a:effectLst>
                  <a:outerShdw blurRad="38100" dist="38100" dir="2700000" algn="tl">
                    <a:srgbClr val="000000">
                      <a:alpha val="43137"/>
                    </a:srgbClr>
                  </a:outerShdw>
                </a:effectLst>
                <a:latin typeface="HG丸ｺﾞｼｯｸM-PRO" pitchFamily="50" charset="-128"/>
                <a:ea typeface="HG丸ｺﾞｼｯｸM-PRO" pitchFamily="50" charset="-128"/>
              </a:rPr>
              <a:t>企業</a:t>
            </a:r>
            <a:r>
              <a:rPr lang="ja-JP" altLang="ja-JP" sz="3200" b="1" dirty="0">
                <a:effectLst>
                  <a:outerShdw blurRad="38100" dist="38100" dir="2700000" algn="tl">
                    <a:srgbClr val="000000">
                      <a:alpha val="43137"/>
                    </a:srgbClr>
                  </a:outerShdw>
                </a:effectLst>
                <a:latin typeface="HG丸ｺﾞｼｯｸM-PRO" pitchFamily="50" charset="-128"/>
                <a:ea typeface="HG丸ｺﾞｼｯｸM-PRO" pitchFamily="50" charset="-128"/>
              </a:rPr>
              <a:t>の事業主が障害者のための特別な配慮をした子会社を設立し、一定の要件を満たす場合には、その子会社に雇用されている障害者を親会社や企業グループ全体で雇用されているものとして算定できるというものです。</a:t>
            </a:r>
            <a:endParaRPr lang="ja-JP" altLang="en-US" sz="3200" b="1" dirty="0">
              <a:effectLst>
                <a:outerShdw blurRad="38100" dist="38100" dir="2700000" algn="tl">
                  <a:srgbClr val="000000">
                    <a:alpha val="43137"/>
                  </a:srgbClr>
                </a:outerShdw>
              </a:effectLst>
              <a:latin typeface="HG丸ｺﾞｼｯｸM-PRO" pitchFamily="50" charset="-128"/>
              <a:ea typeface="HG丸ｺﾞｼｯｸM-PRO" pitchFamily="50" charset="-128"/>
            </a:endParaRPr>
          </a:p>
        </p:txBody>
      </p:sp>
      <p:sp>
        <p:nvSpPr>
          <p:cNvPr id="3" name="スライド番号プレースホルダー 2"/>
          <p:cNvSpPr>
            <a:spLocks noGrp="1"/>
          </p:cNvSpPr>
          <p:nvPr>
            <p:ph type="sldNum" sz="quarter" idx="11"/>
          </p:nvPr>
        </p:nvSpPr>
        <p:spPr/>
        <p:txBody>
          <a:bodyPr/>
          <a:lstStyle/>
          <a:p>
            <a:fld id="{97063BA0-14ED-41A8-A787-8966E2AB34A9}" type="slidenum">
              <a:rPr kumimoji="1" lang="ja-JP" altLang="en-US" smtClean="0"/>
              <a:t>34</a:t>
            </a:fld>
            <a:endParaRPr kumimoji="1" lang="ja-JP" altLang="en-US"/>
          </a:p>
        </p:txBody>
      </p:sp>
    </p:spTree>
    <p:extLst>
      <p:ext uri="{BB962C8B-B14F-4D97-AF65-F5344CB8AC3E}">
        <p14:creationId xmlns:p14="http://schemas.microsoft.com/office/powerpoint/2010/main" val="3337092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4</a:t>
            </a:fld>
            <a:endParaRPr kumimoji="1" lang="ja-JP" altLang="en-US"/>
          </a:p>
        </p:txBody>
      </p:sp>
      <p:sp>
        <p:nvSpPr>
          <p:cNvPr id="4" name="テキスト ボックス 3"/>
          <p:cNvSpPr txBox="1"/>
          <p:nvPr/>
        </p:nvSpPr>
        <p:spPr>
          <a:xfrm>
            <a:off x="827584" y="1268760"/>
            <a:ext cx="7704856" cy="4401205"/>
          </a:xfrm>
          <a:prstGeom prst="rect">
            <a:avLst/>
          </a:prstGeom>
          <a:noFill/>
        </p:spPr>
        <p:txBody>
          <a:bodyPr wrap="square" rtlCol="0">
            <a:spAutoFit/>
          </a:bodyPr>
          <a:lstStyle/>
          <a:p>
            <a:r>
              <a:rPr kumimoji="1"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割当雇用制度から差別禁止法へ</a:t>
            </a:r>
            <a:endParaRPr kumimoji="1"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・割当</a:t>
            </a:r>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雇用</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制度</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～割当数に達するまでは、求人等の状況に関</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わりなく障害者にあった仕事を作り出す</a:t>
            </a:r>
            <a:r>
              <a:rPr lang="ja-JP" altLang="en-US" sz="2800" b="1" dirty="0" err="1"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こ</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とを課す</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endParaRPr kumimoji="1"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kumimoji="1"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・差別禁止法</a:t>
            </a:r>
            <a:endParaRPr kumimoji="1"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～求人内容に合致する障害者であれば就業保</a:t>
            </a:r>
            <a:endParaRPr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証を課す</a:t>
            </a:r>
            <a:endParaRPr kumimoji="1"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4045705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5</a:t>
            </a:fld>
            <a:endParaRPr kumimoji="1" lang="ja-JP" altLang="en-US"/>
          </a:p>
        </p:txBody>
      </p:sp>
      <p:sp>
        <p:nvSpPr>
          <p:cNvPr id="3" name="テキスト ボックス 2"/>
          <p:cNvSpPr txBox="1"/>
          <p:nvPr/>
        </p:nvSpPr>
        <p:spPr>
          <a:xfrm>
            <a:off x="899592" y="1700808"/>
            <a:ext cx="7344816" cy="3354765"/>
          </a:xfrm>
          <a:prstGeom prst="rect">
            <a:avLst/>
          </a:prstGeom>
          <a:noFill/>
        </p:spPr>
        <p:txBody>
          <a:bodyPr wrap="square" rtlCol="0">
            <a:spAutoFit/>
          </a:bodyPr>
          <a:lstStyle/>
          <a:p>
            <a:pPr algn="ctr"/>
            <a:r>
              <a:rPr kumimoji="1" lang="ja-JP" altLang="en-US" sz="32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障害者の視角からは</a:t>
            </a:r>
            <a:endPar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endParaRPr kumimoji="1"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kumimoji="1"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どちらの制度にしても</a:t>
            </a:r>
            <a:endParaRPr kumimoji="1"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endPar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kumimoji="1" lang="ja-JP" altLang="en-US" sz="32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「健常者の恩恵や同情を背景に、障害者雇用促進法に基づく、経営者の不利益を解消することを眼目とするもの」</a:t>
            </a:r>
            <a:endParaRPr kumimoji="1" lang="ja-JP" altLang="en-US" sz="32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3905353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 name="タイトル 3"/>
          <p:cNvSpPr>
            <a:spLocks noGrp="1"/>
          </p:cNvSpPr>
          <p:nvPr>
            <p:ph type="title"/>
          </p:nvPr>
        </p:nvSpPr>
        <p:spPr>
          <a:xfrm>
            <a:off x="1043608" y="548680"/>
            <a:ext cx="7239000" cy="4844008"/>
          </a:xfrm>
        </p:spPr>
        <p:txBody>
          <a:bodyPr/>
          <a:lstStyle/>
          <a:p>
            <a:r>
              <a:rPr lang="ja-JP" altLang="en-US" sz="3200" dirty="0" smtClean="0">
                <a:solidFill>
                  <a:srgbClr val="FFFF00"/>
                </a:solidFill>
                <a:latin typeface="ＭＳ Ｐゴシック"/>
                <a:ea typeface="ＭＳ Ｐゴシック"/>
              </a:rPr>
              <a:t>➣</a:t>
            </a:r>
            <a:r>
              <a:rPr lang="ja-JP" altLang="en-US" sz="3200" dirty="0" smtClean="0">
                <a:solidFill>
                  <a:schemeClr val="tx1"/>
                </a:solidFill>
                <a:latin typeface="HGP教科書体" pitchFamily="18" charset="-128"/>
                <a:ea typeface="HGP教科書体" pitchFamily="18" charset="-128"/>
              </a:rPr>
              <a:t>障害者の権利としての労働</a:t>
            </a:r>
            <a:br>
              <a:rPr lang="ja-JP" altLang="en-US" sz="3200" dirty="0" smtClean="0">
                <a:solidFill>
                  <a:schemeClr val="tx1"/>
                </a:solidFill>
                <a:latin typeface="HGP教科書体" pitchFamily="18" charset="-128"/>
                <a:ea typeface="HGP教科書体" pitchFamily="18" charset="-128"/>
              </a:rPr>
            </a:br>
            <a:r>
              <a:rPr lang="ja-JP" altLang="en-US" sz="3200" dirty="0" smtClean="0">
                <a:solidFill>
                  <a:schemeClr val="tx1"/>
                </a:solidFill>
                <a:latin typeface="HGP教科書体" pitchFamily="18" charset="-128"/>
                <a:ea typeface="HGP教科書体" pitchFamily="18" charset="-128"/>
              </a:rPr>
              <a:t/>
            </a:r>
            <a:br>
              <a:rPr lang="ja-JP" altLang="en-US" sz="3200" dirty="0" smtClean="0">
                <a:solidFill>
                  <a:schemeClr val="tx1"/>
                </a:solidFill>
                <a:latin typeface="HGP教科書体" pitchFamily="18" charset="-128"/>
                <a:ea typeface="HGP教科書体" pitchFamily="18" charset="-128"/>
              </a:rPr>
            </a:br>
            <a:r>
              <a:rPr lang="ja-JP" altLang="en-US" sz="3200" dirty="0">
                <a:solidFill>
                  <a:srgbClr val="FFFF00"/>
                </a:solidFill>
                <a:latin typeface="ＭＳ Ｐゴシック"/>
              </a:rPr>
              <a:t>➣</a:t>
            </a:r>
            <a:r>
              <a:rPr lang="ja-JP" altLang="en-US" sz="3200" dirty="0" smtClean="0">
                <a:solidFill>
                  <a:schemeClr val="tx1"/>
                </a:solidFill>
                <a:latin typeface="HGP教科書体" pitchFamily="18" charset="-128"/>
                <a:ea typeface="HGP教科書体" pitchFamily="18" charset="-128"/>
              </a:rPr>
              <a:t>健常者の恩恵や同情の産物としての</a:t>
            </a:r>
            <a:r>
              <a:rPr lang="en-US" altLang="ja-JP" sz="3200" dirty="0" smtClean="0">
                <a:solidFill>
                  <a:schemeClr val="tx1"/>
                </a:solidFill>
                <a:latin typeface="HGP教科書体" pitchFamily="18" charset="-128"/>
                <a:ea typeface="HGP教科書体" pitchFamily="18" charset="-128"/>
              </a:rPr>
              <a:t/>
            </a:r>
            <a:br>
              <a:rPr lang="en-US" altLang="ja-JP" sz="3200" dirty="0" smtClean="0">
                <a:solidFill>
                  <a:schemeClr val="tx1"/>
                </a:solidFill>
                <a:latin typeface="HGP教科書体" pitchFamily="18" charset="-128"/>
                <a:ea typeface="HGP教科書体" pitchFamily="18" charset="-128"/>
              </a:rPr>
            </a:br>
            <a:r>
              <a:rPr lang="ja-JP" altLang="en-US" sz="3200" dirty="0" smtClean="0">
                <a:solidFill>
                  <a:schemeClr val="tx1"/>
                </a:solidFill>
                <a:latin typeface="HGP教科書体" pitchFamily="18" charset="-128"/>
                <a:ea typeface="HGP教科書体" pitchFamily="18" charset="-128"/>
              </a:rPr>
              <a:t>　　障害者雇用</a:t>
            </a:r>
            <a:r>
              <a:rPr lang="en-US" altLang="ja-JP" sz="3200" dirty="0" smtClean="0">
                <a:solidFill>
                  <a:schemeClr val="tx1"/>
                </a:solidFill>
                <a:latin typeface="HGP教科書体" pitchFamily="18" charset="-128"/>
                <a:ea typeface="HGP教科書体" pitchFamily="18" charset="-128"/>
              </a:rPr>
              <a:t/>
            </a:r>
            <a:br>
              <a:rPr lang="en-US" altLang="ja-JP" sz="3200" dirty="0" smtClean="0">
                <a:solidFill>
                  <a:schemeClr val="tx1"/>
                </a:solidFill>
                <a:latin typeface="HGP教科書体" pitchFamily="18" charset="-128"/>
                <a:ea typeface="HGP教科書体" pitchFamily="18" charset="-128"/>
              </a:rPr>
            </a:br>
            <a:r>
              <a:rPr lang="ja-JP" altLang="en-US" sz="1800" dirty="0" smtClean="0">
                <a:solidFill>
                  <a:schemeClr val="tx1"/>
                </a:solidFill>
                <a:latin typeface="HGP教科書体" pitchFamily="18" charset="-128"/>
                <a:ea typeface="HGP教科書体" pitchFamily="18" charset="-128"/>
              </a:rPr>
              <a:t>　　　　　　　　　　　　　　　　　　　　　</a:t>
            </a:r>
            <a:r>
              <a:rPr lang="en-US" altLang="ja-JP" sz="1800" dirty="0" smtClean="0">
                <a:solidFill>
                  <a:schemeClr val="tx1"/>
                </a:solidFill>
                <a:latin typeface="HGP教科書体" pitchFamily="18" charset="-128"/>
                <a:ea typeface="HGP教科書体" pitchFamily="18" charset="-128"/>
              </a:rPr>
              <a:t/>
            </a:r>
            <a:br>
              <a:rPr lang="en-US" altLang="ja-JP" sz="1800" dirty="0" smtClean="0">
                <a:solidFill>
                  <a:schemeClr val="tx1"/>
                </a:solidFill>
                <a:latin typeface="HGP教科書体" pitchFamily="18" charset="-128"/>
                <a:ea typeface="HGP教科書体" pitchFamily="18" charset="-128"/>
              </a:rPr>
            </a:br>
            <a:r>
              <a:rPr lang="en-US" altLang="ja-JP" sz="1800" dirty="0" smtClean="0">
                <a:solidFill>
                  <a:schemeClr val="tx1"/>
                </a:solidFill>
                <a:latin typeface="HGP教科書体" pitchFamily="18" charset="-128"/>
                <a:ea typeface="HGP教科書体" pitchFamily="18" charset="-128"/>
              </a:rPr>
              <a:t/>
            </a:r>
            <a:br>
              <a:rPr lang="en-US" altLang="ja-JP" sz="1800" dirty="0" smtClean="0">
                <a:solidFill>
                  <a:schemeClr val="tx1"/>
                </a:solidFill>
                <a:latin typeface="HGP教科書体" pitchFamily="18" charset="-128"/>
                <a:ea typeface="HGP教科書体" pitchFamily="18" charset="-128"/>
              </a:rPr>
            </a:br>
            <a:r>
              <a:rPr lang="en-US" altLang="ja-JP" sz="1800" dirty="0" smtClean="0">
                <a:solidFill>
                  <a:schemeClr val="tx1"/>
                </a:solidFill>
                <a:latin typeface="HGP教科書体" pitchFamily="18" charset="-128"/>
                <a:ea typeface="HGP教科書体" pitchFamily="18" charset="-128"/>
              </a:rPr>
              <a:t/>
            </a:r>
            <a:br>
              <a:rPr lang="en-US" altLang="ja-JP" sz="1800" dirty="0" smtClean="0">
                <a:solidFill>
                  <a:schemeClr val="tx1"/>
                </a:solidFill>
                <a:latin typeface="HGP教科書体" pitchFamily="18" charset="-128"/>
                <a:ea typeface="HGP教科書体" pitchFamily="18" charset="-128"/>
              </a:rPr>
            </a:br>
            <a:r>
              <a:rPr lang="ja-JP" altLang="en-US" sz="1800" dirty="0" smtClean="0">
                <a:solidFill>
                  <a:schemeClr val="tx1"/>
                </a:solidFill>
                <a:latin typeface="HGP教科書体" pitchFamily="18" charset="-128"/>
                <a:ea typeface="HGP教科書体" pitchFamily="18" charset="-128"/>
              </a:rPr>
              <a:t>　　ダブルカウント方式の問題点</a:t>
            </a:r>
            <a:r>
              <a:rPr lang="en-US" altLang="ja-JP" sz="1800" dirty="0" smtClean="0">
                <a:solidFill>
                  <a:schemeClr val="tx1"/>
                </a:solidFill>
                <a:latin typeface="HGP教科書体" pitchFamily="18" charset="-128"/>
                <a:ea typeface="HGP教科書体" pitchFamily="18" charset="-128"/>
              </a:rPr>
              <a:t/>
            </a:r>
            <a:br>
              <a:rPr lang="en-US" altLang="ja-JP" sz="1800" dirty="0" smtClean="0">
                <a:solidFill>
                  <a:schemeClr val="tx1"/>
                </a:solidFill>
                <a:latin typeface="HGP教科書体" pitchFamily="18" charset="-128"/>
                <a:ea typeface="HGP教科書体" pitchFamily="18" charset="-128"/>
              </a:rPr>
            </a:br>
            <a:r>
              <a:rPr lang="ja-JP" altLang="en-US" sz="1800" dirty="0" smtClean="0">
                <a:solidFill>
                  <a:schemeClr val="tx1"/>
                </a:solidFill>
                <a:latin typeface="HGP教科書体" pitchFamily="18" charset="-128"/>
                <a:ea typeface="HGP教科書体" pitchFamily="18" charset="-128"/>
              </a:rPr>
              <a:t>　　</a:t>
            </a:r>
            <a:r>
              <a:rPr lang="en-US" altLang="ja-JP" sz="1800" dirty="0" smtClean="0">
                <a:solidFill>
                  <a:schemeClr val="tx1"/>
                </a:solidFill>
                <a:latin typeface="HGP教科書体" pitchFamily="18" charset="-128"/>
                <a:ea typeface="HGP教科書体" pitchFamily="18" charset="-128"/>
              </a:rPr>
              <a:t/>
            </a:r>
            <a:br>
              <a:rPr lang="en-US" altLang="ja-JP" sz="1800" dirty="0" smtClean="0">
                <a:solidFill>
                  <a:schemeClr val="tx1"/>
                </a:solidFill>
                <a:latin typeface="HGP教科書体" pitchFamily="18" charset="-128"/>
                <a:ea typeface="HGP教科書体" pitchFamily="18" charset="-128"/>
              </a:rPr>
            </a:br>
            <a:r>
              <a:rPr lang="ja-JP" altLang="en-US" sz="1800" dirty="0">
                <a:solidFill>
                  <a:schemeClr val="tx1"/>
                </a:solidFill>
                <a:latin typeface="HGP教科書体" pitchFamily="18" charset="-128"/>
                <a:ea typeface="HGP教科書体" pitchFamily="18" charset="-128"/>
              </a:rPr>
              <a:t>　</a:t>
            </a:r>
            <a:r>
              <a:rPr lang="ja-JP" altLang="en-US" sz="1800" dirty="0" smtClean="0">
                <a:solidFill>
                  <a:schemeClr val="tx1"/>
                </a:solidFill>
                <a:latin typeface="HGP教科書体" pitchFamily="18" charset="-128"/>
                <a:ea typeface="HGP教科書体" pitchFamily="18" charset="-128"/>
              </a:rPr>
              <a:t>　特例子会社の問題点</a:t>
            </a:r>
            <a:r>
              <a:rPr lang="ja-JP" altLang="en-US" sz="1800" dirty="0">
                <a:solidFill>
                  <a:schemeClr val="tx1"/>
                </a:solidFill>
                <a:latin typeface="HGP教科書体" pitchFamily="18" charset="-128"/>
                <a:ea typeface="HGP教科書体" pitchFamily="18" charset="-128"/>
              </a:rPr>
              <a:t>　</a:t>
            </a:r>
            <a:r>
              <a:rPr lang="ja-JP" altLang="en-US" sz="1800" dirty="0" smtClean="0">
                <a:solidFill>
                  <a:schemeClr val="tx1"/>
                </a:solidFill>
                <a:latin typeface="HGP教科書体" pitchFamily="18" charset="-128"/>
                <a:ea typeface="HGP教科書体" pitchFamily="18" charset="-128"/>
              </a:rPr>
              <a:t>　</a:t>
            </a:r>
            <a:r>
              <a:rPr lang="en-US" altLang="ja-JP" sz="1800" dirty="0" smtClean="0">
                <a:ln w="12700">
                  <a:solidFill>
                    <a:srgbClr val="242852"/>
                  </a:solidFill>
                </a:ln>
                <a:solidFill>
                  <a:prstClr val="black"/>
                </a:solidFill>
                <a:latin typeface="HGP教科書体" pitchFamily="18" charset="-128"/>
                <a:ea typeface="HGP教科書体" pitchFamily="18" charset="-128"/>
              </a:rPr>
              <a:t/>
            </a:r>
            <a:br>
              <a:rPr lang="en-US" altLang="ja-JP" sz="1800" dirty="0" smtClean="0">
                <a:ln w="12700">
                  <a:solidFill>
                    <a:srgbClr val="242852"/>
                  </a:solidFill>
                </a:ln>
                <a:solidFill>
                  <a:prstClr val="black"/>
                </a:solidFill>
                <a:latin typeface="HGP教科書体" pitchFamily="18" charset="-128"/>
                <a:ea typeface="HGP教科書体" pitchFamily="18" charset="-128"/>
              </a:rPr>
            </a:br>
            <a:endParaRPr kumimoji="1" lang="ja-JP" altLang="en-US" sz="1800" dirty="0">
              <a:solidFill>
                <a:schemeClr val="tx1"/>
              </a:solidFill>
              <a:latin typeface="HGP教科書体" pitchFamily="18" charset="-128"/>
              <a:ea typeface="HGP教科書体" pitchFamily="18" charset="-128"/>
            </a:endParaRPr>
          </a:p>
        </p:txBody>
      </p:sp>
      <p:sp>
        <p:nvSpPr>
          <p:cNvPr id="2" name="スライド番号プレースホルダー 1"/>
          <p:cNvSpPr>
            <a:spLocks noGrp="1"/>
          </p:cNvSpPr>
          <p:nvPr>
            <p:ph type="sldNum" sz="quarter" idx="12"/>
          </p:nvPr>
        </p:nvSpPr>
        <p:spPr/>
        <p:txBody>
          <a:bodyPr/>
          <a:lstStyle/>
          <a:p>
            <a:fld id="{97063BA0-14ED-41A8-A787-8966E2AB34A9}" type="slidenum">
              <a:rPr kumimoji="1" lang="ja-JP" altLang="en-US" sz="2000" smtClean="0"/>
              <a:t>6</a:t>
            </a:fld>
            <a:endParaRPr kumimoji="1" lang="ja-JP" altLang="en-US" sz="2000"/>
          </a:p>
        </p:txBody>
      </p:sp>
    </p:spTree>
    <p:extLst>
      <p:ext uri="{BB962C8B-B14F-4D97-AF65-F5344CB8AC3E}">
        <p14:creationId xmlns:p14="http://schemas.microsoft.com/office/powerpoint/2010/main" val="18688221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1"/>
          </p:nvPr>
        </p:nvSpPr>
        <p:spPr/>
        <p:txBody>
          <a:bodyPr/>
          <a:lstStyle/>
          <a:p>
            <a:fld id="{97063BA0-14ED-41A8-A787-8966E2AB34A9}" type="slidenum">
              <a:rPr kumimoji="1" lang="ja-JP" altLang="en-US" smtClean="0"/>
              <a:t>7</a:t>
            </a:fld>
            <a:endParaRPr kumimoji="1" lang="ja-JP" altLang="en-US"/>
          </a:p>
        </p:txBody>
      </p:sp>
      <p:sp>
        <p:nvSpPr>
          <p:cNvPr id="3" name="テキスト ボックス 2"/>
          <p:cNvSpPr txBox="1"/>
          <p:nvPr/>
        </p:nvSpPr>
        <p:spPr>
          <a:xfrm>
            <a:off x="1331640" y="1124744"/>
            <a:ext cx="7355160" cy="3539430"/>
          </a:xfrm>
          <a:prstGeom prst="rect">
            <a:avLst/>
          </a:prstGeom>
          <a:noFill/>
        </p:spPr>
        <p:txBody>
          <a:bodyPr wrap="square" rtlCol="0">
            <a:spAutoFit/>
          </a:bodyPr>
          <a:lstStyle/>
          <a:p>
            <a:pPr algn="ctr"/>
            <a:r>
              <a:rPr kumimoji="1"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障害者の雇用</a:t>
            </a:r>
            <a:endParaRPr kumimoji="1"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endPar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kumimoji="1"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事業者にとって</a:t>
            </a:r>
            <a:endParaRPr kumimoji="1"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経済競争上不利になるという“不公平感”</a:t>
            </a:r>
            <a:endParaRPr kumimoji="1"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endParaRPr kumimoji="1"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障害者</a:t>
            </a:r>
            <a:r>
              <a:rPr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は</a:t>
            </a:r>
            <a:r>
              <a:rPr kumimoji="1"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「デキナイ労働者」</a:t>
            </a:r>
            <a:endParaRPr kumimoji="1" lang="en-US" altLang="ja-JP"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endParaRPr lang="en-US" altLang="ja-JP"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kumimoji="1" lang="ja-JP" altLang="en-US" sz="2800" b="1" dirty="0" smtClean="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→暗黙の了解に</a:t>
            </a:r>
            <a:endParaRPr kumimoji="1" lang="ja-JP" altLang="en-US" sz="2800" b="1" dirty="0">
              <a:solidFill>
                <a:srgbClr val="00206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7763252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図表 1"/>
          <p:cNvGraphicFramePr/>
          <p:nvPr>
            <p:extLst>
              <p:ext uri="{D42A27DB-BD31-4B8C-83A1-F6EECF244321}">
                <p14:modId xmlns:p14="http://schemas.microsoft.com/office/powerpoint/2010/main" val="1323682154"/>
              </p:ext>
            </p:extLst>
          </p:nvPr>
        </p:nvGraphicFramePr>
        <p:xfrm>
          <a:off x="899592" y="404664"/>
          <a:ext cx="7416824" cy="5904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右矢印 2"/>
          <p:cNvSpPr/>
          <p:nvPr/>
        </p:nvSpPr>
        <p:spPr>
          <a:xfrm>
            <a:off x="2051720" y="3789040"/>
            <a:ext cx="1080120"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右矢印 3"/>
          <p:cNvSpPr/>
          <p:nvPr/>
        </p:nvSpPr>
        <p:spPr>
          <a:xfrm>
            <a:off x="2051720" y="4725144"/>
            <a:ext cx="1080120"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右矢印 4"/>
          <p:cNvSpPr/>
          <p:nvPr/>
        </p:nvSpPr>
        <p:spPr>
          <a:xfrm>
            <a:off x="2051720" y="5733256"/>
            <a:ext cx="1080120"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スライド番号プレースホルダー 5"/>
          <p:cNvSpPr>
            <a:spLocks noGrp="1"/>
          </p:cNvSpPr>
          <p:nvPr>
            <p:ph type="sldNum" sz="quarter" idx="11"/>
          </p:nvPr>
        </p:nvSpPr>
        <p:spPr/>
        <p:txBody>
          <a:bodyPr/>
          <a:lstStyle/>
          <a:p>
            <a:fld id="{97063BA0-14ED-41A8-A787-8966E2AB34A9}" type="slidenum">
              <a:rPr kumimoji="1" lang="ja-JP" altLang="en-US" sz="2000" smtClean="0"/>
              <a:t>8</a:t>
            </a:fld>
            <a:endParaRPr kumimoji="1" lang="ja-JP" altLang="en-US" sz="2000"/>
          </a:p>
        </p:txBody>
      </p:sp>
    </p:spTree>
    <p:extLst>
      <p:ext uri="{BB962C8B-B14F-4D97-AF65-F5344CB8AC3E}">
        <p14:creationId xmlns:p14="http://schemas.microsoft.com/office/powerpoint/2010/main" val="13776485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67544" y="1052736"/>
            <a:ext cx="8280920" cy="4688463"/>
          </a:xfrm>
          <a:prstGeom prst="rect">
            <a:avLst/>
          </a:prstGeom>
          <a:noFill/>
        </p:spPr>
        <p:txBody>
          <a:bodyPr wrap="square" rtlCol="0">
            <a:spAutoFit/>
          </a:bodyPr>
          <a:lstStyle/>
          <a:p>
            <a:r>
              <a:rPr lang="ja-JP" altLang="en-US" sz="3200" b="1" dirty="0" smtClean="0">
                <a:solidFill>
                  <a:prstClr val="black"/>
                </a:solidFill>
                <a:latin typeface="HG丸ｺﾞｼｯｸM-PRO" pitchFamily="50" charset="-128"/>
                <a:ea typeface="HG丸ｺﾞｼｯｸM-PRO" pitchFamily="50" charset="-128"/>
              </a:rPr>
              <a:t>特別な意味を含んだ雇用</a:t>
            </a:r>
            <a:endParaRPr lang="en-US" altLang="ja-JP" sz="3200" b="1" dirty="0" smtClean="0">
              <a:solidFill>
                <a:prstClr val="black"/>
              </a:solidFill>
              <a:latin typeface="HG丸ｺﾞｼｯｸM-PRO" pitchFamily="50" charset="-128"/>
              <a:ea typeface="HG丸ｺﾞｼｯｸM-PRO" pitchFamily="50" charset="-128"/>
            </a:endParaRPr>
          </a:p>
          <a:p>
            <a:endParaRPr lang="en-US" altLang="ja-JP" sz="3200" b="1" dirty="0" smtClean="0">
              <a:solidFill>
                <a:prstClr val="black"/>
              </a:solidFill>
              <a:latin typeface="HG丸ｺﾞｼｯｸM-PRO" pitchFamily="50" charset="-128"/>
              <a:ea typeface="HG丸ｺﾞｼｯｸM-PRO" pitchFamily="50" charset="-128"/>
            </a:endParaRPr>
          </a:p>
          <a:p>
            <a:r>
              <a:rPr lang="ja-JP" altLang="en-US" sz="3200" b="1" dirty="0" smtClean="0">
                <a:solidFill>
                  <a:prstClr val="black"/>
                </a:solidFill>
                <a:latin typeface="HG丸ｺﾞｼｯｸM-PRO" pitchFamily="50" charset="-128"/>
                <a:ea typeface="HG丸ｺﾞｼｯｸM-PRO" pitchFamily="50" charset="-128"/>
              </a:rPr>
              <a:t>⇒いくつかの障壁</a:t>
            </a:r>
            <a:endParaRPr lang="en-US" altLang="ja-JP" sz="3200" b="1" dirty="0" smtClean="0">
              <a:solidFill>
                <a:prstClr val="black"/>
              </a:solidFill>
              <a:latin typeface="HG丸ｺﾞｼｯｸM-PRO" pitchFamily="50" charset="-128"/>
              <a:ea typeface="HG丸ｺﾞｼｯｸM-PRO" pitchFamily="50" charset="-128"/>
            </a:endParaRPr>
          </a:p>
          <a:p>
            <a:endParaRPr lang="en-US" altLang="ja-JP" sz="3200" b="1" dirty="0" smtClean="0">
              <a:solidFill>
                <a:prstClr val="black"/>
              </a:solidFill>
              <a:latin typeface="HG丸ｺﾞｼｯｸM-PRO" pitchFamily="50" charset="-128"/>
              <a:ea typeface="HG丸ｺﾞｼｯｸM-PRO" pitchFamily="50" charset="-128"/>
            </a:endParaRPr>
          </a:p>
          <a:p>
            <a:endParaRPr lang="en-US" altLang="ja-JP" sz="3200" b="1" dirty="0" smtClean="0">
              <a:solidFill>
                <a:prstClr val="black"/>
              </a:solidFill>
              <a:latin typeface="HG丸ｺﾞｼｯｸM-PRO" pitchFamily="50" charset="-128"/>
              <a:ea typeface="HG丸ｺﾞｼｯｸM-PRO" pitchFamily="50" charset="-128"/>
            </a:endParaRPr>
          </a:p>
          <a:p>
            <a:r>
              <a:rPr lang="ja-JP" altLang="en-US" sz="3200" b="1" dirty="0" smtClean="0">
                <a:solidFill>
                  <a:prstClr val="black"/>
                </a:solidFill>
                <a:latin typeface="HG丸ｺﾞｼｯｸM-PRO" pitchFamily="50" charset="-128"/>
                <a:ea typeface="HG丸ｺﾞｼｯｸM-PRO" pitchFamily="50" charset="-128"/>
              </a:rPr>
              <a:t>⇒とてもディーセントワーク</a:t>
            </a:r>
            <a:r>
              <a:rPr lang="ja-JP" altLang="en-US" sz="2800" b="1" baseline="30000" dirty="0" smtClean="0">
                <a:solidFill>
                  <a:prstClr val="black"/>
                </a:solidFill>
                <a:latin typeface="HG丸ｺﾞｼｯｸM-PRO" pitchFamily="50" charset="-128"/>
                <a:ea typeface="HG丸ｺﾞｼｯｸM-PRO" pitchFamily="50" charset="-128"/>
              </a:rPr>
              <a:t>＊</a:t>
            </a:r>
            <a:r>
              <a:rPr lang="ja-JP" altLang="en-US" sz="3200" b="1" dirty="0" smtClean="0">
                <a:solidFill>
                  <a:prstClr val="black"/>
                </a:solidFill>
                <a:latin typeface="HG丸ｺﾞｼｯｸM-PRO" pitchFamily="50" charset="-128"/>
                <a:ea typeface="HG丸ｺﾞｼｯｸM-PRO" pitchFamily="50" charset="-128"/>
              </a:rPr>
              <a:t>とは言えない</a:t>
            </a:r>
            <a:endParaRPr lang="en-US" altLang="ja-JP" sz="3200" b="1" dirty="0" smtClean="0">
              <a:solidFill>
                <a:prstClr val="black"/>
              </a:solidFill>
              <a:latin typeface="HG丸ｺﾞｼｯｸM-PRO" pitchFamily="50" charset="-128"/>
              <a:ea typeface="HG丸ｺﾞｼｯｸM-PRO" pitchFamily="50" charset="-128"/>
            </a:endParaRPr>
          </a:p>
          <a:p>
            <a:r>
              <a:rPr lang="ja-JP" altLang="en-US" sz="3200" b="1" dirty="0" smtClean="0">
                <a:solidFill>
                  <a:prstClr val="black"/>
                </a:solidFill>
                <a:latin typeface="HG丸ｺﾞｼｯｸM-PRO" pitchFamily="50" charset="-128"/>
                <a:ea typeface="HG丸ｺﾞｼｯｸM-PRO" pitchFamily="50" charset="-128"/>
              </a:rPr>
              <a:t>　　　　</a:t>
            </a:r>
            <a:endParaRPr lang="en-US" altLang="ja-JP" sz="3200" b="1" baseline="30000" dirty="0" smtClean="0">
              <a:solidFill>
                <a:prstClr val="black"/>
              </a:solidFill>
              <a:latin typeface="HG丸ｺﾞｼｯｸM-PRO" pitchFamily="50" charset="-128"/>
              <a:ea typeface="HG丸ｺﾞｼｯｸM-PRO" pitchFamily="50" charset="-128"/>
            </a:endParaRPr>
          </a:p>
          <a:p>
            <a:r>
              <a:rPr lang="ja-JP" altLang="en-US" sz="3200" b="1" baseline="30000" dirty="0" smtClean="0">
                <a:solidFill>
                  <a:prstClr val="black"/>
                </a:solidFill>
                <a:latin typeface="HG丸ｺﾞｼｯｸM-PRO" pitchFamily="50" charset="-128"/>
                <a:ea typeface="HG丸ｺﾞｼｯｸM-PRO" pitchFamily="50" charset="-128"/>
              </a:rPr>
              <a:t>　　　　　　　</a:t>
            </a:r>
            <a:endParaRPr lang="en-US" altLang="ja-JP" sz="3200" b="1" baseline="30000" dirty="0" smtClean="0">
              <a:solidFill>
                <a:prstClr val="black"/>
              </a:solidFill>
              <a:latin typeface="HG丸ｺﾞｼｯｸM-PRO" pitchFamily="50" charset="-128"/>
              <a:ea typeface="HG丸ｺﾞｼｯｸM-PRO" pitchFamily="50" charset="-128"/>
            </a:endParaRPr>
          </a:p>
          <a:p>
            <a:endParaRPr lang="en-US" altLang="ja-JP" sz="3200" b="1" baseline="30000" dirty="0">
              <a:solidFill>
                <a:prstClr val="black"/>
              </a:solidFill>
              <a:latin typeface="HG丸ｺﾞｼｯｸM-PRO" pitchFamily="50" charset="-128"/>
              <a:ea typeface="HG丸ｺﾞｼｯｸM-PRO" pitchFamily="50" charset="-128"/>
            </a:endParaRPr>
          </a:p>
          <a:p>
            <a:r>
              <a:rPr lang="ja-JP" altLang="en-US" sz="3200" b="1" baseline="30000" dirty="0" smtClean="0">
                <a:solidFill>
                  <a:prstClr val="black"/>
                </a:solidFill>
                <a:latin typeface="HG丸ｺﾞｼｯｸM-PRO" pitchFamily="50" charset="-128"/>
                <a:ea typeface="HG丸ｺﾞｼｯｸM-PRO" pitchFamily="50" charset="-128"/>
              </a:rPr>
              <a:t>　　　　　　　＊</a:t>
            </a:r>
            <a:r>
              <a:rPr lang="ja-JP" altLang="en-US" sz="3200" b="1" dirty="0" smtClean="0">
                <a:solidFill>
                  <a:prstClr val="black"/>
                </a:solidFill>
                <a:latin typeface="HG丸ｺﾞｼｯｸM-PRO" pitchFamily="50" charset="-128"/>
                <a:ea typeface="HG丸ｺﾞｼｯｸM-PRO" pitchFamily="50" charset="-128"/>
              </a:rPr>
              <a:t>働きがい</a:t>
            </a:r>
            <a:r>
              <a:rPr lang="ja-JP" altLang="en-US" sz="3200" b="1" dirty="0">
                <a:solidFill>
                  <a:prstClr val="black"/>
                </a:solidFill>
                <a:latin typeface="HG丸ｺﾞｼｯｸM-PRO" pitchFamily="50" charset="-128"/>
                <a:ea typeface="HG丸ｺﾞｼｯｸM-PRO" pitchFamily="50" charset="-128"/>
              </a:rPr>
              <a:t>の</a:t>
            </a:r>
            <a:r>
              <a:rPr lang="ja-JP" altLang="en-US" sz="3200" b="1" dirty="0" smtClean="0">
                <a:solidFill>
                  <a:prstClr val="black"/>
                </a:solidFill>
                <a:latin typeface="HG丸ｺﾞｼｯｸM-PRO" pitchFamily="50" charset="-128"/>
                <a:ea typeface="HG丸ｺﾞｼｯｸM-PRO" pitchFamily="50" charset="-128"/>
              </a:rPr>
              <a:t>ある</a:t>
            </a:r>
            <a:r>
              <a:rPr lang="ja-JP" altLang="en-US" sz="3200" b="1" dirty="0">
                <a:solidFill>
                  <a:prstClr val="black"/>
                </a:solidFill>
                <a:latin typeface="HG丸ｺﾞｼｯｸM-PRO" pitchFamily="50" charset="-128"/>
                <a:ea typeface="HG丸ｺﾞｼｯｸM-PRO" pitchFamily="50" charset="-128"/>
              </a:rPr>
              <a:t>人間らしい仕事</a:t>
            </a:r>
          </a:p>
        </p:txBody>
      </p:sp>
      <p:sp>
        <p:nvSpPr>
          <p:cNvPr id="2" name="スライド番号プレースホルダー 1"/>
          <p:cNvSpPr>
            <a:spLocks noGrp="1"/>
          </p:cNvSpPr>
          <p:nvPr>
            <p:ph type="sldNum" sz="quarter" idx="11"/>
          </p:nvPr>
        </p:nvSpPr>
        <p:spPr/>
        <p:txBody>
          <a:bodyPr/>
          <a:lstStyle/>
          <a:p>
            <a:fld id="{97063BA0-14ED-41A8-A787-8966E2AB34A9}" type="slidenum">
              <a:rPr lang="ja-JP" altLang="en-US" smtClean="0">
                <a:solidFill>
                  <a:srgbClr val="242852">
                    <a:lumMod val="60000"/>
                    <a:lumOff val="40000"/>
                  </a:srgbClr>
                </a:solidFill>
              </a:rPr>
              <a:pPr/>
              <a:t>9</a:t>
            </a:fld>
            <a:endParaRPr lang="ja-JP" altLang="en-US">
              <a:solidFill>
                <a:srgbClr val="242852">
                  <a:lumMod val="60000"/>
                  <a:lumOff val="40000"/>
                </a:srgbClr>
              </a:solidFill>
            </a:endParaRPr>
          </a:p>
        </p:txBody>
      </p:sp>
    </p:spTree>
    <p:extLst>
      <p:ext uri="{BB962C8B-B14F-4D97-AF65-F5344CB8AC3E}">
        <p14:creationId xmlns:p14="http://schemas.microsoft.com/office/powerpoint/2010/main" val="37898283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サーマル">
  <a:themeElements>
    <a:clrScheme name="エレメント">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サーマル">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サーマル">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3175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63500" dist="38100" dir="8100000" rotWithShape="0">
              <a:srgbClr val="000000">
                <a:alpha val="45000"/>
              </a:srgbClr>
            </a:outerShdw>
          </a:effectLst>
        </a:effectStyle>
        <a:effectStyle>
          <a:effectLst>
            <a:outerShdw blurRad="101600" dist="63500" dir="8100000" rotWithShape="0">
              <a:srgbClr val="000000">
                <a:alpha val="40000"/>
              </a:srgbClr>
            </a:outerShdw>
          </a:effectLst>
          <a:scene3d>
            <a:camera prst="orthographicFront">
              <a:rot lat="0" lon="0" rev="0"/>
            </a:camera>
            <a:lightRig rig="threePt" dir="t">
              <a:rot lat="0" lon="0" rev="3000000"/>
            </a:lightRig>
          </a:scene3d>
          <a:sp3d>
            <a:bevelT h="19050"/>
          </a:sp3d>
        </a:effectStyle>
      </a:effectStyleLst>
      <a:bgFillStyleLst>
        <a:solidFill>
          <a:schemeClr val="phClr"/>
        </a:solidFill>
        <a:gradFill rotWithShape="1">
          <a:gsLst>
            <a:gs pos="0">
              <a:schemeClr val="phClr">
                <a:tint val="100000"/>
                <a:lumMod val="125000"/>
              </a:schemeClr>
            </a:gs>
            <a:gs pos="55000">
              <a:schemeClr val="phClr">
                <a:shade val="100000"/>
                <a:satMod val="100000"/>
                <a:lumMod val="100000"/>
              </a:schemeClr>
            </a:gs>
            <a:gs pos="100000">
              <a:schemeClr val="phClr">
                <a:shade val="90000"/>
                <a:satMod val="300000"/>
                <a:lumMod val="95000"/>
              </a:schemeClr>
            </a:gs>
          </a:gsLst>
          <a:lin ang="5400000" scaled="0"/>
        </a:gradFill>
        <a:blipFill>
          <a:blip xmlns:r="http://schemas.openxmlformats.org/officeDocument/2006/relationships" r:embed="rId1">
            <a:duotone>
              <a:schemeClr val="phClr">
                <a:shade val="80000"/>
              </a:schemeClr>
              <a:schemeClr val="phClr">
                <a:tint val="98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1603</TotalTime>
  <Words>914</Words>
  <Application>Microsoft Office PowerPoint</Application>
  <PresentationFormat>画面に合わせる (4:3)</PresentationFormat>
  <Paragraphs>255</Paragraphs>
  <Slides>34</Slides>
  <Notes>3</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34</vt:i4>
      </vt:variant>
    </vt:vector>
  </HeadingPairs>
  <TitlesOfParts>
    <vt:vector size="43" baseType="lpstr">
      <vt:lpstr>HGP教科書体</vt:lpstr>
      <vt:lpstr>HG丸ｺﾞｼｯｸM-PRO</vt:lpstr>
      <vt:lpstr>ＭＳ Ｐゴシック</vt:lpstr>
      <vt:lpstr>ＭＳ 明朝</vt:lpstr>
      <vt:lpstr>Arial</vt:lpstr>
      <vt:lpstr>Calibri</vt:lpstr>
      <vt:lpstr>Times New Roman</vt:lpstr>
      <vt:lpstr>サーマル</vt:lpstr>
      <vt:lpstr>Microsoft Excel Worksheet</vt:lpstr>
      <vt:lpstr>　      割当雇用制度の限界 　　　　　　　 　～新しい障害者雇用への模索 　　　　　 　雇用される障害者・雇用する障害者   　　　　　　　　　　　　金沢大学大学院 　　　　　　　　　　　　　　　　阿地知　進　　</vt:lpstr>
      <vt:lpstr>PowerPoint プレゼンテーション</vt:lpstr>
      <vt:lpstr>PowerPoint プレゼンテーション</vt:lpstr>
      <vt:lpstr>PowerPoint プレゼンテーション</vt:lpstr>
      <vt:lpstr>PowerPoint プレゼンテーション</vt:lpstr>
      <vt:lpstr>➣障害者の権利としての労働  ➣健常者の恩恵や同情の産物としての 　　障害者雇用 　　　　　　　　　　　　　　　　　　　　　   　　ダブルカウント方式の問題点 　　 　　特例子会社の問題点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障害者雇用とディスアビリティ  －「ダブルカウント方式」への一考察   金沢大学大学院 阿地知　進</dc:title>
  <dc:creator>susumu</dc:creator>
  <cp:lastModifiedBy>susumu</cp:lastModifiedBy>
  <cp:revision>110</cp:revision>
  <dcterms:created xsi:type="dcterms:W3CDTF">2012-10-19T03:13:43Z</dcterms:created>
  <dcterms:modified xsi:type="dcterms:W3CDTF">2015-10-23T13:25:40Z</dcterms:modified>
</cp:coreProperties>
</file>