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72" r:id="rId4"/>
    <p:sldId id="277" r:id="rId5"/>
    <p:sldId id="260" r:id="rId6"/>
    <p:sldId id="279" r:id="rId7"/>
    <p:sldId id="261" r:id="rId8"/>
    <p:sldId id="278" r:id="rId9"/>
    <p:sldId id="262" r:id="rId10"/>
    <p:sldId id="263" r:id="rId11"/>
    <p:sldId id="264" r:id="rId12"/>
    <p:sldId id="266" r:id="rId13"/>
    <p:sldId id="273" r:id="rId14"/>
    <p:sldId id="276" r:id="rId15"/>
    <p:sldId id="268" r:id="rId16"/>
    <p:sldId id="280" r:id="rId17"/>
    <p:sldId id="271" r:id="rId18"/>
    <p:sldId id="281" r:id="rId19"/>
    <p:sldId id="275" r:id="rId20"/>
  </p:sldIdLst>
  <p:sldSz cx="9144000" cy="6858000" type="screen4x3"/>
  <p:notesSz cx="6888163" cy="100218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0F6"/>
    <a:srgbClr val="FFFFCC"/>
    <a:srgbClr val="F7F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EB58C343-03B4-4639-B3D2-5C0AF78BD309}" type="datetimeFigureOut">
              <a:rPr kumimoji="1" lang="ja-JP" altLang="en-US" smtClean="0"/>
              <a:t>2015/10/22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A2FD00EA-BED9-4B31-A6E3-A34B8A3F5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686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834F1659-317F-4932-ABE6-D97BCF064839}" type="datetimeFigureOut">
              <a:rPr lang="ja-JP" altLang="en-US"/>
              <a:pPr>
                <a:defRPr/>
              </a:pPr>
              <a:t>2015/10/22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A0437CEE-1B4F-4AE1-828C-75C0953ABDE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662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437CEE-1B4F-4AE1-828C-75C0953ABDE4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7837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437CEE-1B4F-4AE1-828C-75C0953ABDE4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9388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946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85075" indent="-301952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207808" indent="-241562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90931" indent="-241562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174055" indent="-241562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657178" indent="-241562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140301" indent="-241562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623424" indent="-241562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4106548" indent="-241562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9F3B183-8AB1-478F-9BCD-86DFCBB31B2C}" type="slidenum">
              <a:rPr lang="ja-JP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048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85075" indent="-301952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207808" indent="-241562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90931" indent="-241562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174055" indent="-241562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657178" indent="-241562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140301" indent="-241562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623424" indent="-241562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4106548" indent="-241562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1CBC57B-E66E-400C-9839-A05B89C752DE}" type="slidenum">
              <a:rPr lang="ja-JP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6C8CC-E3FD-48E3-93AA-DACF677EC19E}" type="datetimeFigureOut">
              <a:rPr lang="ja-JP" altLang="en-US"/>
              <a:pPr>
                <a:defRPr/>
              </a:pPr>
              <a:t>2015/10/22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5BEB3-232E-41A2-87F1-D9D3CFADD8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491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3A1E6-C2EF-4235-9B5A-3961E593A676}" type="datetimeFigureOut">
              <a:rPr lang="ja-JP" altLang="en-US"/>
              <a:pPr>
                <a:defRPr/>
              </a:pPr>
              <a:t>2015/10/22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B2098-A745-4B53-8F75-A62CED421B5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6390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D2355-12DB-4DD3-AC46-A8C4142837CE}" type="datetimeFigureOut">
              <a:rPr lang="ja-JP" altLang="en-US"/>
              <a:pPr>
                <a:defRPr/>
              </a:pPr>
              <a:t>2015/10/22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0D33D-F3A5-48FE-8B4A-9FAA0BE64A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3886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B7897-1D61-40B2-B465-EE1C1F788937}" type="datetimeFigureOut">
              <a:rPr lang="ja-JP" altLang="en-US"/>
              <a:pPr>
                <a:defRPr/>
              </a:pPr>
              <a:t>2015/10/22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502B8-EF90-4D00-BF7B-616939CAC6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320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88CB0-858A-489E-B0A3-41DE517CCF3C}" type="datetimeFigureOut">
              <a:rPr lang="ja-JP" altLang="en-US"/>
              <a:pPr>
                <a:defRPr/>
              </a:pPr>
              <a:t>2015/10/22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5D8EB-C324-4E74-B5AD-43CF9D71268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743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D698B-C167-4C46-A9E7-ECD053F6E93F}" type="datetimeFigureOut">
              <a:rPr lang="ja-JP" altLang="en-US"/>
              <a:pPr>
                <a:defRPr/>
              </a:pPr>
              <a:t>2015/10/22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630CE-F7AC-44E0-8EFE-D71383A0111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0769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E1C11-20A4-40D5-B5E9-2346605EC835}" type="datetimeFigureOut">
              <a:rPr lang="ja-JP" altLang="en-US"/>
              <a:pPr>
                <a:defRPr/>
              </a:pPr>
              <a:t>2015/10/22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1A7E3-AD9B-4610-B453-31F85CCC5B5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5656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EA0DC-806D-4C5C-AD82-3FD786F9AEE2}" type="datetimeFigureOut">
              <a:rPr lang="ja-JP" altLang="en-US"/>
              <a:pPr>
                <a:defRPr/>
              </a:pPr>
              <a:t>2015/10/22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82733-7A80-4516-A540-C1818D78EE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8065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A49C3-858A-4241-ACA7-0982C297A7A3}" type="datetimeFigureOut">
              <a:rPr lang="ja-JP" altLang="en-US"/>
              <a:pPr>
                <a:defRPr/>
              </a:pPr>
              <a:t>2015/10/22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FC4FA-CC48-48EE-864C-916F2D7D50A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721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C2F96-0ABB-4199-9364-A1A72983EF17}" type="datetimeFigureOut">
              <a:rPr lang="ja-JP" altLang="en-US"/>
              <a:pPr>
                <a:defRPr/>
              </a:pPr>
              <a:t>2015/10/22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0480C-BBB5-47F3-9C30-CFFBEE01A4D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068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0901-F801-4089-AC30-CAD4A5329AC9}" type="datetimeFigureOut">
              <a:rPr lang="ja-JP" altLang="en-US"/>
              <a:pPr>
                <a:defRPr/>
              </a:pPr>
              <a:t>2015/10/22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694FD-93EA-422E-90E0-2DAE8FE14B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8735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8B6F07F-7B94-4543-95F9-F1BA7A931345}" type="datetimeFigureOut">
              <a:rPr lang="ja-JP" altLang="en-US"/>
              <a:pPr>
                <a:defRPr/>
              </a:pPr>
              <a:t>2015/10/22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8A00B39-C123-4381-B772-26F56F136DF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PｺﾞｼｯｸM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PｺﾞｼｯｸM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PｺﾞｼｯｸM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PｺﾞｼｯｸM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PｺﾞｼｯｸM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PｺﾞｼｯｸM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PｺﾞｼｯｸM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PｺﾞｼｯｸM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539750" y="1916113"/>
            <a:ext cx="8135938" cy="1470025"/>
          </a:xfrm>
        </p:spPr>
        <p:txBody>
          <a:bodyPr/>
          <a:lstStyle/>
          <a:p>
            <a:pPr eaLnBrk="1" hangingPunct="1"/>
            <a:r>
              <a:rPr lang="ja-JP" altLang="en-US" sz="3600" dirty="0" smtClean="0">
                <a:latin typeface="+mj-ea"/>
              </a:rPr>
              <a:t>発達障害当事者特有の価値</a:t>
            </a:r>
            <a:r>
              <a:rPr lang="en-US" altLang="ja-JP" sz="3600" dirty="0" smtClean="0">
                <a:latin typeface="+mj-ea"/>
              </a:rPr>
              <a:t/>
            </a:r>
            <a:br>
              <a:rPr lang="en-US" altLang="ja-JP" sz="3600" dirty="0" smtClean="0">
                <a:latin typeface="+mj-ea"/>
              </a:rPr>
            </a:br>
            <a:r>
              <a:rPr lang="ja-JP" altLang="en-US" sz="3600" dirty="0" err="1">
                <a:latin typeface="+mj-ea"/>
              </a:rPr>
              <a:t>ー</a:t>
            </a:r>
            <a:r>
              <a:rPr lang="ja-JP" altLang="en-US" sz="3600" dirty="0" smtClean="0">
                <a:latin typeface="+mj-ea"/>
              </a:rPr>
              <a:t>発見と創造による啓発に向けてー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3350" y="4437063"/>
            <a:ext cx="6400800" cy="1752600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熊本県発達障害当事者会</a:t>
            </a:r>
            <a:r>
              <a:rPr lang="en-US" altLang="ja-JP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Little bit</a:t>
            </a:r>
          </a:p>
          <a:p>
            <a:pPr algn="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宮崎青年・成人発達障害当事者会</a:t>
            </a:r>
            <a:r>
              <a:rPr lang="en-US" altLang="ja-JP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ShiKiBu</a:t>
            </a:r>
            <a:endParaRPr lang="en-US" altLang="ja-JP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特定非営利活動法人凸凹ライフデザイン</a:t>
            </a:r>
            <a:endParaRPr lang="en-US" altLang="ja-JP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相良真央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直線コネクタ 31"/>
          <p:cNvCxnSpPr>
            <a:stCxn id="12" idx="3"/>
            <a:endCxn id="18" idx="1"/>
          </p:cNvCxnSpPr>
          <p:nvPr/>
        </p:nvCxnSpPr>
        <p:spPr>
          <a:xfrm>
            <a:off x="2343150" y="4318000"/>
            <a:ext cx="5335588" cy="0"/>
          </a:xfrm>
          <a:prstGeom prst="line">
            <a:avLst/>
          </a:prstGeom>
          <a:ln>
            <a:solidFill>
              <a:schemeClr val="tx1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6" idx="3"/>
            <a:endCxn id="4" idx="1"/>
          </p:cNvCxnSpPr>
          <p:nvPr/>
        </p:nvCxnSpPr>
        <p:spPr>
          <a:xfrm>
            <a:off x="2093913" y="3279775"/>
            <a:ext cx="33004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9" idx="3"/>
            <a:endCxn id="7" idx="1"/>
          </p:cNvCxnSpPr>
          <p:nvPr/>
        </p:nvCxnSpPr>
        <p:spPr>
          <a:xfrm>
            <a:off x="2303463" y="2230438"/>
            <a:ext cx="31226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1" name="タイトル 1"/>
          <p:cNvSpPr>
            <a:spLocks noGrp="1"/>
          </p:cNvSpPr>
          <p:nvPr>
            <p:ph type="title"/>
          </p:nvPr>
        </p:nvSpPr>
        <p:spPr>
          <a:xfrm>
            <a:off x="398463" y="115888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z="3600" dirty="0" smtClean="0"/>
              <a:t>②定型発達者が理解しやすい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理解に基づく配慮・支援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5394325" y="2822575"/>
            <a:ext cx="1296988" cy="914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工夫</a:t>
            </a:r>
            <a:r>
              <a:rPr lang="ja-JP" altLang="en-US" dirty="0" smtClean="0">
                <a:solidFill>
                  <a:schemeClr val="tx1"/>
                </a:solidFill>
              </a:rPr>
              <a:t>の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 smtClean="0">
                <a:solidFill>
                  <a:schemeClr val="tx1"/>
                </a:solidFill>
              </a:rPr>
              <a:t>無意味化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916238" y="2803525"/>
            <a:ext cx="1727200" cy="914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小さな声で一人ずつ話そう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263650" y="2822575"/>
            <a:ext cx="830263" cy="914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聴覚過敏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426075" y="1773238"/>
            <a:ext cx="1233488" cy="914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力の抑制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916238" y="1773238"/>
            <a:ext cx="1727200" cy="914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もう今日は帰って休みなさい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052513" y="1773238"/>
            <a:ext cx="1250950" cy="914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ストレスを感じにくい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2916238" y="3860800"/>
            <a:ext cx="1727200" cy="914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予防しなくては・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成功体験を積ませよう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5364162" y="3861048"/>
            <a:ext cx="1384147" cy="914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自己正当化の行き過ぎ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1014413" y="3860800"/>
            <a:ext cx="1328737" cy="914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二次障害で自傷行為</a:t>
            </a:r>
          </a:p>
        </p:txBody>
      </p:sp>
      <p:sp>
        <p:nvSpPr>
          <p:cNvPr id="13" name="正方形/長方形 12"/>
          <p:cNvSpPr/>
          <p:nvPr/>
        </p:nvSpPr>
        <p:spPr>
          <a:xfrm rot="20757915">
            <a:off x="1779588" y="5749925"/>
            <a:ext cx="681037" cy="914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喋り過ぎ</a:t>
            </a:r>
          </a:p>
        </p:txBody>
      </p:sp>
      <p:sp>
        <p:nvSpPr>
          <p:cNvPr id="14" name="正方形/長方形 13"/>
          <p:cNvSpPr/>
          <p:nvPr/>
        </p:nvSpPr>
        <p:spPr>
          <a:xfrm rot="438047">
            <a:off x="2528888" y="5802313"/>
            <a:ext cx="914400" cy="914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だらしない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3498850" y="5775325"/>
            <a:ext cx="914400" cy="914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距離が近い</a:t>
            </a:r>
          </a:p>
        </p:txBody>
      </p:sp>
      <p:sp>
        <p:nvSpPr>
          <p:cNvPr id="16" name="正方形/長方形 15"/>
          <p:cNvSpPr/>
          <p:nvPr/>
        </p:nvSpPr>
        <p:spPr>
          <a:xfrm rot="21057698">
            <a:off x="4465638" y="5876925"/>
            <a:ext cx="914400" cy="914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約束を忘れる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7678738" y="2251075"/>
            <a:ext cx="914400" cy="914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自分は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だめだ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7678738" y="3860800"/>
            <a:ext cx="914400" cy="914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自分が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正しい</a:t>
            </a:r>
          </a:p>
        </p:txBody>
      </p:sp>
      <p:cxnSp>
        <p:nvCxnSpPr>
          <p:cNvPr id="35" name="直線コネクタ 34"/>
          <p:cNvCxnSpPr>
            <a:stCxn id="7" idx="3"/>
            <a:endCxn id="17" idx="1"/>
          </p:cNvCxnSpPr>
          <p:nvPr/>
        </p:nvCxnSpPr>
        <p:spPr>
          <a:xfrm>
            <a:off x="6659563" y="2230438"/>
            <a:ext cx="1019175" cy="477837"/>
          </a:xfrm>
          <a:prstGeom prst="line">
            <a:avLst/>
          </a:prstGeom>
          <a:ln>
            <a:solidFill>
              <a:schemeClr val="tx1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4" idx="3"/>
            <a:endCxn id="17" idx="1"/>
          </p:cNvCxnSpPr>
          <p:nvPr/>
        </p:nvCxnSpPr>
        <p:spPr>
          <a:xfrm flipV="1">
            <a:off x="6691313" y="2708275"/>
            <a:ext cx="987425" cy="571500"/>
          </a:xfrm>
          <a:prstGeom prst="line">
            <a:avLst/>
          </a:prstGeom>
          <a:ln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398463" y="5084763"/>
            <a:ext cx="7945437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7015163" y="5229225"/>
            <a:ext cx="1328737" cy="914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常識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本人のため</a:t>
            </a:r>
            <a:endParaRPr lang="en-US" altLang="ja-JP" dirty="0">
              <a:solidFill>
                <a:schemeClr val="tx1"/>
              </a:solidFill>
            </a:endParaRPr>
          </a:p>
        </p:txBody>
      </p:sp>
      <p:cxnSp>
        <p:nvCxnSpPr>
          <p:cNvPr id="47" name="直線矢印コネクタ 46"/>
          <p:cNvCxnSpPr>
            <a:stCxn id="45" idx="1"/>
          </p:cNvCxnSpPr>
          <p:nvPr/>
        </p:nvCxnSpPr>
        <p:spPr>
          <a:xfrm flipH="1">
            <a:off x="5795963" y="5686425"/>
            <a:ext cx="1219200" cy="6159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2" name="テキスト ボックス 47"/>
          <p:cNvSpPr txBox="1">
            <a:spLocks noChangeArrowheads="1"/>
          </p:cNvSpPr>
          <p:nvPr/>
        </p:nvSpPr>
        <p:spPr bwMode="auto">
          <a:xfrm>
            <a:off x="2771775" y="5316538"/>
            <a:ext cx="1800225" cy="369887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面倒（理解不可）</a:t>
            </a:r>
          </a:p>
        </p:txBody>
      </p:sp>
      <p:sp>
        <p:nvSpPr>
          <p:cNvPr id="9244" name="テキスト ボックス 50"/>
          <p:cNvSpPr txBox="1">
            <a:spLocks noChangeArrowheads="1"/>
          </p:cNvSpPr>
          <p:nvPr/>
        </p:nvSpPr>
        <p:spPr bwMode="auto">
          <a:xfrm rot="20141744">
            <a:off x="6054615" y="5590659"/>
            <a:ext cx="6463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指導</a:t>
            </a:r>
          </a:p>
        </p:txBody>
      </p:sp>
      <p:sp>
        <p:nvSpPr>
          <p:cNvPr id="9245" name="テキスト ボックス 51"/>
          <p:cNvSpPr txBox="1">
            <a:spLocks noChangeArrowheads="1"/>
          </p:cNvSpPr>
          <p:nvPr/>
        </p:nvSpPr>
        <p:spPr bwMode="auto">
          <a:xfrm>
            <a:off x="908050" y="1403350"/>
            <a:ext cx="1539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訴え（当事者）</a:t>
            </a:r>
          </a:p>
        </p:txBody>
      </p:sp>
      <p:sp>
        <p:nvSpPr>
          <p:cNvPr id="9246" name="テキスト ボックス 52"/>
          <p:cNvSpPr txBox="1">
            <a:spLocks noChangeArrowheads="1"/>
          </p:cNvSpPr>
          <p:nvPr/>
        </p:nvSpPr>
        <p:spPr bwMode="auto">
          <a:xfrm>
            <a:off x="3195638" y="1403350"/>
            <a:ext cx="1338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配慮（周囲）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398463" y="5680075"/>
            <a:ext cx="1341437" cy="9906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反省していない（ように見える）</a:t>
            </a:r>
          </a:p>
        </p:txBody>
      </p:sp>
      <p:sp>
        <p:nvSpPr>
          <p:cNvPr id="9248" name="テキスト ボックス 32"/>
          <p:cNvSpPr txBox="1">
            <a:spLocks noChangeArrowheads="1"/>
          </p:cNvSpPr>
          <p:nvPr/>
        </p:nvSpPr>
        <p:spPr bwMode="auto">
          <a:xfrm>
            <a:off x="5257800" y="1403350"/>
            <a:ext cx="1570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影響（当事者）</a:t>
            </a:r>
          </a:p>
        </p:txBody>
      </p:sp>
      <p:cxnSp>
        <p:nvCxnSpPr>
          <p:cNvPr id="19" name="直線コネクタ 18"/>
          <p:cNvCxnSpPr/>
          <p:nvPr/>
        </p:nvCxnSpPr>
        <p:spPr>
          <a:xfrm>
            <a:off x="2562225" y="1403350"/>
            <a:ext cx="0" cy="3681413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5815013" y="5537200"/>
            <a:ext cx="720725" cy="117633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334584" y="2541111"/>
            <a:ext cx="461665" cy="1477328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共感（理解可）</a:t>
            </a:r>
            <a:endParaRPr kumimoji="1" lang="ja-JP" altLang="en-US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ローチャート: データ 12"/>
          <p:cNvSpPr/>
          <p:nvPr/>
        </p:nvSpPr>
        <p:spPr>
          <a:xfrm>
            <a:off x="179388" y="2692400"/>
            <a:ext cx="8713787" cy="3400425"/>
          </a:xfrm>
          <a:prstGeom prst="flowChartInputOutpu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024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3600" dirty="0" smtClean="0"/>
              <a:t>③個性や病気と理解すれば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発達障害者も普通の仲間</a:t>
            </a:r>
          </a:p>
        </p:txBody>
      </p:sp>
      <p:sp>
        <p:nvSpPr>
          <p:cNvPr id="4" name="弦 3"/>
          <p:cNvSpPr/>
          <p:nvPr/>
        </p:nvSpPr>
        <p:spPr>
          <a:xfrm>
            <a:off x="3563938" y="2708275"/>
            <a:ext cx="5329237" cy="2376488"/>
          </a:xfrm>
          <a:prstGeom prst="chord">
            <a:avLst>
              <a:gd name="adj1" fmla="val 1431012"/>
              <a:gd name="adj2" fmla="val 1620000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安全ゾーン</a:t>
            </a:r>
            <a:endParaRPr lang="en-US" altLang="ja-JP" dirty="0">
              <a:solidFill>
                <a:schemeClr val="tx1"/>
              </a:solidFill>
            </a:endParaRPr>
          </a:p>
        </p:txBody>
      </p:sp>
      <p:grpSp>
        <p:nvGrpSpPr>
          <p:cNvPr id="10245" name="グループ化 6"/>
          <p:cNvGrpSpPr>
            <a:grpSpLocks/>
          </p:cNvGrpSpPr>
          <p:nvPr/>
        </p:nvGrpSpPr>
        <p:grpSpPr bwMode="auto">
          <a:xfrm>
            <a:off x="4140200" y="2406650"/>
            <a:ext cx="738188" cy="1117600"/>
            <a:chOff x="923185" y="2852936"/>
            <a:chExt cx="931654" cy="1503269"/>
          </a:xfrm>
        </p:grpSpPr>
        <p:sp>
          <p:nvSpPr>
            <p:cNvPr id="6" name="二等辺三角形 5"/>
            <p:cNvSpPr/>
            <p:nvPr/>
          </p:nvSpPr>
          <p:spPr>
            <a:xfrm>
              <a:off x="923185" y="3442286"/>
              <a:ext cx="931654" cy="913919"/>
            </a:xfrm>
            <a:prstGeom prst="triangl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5" name="円/楕円 4"/>
            <p:cNvSpPr/>
            <p:nvPr/>
          </p:nvSpPr>
          <p:spPr>
            <a:xfrm>
              <a:off x="987299" y="2852936"/>
              <a:ext cx="803426" cy="770853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" name="弦 2"/>
            <p:cNvSpPr/>
            <p:nvPr/>
          </p:nvSpPr>
          <p:spPr>
            <a:xfrm rot="16200000">
              <a:off x="1261959" y="3210126"/>
              <a:ext cx="254104" cy="342607"/>
            </a:xfrm>
            <a:prstGeom prst="chord">
              <a:avLst>
                <a:gd name="adj1" fmla="val 5493478"/>
                <a:gd name="adj2" fmla="val 1620000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10246" name="グループ化 7"/>
          <p:cNvGrpSpPr>
            <a:grpSpLocks/>
          </p:cNvGrpSpPr>
          <p:nvPr/>
        </p:nvGrpSpPr>
        <p:grpSpPr bwMode="auto">
          <a:xfrm>
            <a:off x="971550" y="4149725"/>
            <a:ext cx="739775" cy="1117600"/>
            <a:chOff x="923185" y="2852936"/>
            <a:chExt cx="931654" cy="1503269"/>
          </a:xfrm>
        </p:grpSpPr>
        <p:sp>
          <p:nvSpPr>
            <p:cNvPr id="9" name="二等辺三角形 8"/>
            <p:cNvSpPr/>
            <p:nvPr/>
          </p:nvSpPr>
          <p:spPr>
            <a:xfrm>
              <a:off x="923185" y="3442286"/>
              <a:ext cx="931654" cy="913919"/>
            </a:xfrm>
            <a:prstGeom prst="triangl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987161" y="2852936"/>
              <a:ext cx="803702" cy="770853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1" name="弦 10"/>
            <p:cNvSpPr/>
            <p:nvPr/>
          </p:nvSpPr>
          <p:spPr>
            <a:xfrm rot="5400000">
              <a:off x="1292922" y="3304149"/>
              <a:ext cx="192179" cy="395853"/>
            </a:xfrm>
            <a:prstGeom prst="chord">
              <a:avLst>
                <a:gd name="adj1" fmla="val 5493478"/>
                <a:gd name="adj2" fmla="val 1620000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sp>
        <p:nvSpPr>
          <p:cNvPr id="10247" name="テキスト ボックス 14"/>
          <p:cNvSpPr txBox="1">
            <a:spLocks noChangeArrowheads="1"/>
          </p:cNvSpPr>
          <p:nvPr/>
        </p:nvSpPr>
        <p:spPr bwMode="auto">
          <a:xfrm>
            <a:off x="1204913" y="1741488"/>
            <a:ext cx="2333625" cy="23082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＊個性</a:t>
            </a:r>
            <a:endParaRPr lang="en-US" altLang="ja-JP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個性は尊重すべきだ</a:t>
            </a:r>
            <a:endParaRPr lang="en-US" altLang="ja-JP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みんな</a:t>
            </a:r>
            <a:r>
              <a:rPr lang="ja-JP" altLang="en-US" sz="1800" dirty="0" smtClean="0"/>
              <a:t>違うことが良い</a:t>
            </a:r>
            <a:endParaRPr lang="en-US" altLang="ja-JP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私たちと変わらない</a:t>
            </a:r>
            <a:endParaRPr lang="en-US" altLang="ja-JP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その悩みはよくあるもの</a:t>
            </a:r>
            <a:endParaRPr lang="en-US" altLang="ja-JP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普通だから大丈夫</a:t>
            </a:r>
            <a:endParaRPr lang="en-US" altLang="ja-JP" sz="1800" dirty="0"/>
          </a:p>
        </p:txBody>
      </p:sp>
      <p:sp>
        <p:nvSpPr>
          <p:cNvPr id="10248" name="テキスト ボックス 15"/>
          <p:cNvSpPr txBox="1">
            <a:spLocks noChangeArrowheads="1"/>
          </p:cNvSpPr>
          <p:nvPr/>
        </p:nvSpPr>
        <p:spPr bwMode="auto">
          <a:xfrm>
            <a:off x="2411413" y="4251325"/>
            <a:ext cx="2501900" cy="2032000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＊病気</a:t>
            </a:r>
            <a:endParaRPr lang="en-US" altLang="ja-JP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成長したら軽くなる、治る</a:t>
            </a:r>
            <a:endParaRPr lang="en-US" altLang="ja-JP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努力すれば治る</a:t>
            </a:r>
            <a:endParaRPr lang="en-US" altLang="ja-JP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周りの対応で良くなる</a:t>
            </a:r>
            <a:endParaRPr lang="en-US" altLang="ja-JP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治ったら普通になる</a:t>
            </a:r>
            <a:endParaRPr lang="en-US" altLang="ja-JP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z="3600" dirty="0" smtClean="0"/>
              <a:t>違和感の原因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39592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400" dirty="0" smtClean="0"/>
              <a:t>当事者と自分を区別しているが、区別を隠そうとする</a:t>
            </a:r>
            <a:endParaRPr lang="en-US" altLang="ja-JP" sz="2400" dirty="0" smtClean="0"/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000" dirty="0" smtClean="0"/>
              <a:t>区別することではなく、隠されることが課題</a:t>
            </a:r>
            <a:endParaRPr lang="en-US" altLang="ja-JP" sz="20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400" dirty="0" smtClean="0"/>
              <a:t>共感されにくい障害特性、特性により現れる共感されにくい言動。理解の入口にハードルがある</a:t>
            </a:r>
            <a:endParaRPr lang="en-US" altLang="ja-JP" sz="2400" dirty="0" smtClean="0"/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000" dirty="0" smtClean="0"/>
              <a:t>一般的に、共感できないものの理解は難しいらしい</a:t>
            </a:r>
            <a:endParaRPr lang="en-US" altLang="ja-JP" sz="20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400" dirty="0" smtClean="0"/>
              <a:t>共感しやすく変換されてから理解されるために生じる、発達障害の本質との距離</a:t>
            </a:r>
            <a:endParaRPr lang="en-US" altLang="ja-JP" sz="24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ja-JP" sz="24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400" dirty="0" smtClean="0"/>
              <a:t>当事者の多様性に触れていない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600" dirty="0" smtClean="0"/>
              <a:t>共感困難により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理解の入口に生じるハードル</a:t>
            </a:r>
            <a:endParaRPr kumimoji="1" lang="ja-JP" altLang="en-US" sz="3600" dirty="0"/>
          </a:p>
        </p:txBody>
      </p:sp>
      <p:sp>
        <p:nvSpPr>
          <p:cNvPr id="4" name="正方形/長方形 3"/>
          <p:cNvSpPr/>
          <p:nvPr/>
        </p:nvSpPr>
        <p:spPr>
          <a:xfrm>
            <a:off x="3647480" y="2348134"/>
            <a:ext cx="1224136" cy="2902133"/>
          </a:xfrm>
          <a:prstGeom prst="rect">
            <a:avLst/>
          </a:prstGeom>
          <a:solidFill>
            <a:srgbClr val="F3F0F6"/>
          </a:solidFill>
          <a:ln w="222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共感の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難しさ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774622" y="3487196"/>
            <a:ext cx="753178" cy="64807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理解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71609" y="2940111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+mn-ea"/>
                <a:ea typeface="+mn-ea"/>
              </a:rPr>
              <a:t>イメージ</a:t>
            </a:r>
            <a:endParaRPr kumimoji="1" lang="ja-JP" altLang="en-US" sz="2000" dirty="0">
              <a:latin typeface="+mn-ea"/>
              <a:ea typeface="+mn-ea"/>
            </a:endParaRPr>
          </a:p>
        </p:txBody>
      </p:sp>
      <p:cxnSp>
        <p:nvCxnSpPr>
          <p:cNvPr id="8" name="直線矢印コネクタ 7"/>
          <p:cNvCxnSpPr>
            <a:stCxn id="4" idx="3"/>
            <a:endCxn id="5" idx="1"/>
          </p:cNvCxnSpPr>
          <p:nvPr/>
        </p:nvCxnSpPr>
        <p:spPr>
          <a:xfrm>
            <a:off x="4871616" y="3799201"/>
            <a:ext cx="903006" cy="1203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曲線コネクタ 11"/>
          <p:cNvCxnSpPr>
            <a:endCxn id="4" idx="3"/>
          </p:cNvCxnSpPr>
          <p:nvPr/>
        </p:nvCxnSpPr>
        <p:spPr>
          <a:xfrm>
            <a:off x="3630784" y="3795640"/>
            <a:ext cx="1240832" cy="3561"/>
          </a:xfrm>
          <a:prstGeom prst="curvedConnector5">
            <a:avLst>
              <a:gd name="adj1" fmla="val 80034"/>
              <a:gd name="adj2" fmla="val 23565403"/>
              <a:gd name="adj3" fmla="val 2205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>
            <a:stCxn id="4" idx="1"/>
          </p:cNvCxnSpPr>
          <p:nvPr/>
        </p:nvCxnSpPr>
        <p:spPr>
          <a:xfrm flipH="1">
            <a:off x="963095" y="3799201"/>
            <a:ext cx="268438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V="1">
            <a:off x="6671816" y="3340221"/>
            <a:ext cx="1284582" cy="5174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角丸四角形吹き出し 29"/>
          <p:cNvSpPr/>
          <p:nvPr/>
        </p:nvSpPr>
        <p:spPr>
          <a:xfrm>
            <a:off x="1343225" y="2047037"/>
            <a:ext cx="1800200" cy="1172102"/>
          </a:xfrm>
          <a:prstGeom prst="wedgeRoundRectCallout">
            <a:avLst>
              <a:gd name="adj1" fmla="val 94925"/>
              <a:gd name="adj2" fmla="val 99340"/>
              <a:gd name="adj3" fmla="val 16667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無理に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共感できる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形へ変換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2" name="角丸四角形吹き出し 31"/>
          <p:cNvSpPr/>
          <p:nvPr/>
        </p:nvSpPr>
        <p:spPr>
          <a:xfrm>
            <a:off x="1343224" y="5250267"/>
            <a:ext cx="1943989" cy="1117249"/>
          </a:xfrm>
          <a:prstGeom prst="wedgeRoundRectCallout">
            <a:avLst>
              <a:gd name="adj1" fmla="val 39413"/>
              <a:gd name="adj2" fmla="val -145217"/>
              <a:gd name="adj3" fmla="val 16667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共感</a:t>
            </a:r>
            <a:r>
              <a:rPr lang="ja-JP" altLang="en-US" dirty="0" smtClean="0">
                <a:solidFill>
                  <a:schemeClr val="tx1"/>
                </a:solidFill>
              </a:rPr>
              <a:t>できない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理解しなくていい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cxnSp>
        <p:nvCxnSpPr>
          <p:cNvPr id="34" name="直線矢印コネクタ 33"/>
          <p:cNvCxnSpPr>
            <a:stCxn id="4" idx="1"/>
          </p:cNvCxnSpPr>
          <p:nvPr/>
        </p:nvCxnSpPr>
        <p:spPr>
          <a:xfrm flipH="1">
            <a:off x="1906930" y="3799201"/>
            <a:ext cx="1740550" cy="104444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1213962" y="4658975"/>
            <a:ext cx="697627" cy="40011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latin typeface="+mn-ea"/>
                <a:ea typeface="+mn-ea"/>
              </a:rPr>
              <a:t>指導</a:t>
            </a:r>
            <a:endParaRPr kumimoji="1" lang="ja-JP" altLang="en-US" sz="2000" dirty="0">
              <a:latin typeface="+mn-ea"/>
              <a:ea typeface="+mn-ea"/>
            </a:endParaRPr>
          </a:p>
        </p:txBody>
      </p:sp>
      <p:sp>
        <p:nvSpPr>
          <p:cNvPr id="63" name="四角形吹き出し 62"/>
          <p:cNvSpPr/>
          <p:nvPr/>
        </p:nvSpPr>
        <p:spPr>
          <a:xfrm>
            <a:off x="5129683" y="1823508"/>
            <a:ext cx="1889110" cy="839918"/>
          </a:xfrm>
          <a:prstGeom prst="wedgeRectCallout">
            <a:avLst>
              <a:gd name="adj1" fmla="val -71098"/>
              <a:gd name="adj2" fmla="val 96943"/>
            </a:avLst>
          </a:prstGeom>
          <a:noFill/>
          <a:ln w="222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意識されにくいハードル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59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3600" dirty="0" smtClean="0"/>
              <a:t>複雑なメカニズム</a:t>
            </a: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ja-JP" altLang="en-US" sz="3600" dirty="0" smtClean="0"/>
              <a:t>個人的背景と障害特性</a:t>
            </a:r>
            <a:endParaRPr kumimoji="1" lang="ja-JP" altLang="en-US" sz="3600" i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15616" y="1967314"/>
            <a:ext cx="7863388" cy="4525963"/>
          </a:xfrm>
        </p:spPr>
        <p:txBody>
          <a:bodyPr>
            <a:normAutofit lnSpcReduction="10000"/>
          </a:bodyPr>
          <a:lstStyle/>
          <a:p>
            <a:r>
              <a:rPr kumimoji="1" lang="ja-JP" altLang="en-US" sz="2400" dirty="0" smtClean="0"/>
              <a:t>相手が電話に出ない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忙しいだけ？着信に気が付かない</a:t>
            </a:r>
            <a:r>
              <a:rPr lang="ja-JP" altLang="en-US" sz="2400" dirty="0"/>
              <a:t>？</a:t>
            </a:r>
            <a:endParaRPr lang="en-US" altLang="ja-JP" sz="2400" dirty="0" smtClean="0"/>
          </a:p>
          <a:p>
            <a:r>
              <a:rPr kumimoji="1" lang="ja-JP" altLang="en-US" sz="2400" dirty="0"/>
              <a:t>誰か</a:t>
            </a:r>
            <a:r>
              <a:rPr kumimoji="1" lang="ja-JP" altLang="en-US" sz="2400" dirty="0" smtClean="0"/>
              <a:t>と楽しく過ごしているのかも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後回しにされた？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自分の電話だから出ないのかも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きのう言った一言が悪かったのかな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電話をもう</a:t>
            </a:r>
            <a:r>
              <a:rPr kumimoji="1" lang="en-US" altLang="ja-JP" sz="2400" dirty="0" smtClean="0"/>
              <a:t>5</a:t>
            </a:r>
            <a:r>
              <a:rPr kumimoji="1" lang="ja-JP" altLang="en-US" sz="2400" dirty="0" smtClean="0"/>
              <a:t>回もかけているのが悪いのかな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かけたら余計に怒らせるかも</a:t>
            </a:r>
            <a:endParaRPr lang="en-US" altLang="ja-JP" sz="2400" dirty="0" smtClean="0"/>
          </a:p>
          <a:p>
            <a:r>
              <a:rPr kumimoji="1" lang="ja-JP" altLang="en-US" sz="2400" dirty="0"/>
              <a:t>既</a:t>
            </a:r>
            <a:r>
              <a:rPr kumimoji="1" lang="ja-JP" altLang="en-US" sz="2400" dirty="0" smtClean="0"/>
              <a:t>に怒って出る気がない</a:t>
            </a:r>
            <a:r>
              <a:rPr lang="ja-JP" altLang="en-US" sz="2400" dirty="0"/>
              <a:t>？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もう二度と話せないかもしれない！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焦って発信を重ねる</a:t>
            </a:r>
            <a:endParaRPr kumimoji="1" lang="en-US" altLang="ja-JP" sz="2400" dirty="0" smtClean="0"/>
          </a:p>
          <a:p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372200" y="1911631"/>
            <a:ext cx="2606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+mn-ea"/>
                <a:ea typeface="+mn-ea"/>
              </a:rPr>
              <a:t>今</a:t>
            </a:r>
            <a:r>
              <a:rPr lang="ja-JP" altLang="en-US" dirty="0">
                <a:latin typeface="+mn-ea"/>
                <a:ea typeface="+mn-ea"/>
              </a:rPr>
              <a:t>まで</a:t>
            </a:r>
            <a:r>
              <a:rPr lang="ja-JP" altLang="en-US" dirty="0" smtClean="0">
                <a:latin typeface="+mn-ea"/>
                <a:ea typeface="+mn-ea"/>
              </a:rPr>
              <a:t>の対人関係の失敗</a:t>
            </a:r>
            <a:endParaRPr lang="en-US" altLang="ja-JP" dirty="0" smtClean="0">
              <a:latin typeface="+mn-ea"/>
              <a:ea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236296" y="263691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不安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843835" y="411772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孤独感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505968" y="3613666"/>
            <a:ext cx="1776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事実の拡大解釈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50101" y="5677376"/>
            <a:ext cx="1927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一方向へ集中した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kumimoji="1" lang="ja-JP" altLang="en-US" dirty="0" smtClean="0">
                <a:latin typeface="+mn-ea"/>
                <a:ea typeface="+mn-ea"/>
              </a:rPr>
              <a:t>思い込みを深める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701897" y="1932768"/>
            <a:ext cx="288032" cy="4176464"/>
          </a:xfrm>
          <a:prstGeom prst="downArrow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968600" y="529889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+mn-ea"/>
                <a:ea typeface="+mn-ea"/>
              </a:rPr>
              <a:t>焦燥感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809581" y="479715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+mn-ea"/>
                <a:ea typeface="+mn-ea"/>
              </a:rPr>
              <a:t>視野狭窄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12" name="爆発 2 11"/>
          <p:cNvSpPr/>
          <p:nvPr/>
        </p:nvSpPr>
        <p:spPr>
          <a:xfrm rot="699136">
            <a:off x="375467" y="5947825"/>
            <a:ext cx="940895" cy="912008"/>
          </a:xfrm>
          <a:prstGeom prst="irregularSeal2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75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z="3600" dirty="0" smtClean="0"/>
              <a:t>イメージ「当事者の力」</a:t>
            </a: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ja-JP" altLang="en-US" sz="2800" dirty="0" smtClean="0"/>
              <a:t>（複数の会での意見）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43608" y="1772816"/>
            <a:ext cx="6912768" cy="25193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400" dirty="0" smtClean="0"/>
              <a:t>環境が整えば能力を発揮できる</a:t>
            </a:r>
            <a:endParaRPr lang="en-US" altLang="ja-JP" sz="24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400" dirty="0" smtClean="0"/>
              <a:t>アイディアに富む、エネルギッシュ</a:t>
            </a:r>
            <a:endParaRPr lang="en-US" altLang="ja-JP" sz="24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400" dirty="0"/>
              <a:t>一人</a:t>
            </a:r>
            <a:r>
              <a:rPr lang="ja-JP" altLang="en-US" sz="2400" dirty="0" smtClean="0"/>
              <a:t>で黙々と作業ができる</a:t>
            </a:r>
            <a:endParaRPr lang="en-US" altLang="ja-JP" sz="24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400" dirty="0" smtClean="0"/>
              <a:t>いわゆる天才</a:t>
            </a:r>
            <a:r>
              <a:rPr lang="ja-JP" altLang="en-US" sz="2400" dirty="0"/>
              <a:t>には</a:t>
            </a:r>
            <a:r>
              <a:rPr lang="ja-JP" altLang="en-US" sz="2400" dirty="0" smtClean="0"/>
              <a:t>発達障害の人が多い</a:t>
            </a:r>
            <a:endParaRPr lang="en-US" altLang="ja-JP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　　　　　　　　＊表出される結果に着目している。</a:t>
            </a:r>
            <a:endParaRPr lang="en-US" altLang="ja-JP" sz="2400" dirty="0" smtClean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784910" y="4431108"/>
            <a:ext cx="6335712" cy="24479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defRPr/>
            </a:pPr>
            <a:r>
              <a:rPr lang="ja-JP" altLang="en-US" sz="2400" dirty="0" smtClean="0"/>
              <a:t>他者と違う発想をすることが多い</a:t>
            </a:r>
            <a:endParaRPr lang="en-US" altLang="ja-JP" sz="2400" dirty="0" smtClean="0"/>
          </a:p>
          <a:p>
            <a:pPr algn="just" fontAlgn="auto">
              <a:spcAft>
                <a:spcPts val="0"/>
              </a:spcAft>
              <a:defRPr/>
            </a:pPr>
            <a:r>
              <a:rPr lang="ja-JP" altLang="en-US" sz="2400" dirty="0" smtClean="0"/>
              <a:t>他者より多くのパターンを考える</a:t>
            </a:r>
            <a:endParaRPr lang="en-US" altLang="ja-JP" sz="2400" dirty="0" smtClean="0"/>
          </a:p>
          <a:p>
            <a:pPr algn="just" fontAlgn="auto">
              <a:spcAft>
                <a:spcPts val="0"/>
              </a:spcAft>
              <a:defRPr/>
            </a:pPr>
            <a:r>
              <a:rPr lang="ja-JP" altLang="en-US" sz="2400" dirty="0" smtClean="0"/>
              <a:t>「ずれ」による笑いを提供する</a:t>
            </a:r>
            <a:endParaRPr lang="en-US" altLang="ja-JP" sz="2400" dirty="0" smtClean="0"/>
          </a:p>
          <a:p>
            <a:pPr algn="just" fontAlgn="auto">
              <a:spcAft>
                <a:spcPts val="0"/>
              </a:spcAft>
              <a:defRPr/>
            </a:pPr>
            <a:r>
              <a:rPr lang="ja-JP" altLang="en-US" sz="2400" dirty="0" smtClean="0"/>
              <a:t>独特の感受性を持ち、人により出力も</a:t>
            </a:r>
            <a:r>
              <a:rPr lang="ja-JP" altLang="en-US" sz="2400" dirty="0" smtClean="0"/>
              <a:t>できる</a:t>
            </a:r>
            <a:endParaRPr lang="en-US" altLang="ja-JP" sz="2400" dirty="0"/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400" dirty="0" smtClean="0"/>
              <a:t>　　　　　　　　　　　　　＊内面に言及している。</a:t>
            </a:r>
            <a:endParaRPr lang="en-US" altLang="ja-JP" sz="2400" dirty="0" smtClean="0"/>
          </a:p>
          <a:p>
            <a:pPr algn="just" fontAlgn="auto">
              <a:spcAft>
                <a:spcPts val="0"/>
              </a:spcAft>
              <a:defRPr/>
            </a:pPr>
            <a:endParaRPr lang="en-US" altLang="ja-JP" sz="2400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3203" y="2060848"/>
            <a:ext cx="553998" cy="16071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2400" b="1" dirty="0" smtClean="0">
                <a:latin typeface="+mn-ea"/>
                <a:ea typeface="+mn-ea"/>
              </a:rPr>
              <a:t>定型発達者</a:t>
            </a:r>
            <a:endParaRPr kumimoji="1" lang="ja-JP" altLang="en-US" sz="2400" b="1" dirty="0">
              <a:latin typeface="+mn-ea"/>
              <a:ea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51720" y="4797152"/>
            <a:ext cx="553998" cy="10111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sz="2400" b="1" dirty="0">
                <a:latin typeface="+mn-ea"/>
                <a:ea typeface="+mn-ea"/>
              </a:rPr>
              <a:t>当事者</a:t>
            </a:r>
            <a:endParaRPr kumimoji="1" lang="ja-JP" altLang="en-US" sz="24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ja-JP" altLang="en-US" sz="3200" dirty="0"/>
              <a:t>同じよう</a:t>
            </a:r>
            <a:r>
              <a:rPr lang="ja-JP" altLang="en-US" sz="3200" dirty="0" smtClean="0"/>
              <a:t>に見えるが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/>
              <a:t>内部</a:t>
            </a:r>
            <a:r>
              <a:rPr lang="ja-JP" altLang="en-US" sz="3200" dirty="0" smtClean="0"/>
              <a:t>構造（メカニズム）が異なる</a:t>
            </a:r>
            <a:endParaRPr kumimoji="1" lang="ja-JP" altLang="en-US" sz="3200" dirty="0"/>
          </a:p>
        </p:txBody>
      </p:sp>
      <p:cxnSp>
        <p:nvCxnSpPr>
          <p:cNvPr id="9" name="直線コネクタ 8"/>
          <p:cNvCxnSpPr/>
          <p:nvPr/>
        </p:nvCxnSpPr>
        <p:spPr>
          <a:xfrm>
            <a:off x="5851567" y="4645271"/>
            <a:ext cx="426422" cy="791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6072722" y="4513215"/>
            <a:ext cx="48235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グループ化 82"/>
          <p:cNvGrpSpPr/>
          <p:nvPr/>
        </p:nvGrpSpPr>
        <p:grpSpPr>
          <a:xfrm>
            <a:off x="144831" y="1734565"/>
            <a:ext cx="3816424" cy="5066862"/>
            <a:chOff x="755576" y="1638933"/>
            <a:chExt cx="3816424" cy="5066862"/>
          </a:xfrm>
        </p:grpSpPr>
        <p:sp>
          <p:nvSpPr>
            <p:cNvPr id="5" name="直方体 4"/>
            <p:cNvSpPr/>
            <p:nvPr/>
          </p:nvSpPr>
          <p:spPr>
            <a:xfrm>
              <a:off x="755576" y="2010086"/>
              <a:ext cx="3816424" cy="4104456"/>
            </a:xfrm>
            <a:prstGeom prst="cube">
              <a:avLst>
                <a:gd name="adj" fmla="val 17814"/>
              </a:avLst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2039144" y="2132856"/>
              <a:ext cx="1321296" cy="27261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" name="直線コネクタ 7"/>
            <p:cNvCxnSpPr/>
            <p:nvPr/>
          </p:nvCxnSpPr>
          <p:spPr>
            <a:xfrm>
              <a:off x="1547664" y="2541780"/>
              <a:ext cx="1656184" cy="959228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1114086" y="4588886"/>
              <a:ext cx="1261670" cy="845093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 flipV="1">
              <a:off x="1564932" y="3612850"/>
              <a:ext cx="2094138" cy="988627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 flipH="1">
              <a:off x="1403648" y="5433979"/>
              <a:ext cx="3166822" cy="0"/>
            </a:xfrm>
            <a:prstGeom prst="line">
              <a:avLst/>
            </a:prstGeom>
            <a:ln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円/楕円 42"/>
            <p:cNvSpPr/>
            <p:nvPr/>
          </p:nvSpPr>
          <p:spPr>
            <a:xfrm>
              <a:off x="2058907" y="5584583"/>
              <a:ext cx="1321296" cy="27261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4" name="直線コネクタ 43"/>
            <p:cNvCxnSpPr/>
            <p:nvPr/>
          </p:nvCxnSpPr>
          <p:spPr>
            <a:xfrm flipV="1">
              <a:off x="755576" y="5433979"/>
              <a:ext cx="648072" cy="680563"/>
            </a:xfrm>
            <a:prstGeom prst="line">
              <a:avLst/>
            </a:prstGeom>
            <a:ln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円/楕円 50"/>
            <p:cNvSpPr/>
            <p:nvPr/>
          </p:nvSpPr>
          <p:spPr>
            <a:xfrm>
              <a:off x="2424543" y="2813982"/>
              <a:ext cx="265112" cy="2714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cxnSp>
          <p:nvCxnSpPr>
            <p:cNvPr id="52" name="直線コネクタ 51"/>
            <p:cNvCxnSpPr>
              <a:stCxn id="51" idx="5"/>
            </p:cNvCxnSpPr>
            <p:nvPr/>
          </p:nvCxnSpPr>
          <p:spPr>
            <a:xfrm>
              <a:off x="2650830" y="3045690"/>
              <a:ext cx="841050" cy="455318"/>
            </a:xfrm>
            <a:prstGeom prst="line">
              <a:avLst/>
            </a:prstGeom>
            <a:ln>
              <a:solidFill>
                <a:srgbClr val="00B050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>
            <a:xfrm flipH="1">
              <a:off x="1259632" y="3501008"/>
              <a:ext cx="2232248" cy="1087878"/>
            </a:xfrm>
            <a:prstGeom prst="line">
              <a:avLst/>
            </a:prstGeom>
            <a:ln>
              <a:solidFill>
                <a:srgbClr val="00B050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>
              <a:off x="1319989" y="4588886"/>
              <a:ext cx="1379803" cy="969220"/>
            </a:xfrm>
            <a:prstGeom prst="line">
              <a:avLst/>
            </a:prstGeom>
            <a:ln>
              <a:solidFill>
                <a:srgbClr val="00B050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下矢印 62"/>
            <p:cNvSpPr/>
            <p:nvPr/>
          </p:nvSpPr>
          <p:spPr>
            <a:xfrm>
              <a:off x="2477239" y="5720891"/>
              <a:ext cx="484632" cy="737326"/>
            </a:xfrm>
            <a:prstGeom prst="downArrow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4" name="直線コネクタ 63"/>
            <p:cNvCxnSpPr>
              <a:endCxn id="51" idx="0"/>
            </p:cNvCxnSpPr>
            <p:nvPr/>
          </p:nvCxnSpPr>
          <p:spPr>
            <a:xfrm>
              <a:off x="2557099" y="1638933"/>
              <a:ext cx="0" cy="1175049"/>
            </a:xfrm>
            <a:prstGeom prst="line">
              <a:avLst/>
            </a:prstGeom>
            <a:ln>
              <a:solidFill>
                <a:srgbClr val="00B050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テキスト ボックス 66"/>
            <p:cNvSpPr txBox="1"/>
            <p:nvPr/>
          </p:nvSpPr>
          <p:spPr>
            <a:xfrm>
              <a:off x="2123728" y="6367241"/>
              <a:ext cx="1152127" cy="338554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 smtClean="0">
                  <a:latin typeface="+mn-ea"/>
                  <a:ea typeface="+mn-ea"/>
                </a:rPr>
                <a:t>求める結果</a:t>
              </a:r>
              <a:endParaRPr kumimoji="1" lang="ja-JP" altLang="en-US" sz="1600" dirty="0">
                <a:latin typeface="+mn-ea"/>
                <a:ea typeface="+mn-ea"/>
              </a:endParaRPr>
            </a:p>
          </p:txBody>
        </p:sp>
      </p:grpSp>
      <p:grpSp>
        <p:nvGrpSpPr>
          <p:cNvPr id="84" name="グループ化 83"/>
          <p:cNvGrpSpPr/>
          <p:nvPr/>
        </p:nvGrpSpPr>
        <p:grpSpPr>
          <a:xfrm>
            <a:off x="4956409" y="1695318"/>
            <a:ext cx="3816424" cy="5070403"/>
            <a:chOff x="755576" y="1638933"/>
            <a:chExt cx="3816424" cy="5070403"/>
          </a:xfrm>
        </p:grpSpPr>
        <p:sp>
          <p:nvSpPr>
            <p:cNvPr id="85" name="直方体 84"/>
            <p:cNvSpPr/>
            <p:nvPr/>
          </p:nvSpPr>
          <p:spPr>
            <a:xfrm>
              <a:off x="755576" y="2010086"/>
              <a:ext cx="3816424" cy="4104456"/>
            </a:xfrm>
            <a:prstGeom prst="cube">
              <a:avLst>
                <a:gd name="adj" fmla="val 17814"/>
              </a:avLst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86" name="円/楕円 85"/>
            <p:cNvSpPr/>
            <p:nvPr/>
          </p:nvSpPr>
          <p:spPr>
            <a:xfrm>
              <a:off x="2039144" y="2132856"/>
              <a:ext cx="1321296" cy="27261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7" name="直線コネクタ 86"/>
            <p:cNvCxnSpPr/>
            <p:nvPr/>
          </p:nvCxnSpPr>
          <p:spPr>
            <a:xfrm>
              <a:off x="1547664" y="2541780"/>
              <a:ext cx="1656184" cy="959228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コネクタ 87"/>
            <p:cNvCxnSpPr/>
            <p:nvPr/>
          </p:nvCxnSpPr>
          <p:spPr>
            <a:xfrm>
              <a:off x="1710446" y="5202723"/>
              <a:ext cx="630835" cy="355383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コネクタ 88"/>
            <p:cNvCxnSpPr/>
            <p:nvPr/>
          </p:nvCxnSpPr>
          <p:spPr>
            <a:xfrm flipV="1">
              <a:off x="2987059" y="3612851"/>
              <a:ext cx="672011" cy="293728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コネクタ 89"/>
            <p:cNvCxnSpPr/>
            <p:nvPr/>
          </p:nvCxnSpPr>
          <p:spPr>
            <a:xfrm flipH="1">
              <a:off x="1403648" y="5433979"/>
              <a:ext cx="3166822" cy="0"/>
            </a:xfrm>
            <a:prstGeom prst="line">
              <a:avLst/>
            </a:prstGeom>
            <a:ln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円/楕円 90"/>
            <p:cNvSpPr/>
            <p:nvPr/>
          </p:nvSpPr>
          <p:spPr>
            <a:xfrm>
              <a:off x="2039144" y="5579702"/>
              <a:ext cx="1321296" cy="27261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2" name="直線コネクタ 91"/>
            <p:cNvCxnSpPr/>
            <p:nvPr/>
          </p:nvCxnSpPr>
          <p:spPr>
            <a:xfrm flipV="1">
              <a:off x="755576" y="5433979"/>
              <a:ext cx="648072" cy="680563"/>
            </a:xfrm>
            <a:prstGeom prst="line">
              <a:avLst/>
            </a:prstGeom>
            <a:ln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円/楕円 92"/>
            <p:cNvSpPr/>
            <p:nvPr/>
          </p:nvSpPr>
          <p:spPr>
            <a:xfrm>
              <a:off x="2424543" y="2813982"/>
              <a:ext cx="265112" cy="2714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cxnSp>
          <p:nvCxnSpPr>
            <p:cNvPr id="94" name="直線コネクタ 93"/>
            <p:cNvCxnSpPr>
              <a:stCxn id="93" idx="5"/>
            </p:cNvCxnSpPr>
            <p:nvPr/>
          </p:nvCxnSpPr>
          <p:spPr>
            <a:xfrm>
              <a:off x="2650830" y="3045690"/>
              <a:ext cx="841050" cy="455318"/>
            </a:xfrm>
            <a:prstGeom prst="line">
              <a:avLst/>
            </a:prstGeom>
            <a:ln>
              <a:solidFill>
                <a:srgbClr val="00B050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/>
            <p:cNvCxnSpPr/>
            <p:nvPr/>
          </p:nvCxnSpPr>
          <p:spPr>
            <a:xfrm flipH="1">
              <a:off x="2167705" y="3501008"/>
              <a:ext cx="1324175" cy="700971"/>
            </a:xfrm>
            <a:prstGeom prst="line">
              <a:avLst/>
            </a:prstGeom>
            <a:ln>
              <a:solidFill>
                <a:srgbClr val="00B050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コネクタ 95"/>
            <p:cNvCxnSpPr/>
            <p:nvPr/>
          </p:nvCxnSpPr>
          <p:spPr>
            <a:xfrm>
              <a:off x="2088195" y="5255949"/>
              <a:ext cx="532087" cy="355383"/>
            </a:xfrm>
            <a:prstGeom prst="line">
              <a:avLst/>
            </a:prstGeom>
            <a:ln>
              <a:solidFill>
                <a:srgbClr val="00B050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下矢印 96"/>
            <p:cNvSpPr/>
            <p:nvPr/>
          </p:nvSpPr>
          <p:spPr>
            <a:xfrm>
              <a:off x="2457476" y="5716010"/>
              <a:ext cx="484632" cy="737326"/>
            </a:xfrm>
            <a:prstGeom prst="downArrow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8" name="直線コネクタ 97"/>
            <p:cNvCxnSpPr>
              <a:endCxn id="93" idx="0"/>
            </p:cNvCxnSpPr>
            <p:nvPr/>
          </p:nvCxnSpPr>
          <p:spPr>
            <a:xfrm>
              <a:off x="2557099" y="1638933"/>
              <a:ext cx="0" cy="1175049"/>
            </a:xfrm>
            <a:prstGeom prst="line">
              <a:avLst/>
            </a:prstGeom>
            <a:ln>
              <a:solidFill>
                <a:srgbClr val="00B050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テキスト ボックス 98"/>
            <p:cNvSpPr txBox="1"/>
            <p:nvPr/>
          </p:nvSpPr>
          <p:spPr>
            <a:xfrm>
              <a:off x="2167705" y="6370782"/>
              <a:ext cx="1152127" cy="338554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 smtClean="0">
                  <a:latin typeface="+mn-ea"/>
                  <a:ea typeface="+mn-ea"/>
                </a:rPr>
                <a:t>求める結果</a:t>
              </a:r>
              <a:endParaRPr kumimoji="1" lang="ja-JP" altLang="en-US" sz="1600" dirty="0">
                <a:latin typeface="+mn-ea"/>
                <a:ea typeface="+mn-ea"/>
              </a:endParaRPr>
            </a:p>
          </p:txBody>
        </p:sp>
      </p:grpSp>
      <p:cxnSp>
        <p:nvCxnSpPr>
          <p:cNvPr id="116" name="直線コネクタ 115"/>
          <p:cNvCxnSpPr/>
          <p:nvPr/>
        </p:nvCxnSpPr>
        <p:spPr>
          <a:xfrm>
            <a:off x="5617439" y="4774697"/>
            <a:ext cx="455283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コネクタ 124"/>
          <p:cNvCxnSpPr/>
          <p:nvPr/>
        </p:nvCxnSpPr>
        <p:spPr>
          <a:xfrm flipV="1">
            <a:off x="6485436" y="4092222"/>
            <a:ext cx="472123" cy="332285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コネクタ 145"/>
          <p:cNvCxnSpPr/>
          <p:nvPr/>
        </p:nvCxnSpPr>
        <p:spPr>
          <a:xfrm flipV="1">
            <a:off x="7155899" y="3962965"/>
            <a:ext cx="44952" cy="2336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テキスト ボックス 19"/>
          <p:cNvSpPr txBox="1">
            <a:spLocks noChangeArrowheads="1"/>
          </p:cNvSpPr>
          <p:nvPr/>
        </p:nvSpPr>
        <p:spPr bwMode="auto">
          <a:xfrm>
            <a:off x="2000982" y="3527485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ea typeface="ＭＳ Ｐゴシック" charset="-128"/>
              </a:rPr>
              <a:t>A</a:t>
            </a:r>
            <a:endParaRPr lang="ja-JP" altLang="en-US" sz="1800" dirty="0">
              <a:ea typeface="ＭＳ Ｐゴシック" charset="-128"/>
            </a:endParaRPr>
          </a:p>
        </p:txBody>
      </p:sp>
      <p:sp>
        <p:nvSpPr>
          <p:cNvPr id="150" name="テキスト ボックス 48"/>
          <p:cNvSpPr txBox="1">
            <a:spLocks noChangeArrowheads="1"/>
          </p:cNvSpPr>
          <p:nvPr/>
        </p:nvSpPr>
        <p:spPr bwMode="auto">
          <a:xfrm>
            <a:off x="1351053" y="4512166"/>
            <a:ext cx="3095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ea typeface="ＭＳ Ｐゴシック" charset="-128"/>
              </a:rPr>
              <a:t>B</a:t>
            </a:r>
            <a:endParaRPr lang="ja-JP" altLang="en-US" sz="1800" dirty="0">
              <a:ea typeface="ＭＳ Ｐゴシック" charset="-128"/>
            </a:endParaRPr>
          </a:p>
        </p:txBody>
      </p:sp>
      <p:cxnSp>
        <p:nvCxnSpPr>
          <p:cNvPr id="153" name="直線コネクタ 152"/>
          <p:cNvCxnSpPr/>
          <p:nvPr/>
        </p:nvCxnSpPr>
        <p:spPr>
          <a:xfrm>
            <a:off x="6381496" y="4196565"/>
            <a:ext cx="0" cy="202679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/>
          <p:nvPr/>
        </p:nvCxnSpPr>
        <p:spPr>
          <a:xfrm flipH="1">
            <a:off x="5692877" y="4542074"/>
            <a:ext cx="231360" cy="0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/>
          <p:cNvCxnSpPr/>
          <p:nvPr/>
        </p:nvCxnSpPr>
        <p:spPr>
          <a:xfrm>
            <a:off x="5692877" y="4542074"/>
            <a:ext cx="0" cy="148324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>
            <a:off x="5924237" y="4399244"/>
            <a:ext cx="0" cy="142830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コネクタ 159"/>
          <p:cNvCxnSpPr/>
          <p:nvPr/>
        </p:nvCxnSpPr>
        <p:spPr>
          <a:xfrm flipH="1">
            <a:off x="5924237" y="4399244"/>
            <a:ext cx="457260" cy="0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コネクタ 169"/>
          <p:cNvCxnSpPr/>
          <p:nvPr/>
        </p:nvCxnSpPr>
        <p:spPr>
          <a:xfrm flipH="1" flipV="1">
            <a:off x="5427406" y="4690398"/>
            <a:ext cx="265473" cy="2"/>
          </a:xfrm>
          <a:prstGeom prst="line">
            <a:avLst/>
          </a:prstGeom>
          <a:ln w="28575">
            <a:solidFill>
              <a:srgbClr val="C000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コネクタ 179"/>
          <p:cNvCxnSpPr/>
          <p:nvPr/>
        </p:nvCxnSpPr>
        <p:spPr>
          <a:xfrm>
            <a:off x="7043583" y="3907878"/>
            <a:ext cx="0" cy="1842921"/>
          </a:xfrm>
          <a:prstGeom prst="line">
            <a:avLst/>
          </a:prstGeom>
          <a:ln w="28575">
            <a:solidFill>
              <a:srgbClr val="C000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線コネクタ 183"/>
          <p:cNvCxnSpPr/>
          <p:nvPr/>
        </p:nvCxnSpPr>
        <p:spPr>
          <a:xfrm>
            <a:off x="5239557" y="4829338"/>
            <a:ext cx="453320" cy="212002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コネクタ 186"/>
          <p:cNvCxnSpPr/>
          <p:nvPr/>
        </p:nvCxnSpPr>
        <p:spPr>
          <a:xfrm>
            <a:off x="5580915" y="5163122"/>
            <a:ext cx="455283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直線コネクタ 187"/>
          <p:cNvCxnSpPr/>
          <p:nvPr/>
        </p:nvCxnSpPr>
        <p:spPr>
          <a:xfrm flipH="1" flipV="1">
            <a:off x="5424345" y="4717851"/>
            <a:ext cx="384211" cy="323489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コネクタ 192"/>
          <p:cNvCxnSpPr/>
          <p:nvPr/>
        </p:nvCxnSpPr>
        <p:spPr>
          <a:xfrm flipH="1">
            <a:off x="5808557" y="5041340"/>
            <a:ext cx="344310" cy="0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コネクタ 194"/>
          <p:cNvCxnSpPr/>
          <p:nvPr/>
        </p:nvCxnSpPr>
        <p:spPr>
          <a:xfrm flipH="1" flipV="1">
            <a:off x="6152868" y="5041341"/>
            <a:ext cx="125121" cy="270993"/>
          </a:xfrm>
          <a:prstGeom prst="line">
            <a:avLst/>
          </a:prstGeom>
          <a:ln w="28575">
            <a:solidFill>
              <a:srgbClr val="C00000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角丸四角形吹き出し 199"/>
          <p:cNvSpPr/>
          <p:nvPr/>
        </p:nvSpPr>
        <p:spPr>
          <a:xfrm>
            <a:off x="126494" y="3254755"/>
            <a:ext cx="1740000" cy="885824"/>
          </a:xfrm>
          <a:prstGeom prst="wedgeRoundRectCallout">
            <a:avLst>
              <a:gd name="adj1" fmla="val 81792"/>
              <a:gd name="adj2" fmla="val -32954"/>
              <a:gd name="adj3" fmla="val 16667"/>
            </a:avLst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</a:rPr>
              <a:t>普通、この道を辿るだろう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</a:rPr>
              <a:t>（暗黙の了解）</a:t>
            </a:r>
          </a:p>
        </p:txBody>
      </p:sp>
      <p:sp>
        <p:nvSpPr>
          <p:cNvPr id="201" name="角丸四角形吹き出し 200"/>
          <p:cNvSpPr/>
          <p:nvPr/>
        </p:nvSpPr>
        <p:spPr>
          <a:xfrm>
            <a:off x="7561273" y="4051133"/>
            <a:ext cx="1512888" cy="612775"/>
          </a:xfrm>
          <a:prstGeom prst="wedgeRoundRectCallout">
            <a:avLst>
              <a:gd name="adj1" fmla="val -85266"/>
              <a:gd name="adj2" fmla="val -78142"/>
              <a:gd name="adj3" fmla="val 16667"/>
            </a:avLst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</a:rPr>
              <a:t>どうしてそこで曲がるの？</a:t>
            </a:r>
          </a:p>
        </p:txBody>
      </p:sp>
      <p:sp>
        <p:nvSpPr>
          <p:cNvPr id="202" name="角丸四角形吹き出し 201"/>
          <p:cNvSpPr/>
          <p:nvPr/>
        </p:nvSpPr>
        <p:spPr>
          <a:xfrm>
            <a:off x="7278326" y="4961816"/>
            <a:ext cx="1571625" cy="612775"/>
          </a:xfrm>
          <a:prstGeom prst="wedgeRoundRectCallout">
            <a:avLst>
              <a:gd name="adj1" fmla="val -67103"/>
              <a:gd name="adj2" fmla="val -70288"/>
              <a:gd name="adj3" fmla="val 16667"/>
            </a:avLst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</a:rPr>
              <a:t>でも、この道の方が速い！</a:t>
            </a:r>
          </a:p>
        </p:txBody>
      </p:sp>
      <p:sp>
        <p:nvSpPr>
          <p:cNvPr id="203" name="角丸四角形吹き出し 202"/>
          <p:cNvSpPr/>
          <p:nvPr/>
        </p:nvSpPr>
        <p:spPr>
          <a:xfrm>
            <a:off x="4340151" y="3333548"/>
            <a:ext cx="1761589" cy="875866"/>
          </a:xfrm>
          <a:prstGeom prst="wedgeRoundRectCallout">
            <a:avLst>
              <a:gd name="adj1" fmla="val 20787"/>
              <a:gd name="adj2" fmla="val 93347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 smtClean="0">
                <a:solidFill>
                  <a:schemeClr val="tx1"/>
                </a:solidFill>
              </a:rPr>
              <a:t>面倒なステップは要らないのでは？おかしい！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04" name="テキスト ボックス 28"/>
          <p:cNvSpPr txBox="1">
            <a:spLocks noChangeArrowheads="1"/>
          </p:cNvSpPr>
          <p:nvPr/>
        </p:nvSpPr>
        <p:spPr bwMode="auto">
          <a:xfrm>
            <a:off x="6776229" y="3593077"/>
            <a:ext cx="3667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ＭＳ Ｐゴシック" charset="-128"/>
              </a:rPr>
              <a:t>A’</a:t>
            </a:r>
          </a:p>
        </p:txBody>
      </p:sp>
      <p:sp>
        <p:nvSpPr>
          <p:cNvPr id="205" name="テキスト ボックス 49"/>
          <p:cNvSpPr txBox="1">
            <a:spLocks noChangeArrowheads="1"/>
          </p:cNvSpPr>
          <p:nvPr/>
        </p:nvSpPr>
        <p:spPr bwMode="auto">
          <a:xfrm>
            <a:off x="6277989" y="4679137"/>
            <a:ext cx="368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ea typeface="ＭＳ Ｐゴシック" charset="-128"/>
              </a:rPr>
              <a:t>B’</a:t>
            </a:r>
            <a:endParaRPr lang="ja-JP" altLang="en-US" sz="1800" dirty="0">
              <a:ea typeface="ＭＳ Ｐゴシック" charset="-128"/>
            </a:endParaRPr>
          </a:p>
        </p:txBody>
      </p:sp>
      <p:sp>
        <p:nvSpPr>
          <p:cNvPr id="206" name="角丸四角形吹き出し 205"/>
          <p:cNvSpPr/>
          <p:nvPr/>
        </p:nvSpPr>
        <p:spPr>
          <a:xfrm>
            <a:off x="3261537" y="1387017"/>
            <a:ext cx="2803241" cy="347547"/>
          </a:xfrm>
          <a:prstGeom prst="wedgeRoundRectCallout">
            <a:avLst>
              <a:gd name="adj1" fmla="val -46833"/>
              <a:gd name="adj2" fmla="val -2038"/>
              <a:gd name="adj3" fmla="val 16667"/>
            </a:avLst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 smtClean="0">
                <a:solidFill>
                  <a:schemeClr val="tx1"/>
                </a:solidFill>
              </a:rPr>
              <a:t>箱（外側）は同じ形に見える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09" name="テキスト ボックス 208"/>
          <p:cNvSpPr txBox="1"/>
          <p:nvPr/>
        </p:nvSpPr>
        <p:spPr>
          <a:xfrm>
            <a:off x="1129913" y="1156187"/>
            <a:ext cx="172354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+mn-ea"/>
                <a:ea typeface="+mn-ea"/>
              </a:rPr>
              <a:t>定型発達者</a:t>
            </a:r>
            <a:endParaRPr kumimoji="1" lang="ja-JP" altLang="en-US" sz="2400" dirty="0">
              <a:latin typeface="+mn-ea"/>
              <a:ea typeface="+mn-ea"/>
            </a:endParaRPr>
          </a:p>
        </p:txBody>
      </p:sp>
      <p:sp>
        <p:nvSpPr>
          <p:cNvPr id="210" name="テキスト ボックス 209"/>
          <p:cNvSpPr txBox="1"/>
          <p:nvPr/>
        </p:nvSpPr>
        <p:spPr>
          <a:xfrm>
            <a:off x="6497499" y="1177159"/>
            <a:ext cx="110799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+mn-ea"/>
                <a:ea typeface="+mn-ea"/>
              </a:rPr>
              <a:t>当事者</a:t>
            </a:r>
            <a:endParaRPr kumimoji="1" lang="ja-JP" altLang="en-US" sz="2400" dirty="0">
              <a:latin typeface="+mn-ea"/>
              <a:ea typeface="+mn-ea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5239557" y="1734565"/>
            <a:ext cx="612010" cy="3319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 flipH="1">
            <a:off x="3400452" y="1734565"/>
            <a:ext cx="632246" cy="3549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810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" grpId="0" animBg="1"/>
      <p:bldP spid="201" grpId="0" animBg="1"/>
      <p:bldP spid="202" grpId="0" animBg="1"/>
      <p:bldP spid="20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600" dirty="0" smtClean="0"/>
              <a:t>メカニズム理解の段階</a:t>
            </a:r>
          </a:p>
        </p:txBody>
      </p:sp>
      <p:sp>
        <p:nvSpPr>
          <p:cNvPr id="1536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2189163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400" dirty="0" smtClean="0"/>
              <a:t>①なぜ同じようにしないのか？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圧力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②有用な結果は認めるが、面倒な結果（とその結果を生じさせる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構造）は切り捨てる（是正、指導の対象とする）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③面倒に見える構造も有用なヒントを含むかもしれない、という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思考・発見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台形 17"/>
          <p:cNvSpPr/>
          <p:nvPr/>
        </p:nvSpPr>
        <p:spPr>
          <a:xfrm rot="16200000">
            <a:off x="3094085" y="1162499"/>
            <a:ext cx="6021288" cy="5369714"/>
          </a:xfrm>
          <a:prstGeom prst="trapezoid">
            <a:avLst>
              <a:gd name="adj" fmla="val 22528"/>
            </a:avLst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251519" y="2087341"/>
            <a:ext cx="3168351" cy="3592472"/>
          </a:xfrm>
          <a:prstGeom prst="rect">
            <a:avLst/>
          </a:prstGeom>
          <a:solidFill>
            <a:srgbClr val="F7F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2137578" y="3371203"/>
            <a:ext cx="1296144" cy="997687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雲 7"/>
          <p:cNvSpPr/>
          <p:nvPr/>
        </p:nvSpPr>
        <p:spPr>
          <a:xfrm rot="5934826">
            <a:off x="178999" y="3043825"/>
            <a:ext cx="2881347" cy="1652443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3058" y="116632"/>
            <a:ext cx="8229600" cy="1143000"/>
          </a:xfrm>
        </p:spPr>
        <p:txBody>
          <a:bodyPr/>
          <a:lstStyle/>
          <a:p>
            <a:r>
              <a:rPr kumimoji="1" lang="en-US" altLang="ja-JP" sz="3600" dirty="0" smtClean="0"/>
              <a:t>〈</a:t>
            </a:r>
            <a:r>
              <a:rPr kumimoji="1" lang="ja-JP" altLang="en-US" sz="3600" dirty="0" smtClean="0"/>
              <a:t>ポイント</a:t>
            </a:r>
            <a:r>
              <a:rPr kumimoji="1" lang="en-US" altLang="ja-JP" sz="3600" dirty="0" smtClean="0"/>
              <a:t>〉</a:t>
            </a:r>
            <a:r>
              <a:rPr kumimoji="1" lang="ja-JP" altLang="en-US" sz="3600" dirty="0" smtClean="0"/>
              <a:t>としての発達障害</a:t>
            </a:r>
            <a:endParaRPr kumimoji="1" lang="ja-JP" altLang="en-US" sz="3600" dirty="0"/>
          </a:p>
        </p:txBody>
      </p:sp>
      <p:grpSp>
        <p:nvGrpSpPr>
          <p:cNvPr id="6" name="グループ化 5"/>
          <p:cNvGrpSpPr/>
          <p:nvPr/>
        </p:nvGrpSpPr>
        <p:grpSpPr>
          <a:xfrm>
            <a:off x="1619672" y="2075984"/>
            <a:ext cx="3600400" cy="3603828"/>
            <a:chOff x="2123728" y="1904767"/>
            <a:chExt cx="3600400" cy="3828489"/>
          </a:xfrm>
        </p:grpSpPr>
        <p:sp>
          <p:nvSpPr>
            <p:cNvPr id="4" name="弦 3"/>
            <p:cNvSpPr/>
            <p:nvPr/>
          </p:nvSpPr>
          <p:spPr>
            <a:xfrm rot="10800000">
              <a:off x="2123728" y="1916832"/>
              <a:ext cx="3600400" cy="3816424"/>
            </a:xfrm>
            <a:prstGeom prst="chord">
              <a:avLst>
                <a:gd name="adj1" fmla="val 5357146"/>
                <a:gd name="adj2" fmla="val 16200000"/>
              </a:avLst>
            </a:prstGeom>
            <a:gradFill flip="none" rotWithShape="1">
              <a:gsLst>
                <a:gs pos="0">
                  <a:schemeClr val="accent5">
                    <a:lumMod val="75000"/>
                  </a:schemeClr>
                </a:gs>
                <a:gs pos="64000">
                  <a:schemeClr val="accent5">
                    <a:lumMod val="40000"/>
                    <a:lumOff val="60000"/>
                  </a:schemeClr>
                </a:gs>
                <a:gs pos="26000">
                  <a:schemeClr val="accent5">
                    <a:lumMod val="60000"/>
                    <a:lumOff val="40000"/>
                  </a:schemeClr>
                </a:gs>
                <a:gs pos="100000">
                  <a:schemeClr val="bg1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4265879" y="1904767"/>
              <a:ext cx="923330" cy="379206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2400" b="1" dirty="0" smtClean="0">
                  <a:solidFill>
                    <a:schemeClr val="tx2">
                      <a:lumMod val="75000"/>
                    </a:schemeClr>
                  </a:solidFill>
                  <a:latin typeface="+mn-ea"/>
                  <a:ea typeface="+mn-ea"/>
                </a:rPr>
                <a:t>発達障害</a:t>
              </a:r>
              <a:endParaRPr kumimoji="1"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endParaRPr>
            </a:p>
            <a:p>
              <a:r>
                <a:rPr lang="ja-JP" altLang="en-US" sz="2400" b="1" dirty="0">
                  <a:solidFill>
                    <a:schemeClr val="tx2">
                      <a:lumMod val="75000"/>
                    </a:schemeClr>
                  </a:solidFill>
                  <a:latin typeface="+mn-ea"/>
                  <a:ea typeface="+mn-ea"/>
                </a:rPr>
                <a:t>発達</a:t>
              </a:r>
              <a:r>
                <a:rPr lang="ja-JP" altLang="en-US" sz="2400" b="1" dirty="0" smtClean="0">
                  <a:solidFill>
                    <a:schemeClr val="tx2">
                      <a:lumMod val="75000"/>
                    </a:schemeClr>
                  </a:solidFill>
                  <a:latin typeface="+mn-ea"/>
                  <a:ea typeface="+mn-ea"/>
                </a:rPr>
                <a:t>障害当事者のメカニズム</a:t>
              </a:r>
              <a:endParaRPr kumimoji="1" lang="ja-JP" altLang="en-US" sz="2400" b="1" dirty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endParaRP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1274041" y="2684789"/>
            <a:ext cx="69762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+mn-ea"/>
                <a:ea typeface="+mn-ea"/>
              </a:rPr>
              <a:t>社会</a:t>
            </a:r>
            <a:endParaRPr kumimoji="1" lang="en-US" altLang="ja-JP" sz="2000" dirty="0" smtClean="0">
              <a:latin typeface="+mn-ea"/>
              <a:ea typeface="+mn-ea"/>
            </a:endParaRPr>
          </a:p>
          <a:p>
            <a:r>
              <a:rPr lang="ja-JP" altLang="en-US" sz="2000" dirty="0" smtClean="0">
                <a:latin typeface="+mn-ea"/>
                <a:ea typeface="+mn-ea"/>
              </a:rPr>
              <a:t>周囲</a:t>
            </a:r>
            <a:endParaRPr lang="en-US" altLang="ja-JP" sz="2000" dirty="0" smtClean="0">
              <a:latin typeface="+mn-ea"/>
              <a:ea typeface="+mn-ea"/>
            </a:endParaRPr>
          </a:p>
          <a:p>
            <a:r>
              <a:rPr kumimoji="1" lang="ja-JP" altLang="en-US" sz="2000" dirty="0" smtClean="0">
                <a:latin typeface="+mn-ea"/>
                <a:ea typeface="+mn-ea"/>
              </a:rPr>
              <a:t>他者</a:t>
            </a:r>
            <a:endParaRPr kumimoji="1" lang="en-US" altLang="ja-JP" sz="2000" dirty="0" smtClean="0">
              <a:latin typeface="+mn-ea"/>
              <a:ea typeface="+mn-ea"/>
            </a:endParaRPr>
          </a:p>
          <a:p>
            <a:endParaRPr kumimoji="1" lang="en-US" altLang="ja-JP" sz="2000" dirty="0" smtClean="0">
              <a:latin typeface="+mn-ea"/>
              <a:ea typeface="+mn-ea"/>
            </a:endParaRPr>
          </a:p>
          <a:p>
            <a:r>
              <a:rPr lang="ja-JP" altLang="en-US" sz="2000" dirty="0">
                <a:latin typeface="+mn-ea"/>
                <a:ea typeface="+mn-ea"/>
              </a:rPr>
              <a:t>自身</a:t>
            </a:r>
            <a:endParaRPr lang="en-US" altLang="ja-JP" sz="2000" dirty="0" smtClean="0">
              <a:latin typeface="+mn-ea"/>
              <a:ea typeface="+mn-ea"/>
            </a:endParaRPr>
          </a:p>
          <a:p>
            <a:endParaRPr kumimoji="1" lang="en-US" altLang="ja-JP" sz="2000" dirty="0">
              <a:latin typeface="+mn-ea"/>
              <a:ea typeface="+mn-ea"/>
            </a:endParaRPr>
          </a:p>
          <a:p>
            <a:r>
              <a:rPr lang="ja-JP" altLang="en-US" sz="2000" dirty="0" smtClean="0">
                <a:latin typeface="+mn-ea"/>
                <a:ea typeface="+mn-ea"/>
              </a:rPr>
              <a:t>慣例</a:t>
            </a:r>
            <a:endParaRPr lang="en-US" altLang="ja-JP" sz="2000" dirty="0" smtClean="0">
              <a:latin typeface="+mn-ea"/>
              <a:ea typeface="+mn-ea"/>
            </a:endParaRPr>
          </a:p>
          <a:p>
            <a:r>
              <a:rPr kumimoji="1" lang="ja-JP" altLang="en-US" sz="2000" dirty="0">
                <a:latin typeface="+mn-ea"/>
                <a:ea typeface="+mn-ea"/>
              </a:rPr>
              <a:t>常識</a:t>
            </a:r>
          </a:p>
        </p:txBody>
      </p:sp>
      <p:sp>
        <p:nvSpPr>
          <p:cNvPr id="10" name="右矢印 9"/>
          <p:cNvSpPr/>
          <p:nvPr/>
        </p:nvSpPr>
        <p:spPr>
          <a:xfrm rot="19277168">
            <a:off x="5082540" y="2812725"/>
            <a:ext cx="1841883" cy="4846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右矢印 10"/>
          <p:cNvSpPr/>
          <p:nvPr/>
        </p:nvSpPr>
        <p:spPr>
          <a:xfrm>
            <a:off x="5242767" y="3627731"/>
            <a:ext cx="1680323" cy="4846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63986" y="2253902"/>
            <a:ext cx="15712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dirty="0" smtClean="0">
                <a:latin typeface="+mn-ea"/>
                <a:ea typeface="+mn-ea"/>
              </a:rPr>
              <a:t>有用なヒント</a:t>
            </a:r>
            <a:endParaRPr kumimoji="1" lang="ja-JP" altLang="en-US" sz="2200" dirty="0">
              <a:latin typeface="+mn-ea"/>
              <a:ea typeface="+mn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941002" y="3606634"/>
            <a:ext cx="184858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200" dirty="0">
                <a:latin typeface="+mn-ea"/>
                <a:ea typeface="+mn-ea"/>
              </a:rPr>
              <a:t>改善点</a:t>
            </a:r>
            <a:r>
              <a:rPr lang="ja-JP" altLang="en-US" sz="2200" dirty="0" smtClean="0">
                <a:latin typeface="+mn-ea"/>
                <a:ea typeface="+mn-ea"/>
              </a:rPr>
              <a:t>の発見</a:t>
            </a:r>
            <a:endParaRPr kumimoji="1" lang="ja-JP" altLang="en-US" sz="2200" dirty="0">
              <a:latin typeface="+mn-ea"/>
              <a:ea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759583" y="5169716"/>
            <a:ext cx="18982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+mn-ea"/>
                <a:ea typeface="+mn-ea"/>
              </a:rPr>
              <a:t>課題への気付き</a:t>
            </a:r>
            <a:endParaRPr kumimoji="1" lang="ja-JP" altLang="en-US" sz="2000" dirty="0">
              <a:latin typeface="+mn-ea"/>
              <a:ea typeface="+mn-ea"/>
            </a:endParaRPr>
          </a:p>
        </p:txBody>
      </p:sp>
      <p:sp>
        <p:nvSpPr>
          <p:cNvPr id="15" name="右矢印 14"/>
          <p:cNvSpPr/>
          <p:nvPr/>
        </p:nvSpPr>
        <p:spPr>
          <a:xfrm rot="2188386">
            <a:off x="5087967" y="4499180"/>
            <a:ext cx="1841883" cy="358223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右矢印 15"/>
          <p:cNvSpPr/>
          <p:nvPr/>
        </p:nvSpPr>
        <p:spPr>
          <a:xfrm rot="16200000">
            <a:off x="6892196" y="4512293"/>
            <a:ext cx="1057352" cy="257491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角丸四角形吹き出し 18"/>
          <p:cNvSpPr/>
          <p:nvPr/>
        </p:nvSpPr>
        <p:spPr>
          <a:xfrm>
            <a:off x="2580787" y="6110257"/>
            <a:ext cx="1440160" cy="612648"/>
          </a:xfrm>
          <a:prstGeom prst="wedgeRoundRectCallout">
            <a:avLst>
              <a:gd name="adj1" fmla="val 26275"/>
              <a:gd name="adj2" fmla="val -125271"/>
              <a:gd name="adj3" fmla="val 16667"/>
            </a:avLst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2">
                    <a:lumMod val="75000"/>
                  </a:schemeClr>
                </a:solidFill>
              </a:rPr>
              <a:t>見直し</a:t>
            </a:r>
            <a:endParaRPr kumimoji="1" lang="en-US" altLang="ja-JP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ja-JP" altLang="en-US" dirty="0">
                <a:solidFill>
                  <a:schemeClr val="tx2">
                    <a:lumMod val="75000"/>
                  </a:schemeClr>
                </a:solidFill>
              </a:rPr>
              <a:t>きっかけ</a:t>
            </a:r>
            <a:endParaRPr kumimoji="1" lang="ja-JP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2909" y="6394749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+mn-ea"/>
                <a:ea typeface="+mn-ea"/>
              </a:rPr>
              <a:t>作成：山田</a:t>
            </a:r>
            <a:r>
              <a:rPr lang="en-US" altLang="ja-JP" dirty="0" smtClean="0">
                <a:latin typeface="+mn-ea"/>
                <a:ea typeface="+mn-ea"/>
              </a:rPr>
              <a:t>,</a:t>
            </a:r>
            <a:r>
              <a:rPr lang="ja-JP" altLang="en-US" dirty="0" smtClean="0">
                <a:latin typeface="+mn-ea"/>
                <a:ea typeface="+mn-ea"/>
              </a:rPr>
              <a:t>相良</a:t>
            </a:r>
            <a:endParaRPr kumimoji="1" lang="ja-JP" altLang="en-US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6747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1143000"/>
          </a:xfrm>
        </p:spPr>
        <p:txBody>
          <a:bodyPr/>
          <a:lstStyle/>
          <a:p>
            <a:r>
              <a:rPr kumimoji="1" lang="ja-JP" altLang="en-US" sz="3600" dirty="0" smtClean="0"/>
              <a:t>ありがとうございました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2841" y="2780919"/>
            <a:ext cx="8229600" cy="3240360"/>
          </a:xfrm>
        </p:spPr>
        <p:txBody>
          <a:bodyPr/>
          <a:lstStyle/>
          <a:p>
            <a:pPr marL="0" indent="0" algn="ctr">
              <a:buNone/>
            </a:pPr>
            <a:r>
              <a:rPr kumimoji="1"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発達障害当事者の力を引き出し</a:t>
            </a:r>
            <a:endParaRPr kumimoji="1" lang="en-US" altLang="ja-JP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r>
              <a:rPr kumimoji="1"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ひとりとみんなに生かす活動を展開します</a:t>
            </a:r>
            <a:endParaRPr kumimoji="1" lang="en-US" altLang="ja-JP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endParaRPr lang="en-US" altLang="ja-JP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endParaRPr lang="en-US" altLang="ja-JP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r>
              <a:rPr kumimoji="1"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熊本県発達障害当事者会</a:t>
            </a:r>
            <a:r>
              <a:rPr kumimoji="1"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Little bit</a:t>
            </a:r>
          </a:p>
          <a:p>
            <a:pPr marL="0" indent="0" algn="ctr">
              <a:buNone/>
            </a:pPr>
            <a:r>
              <a:rPr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宮崎</a:t>
            </a:r>
            <a:r>
              <a:rPr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青年・成人発達障害当事者会</a:t>
            </a:r>
            <a:r>
              <a:rPr lang="en-US" altLang="ja-JP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ShiKiBu</a:t>
            </a:r>
            <a:endParaRPr lang="en-US" altLang="ja-JP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r>
              <a:rPr kumimoji="1"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特定非営利活動</a:t>
            </a:r>
            <a:r>
              <a:rPr kumimoji="1"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法人凸凹ライフデザイン</a:t>
            </a:r>
            <a:endParaRPr kumimoji="1" lang="ja-JP" alt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16" t="14471" r="16935" b="37536"/>
          <a:stretch/>
        </p:blipFill>
        <p:spPr>
          <a:xfrm>
            <a:off x="7020447" y="5517233"/>
            <a:ext cx="1367803" cy="93610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90" t="80585" r="20323" b="12944"/>
          <a:stretch/>
        </p:blipFill>
        <p:spPr>
          <a:xfrm>
            <a:off x="6876257" y="6453336"/>
            <a:ext cx="1656184" cy="171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34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z="3600" dirty="0" smtClean="0"/>
              <a:t>はじめに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発達障害当事者特有の価値を考える理由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288" y="2349500"/>
            <a:ext cx="8229600" cy="40925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400" dirty="0" smtClean="0"/>
              <a:t>私のこと</a:t>
            </a:r>
            <a:endParaRPr lang="en-US" altLang="ja-JP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sz="24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400" dirty="0" smtClean="0"/>
              <a:t>発達障害に付随するイメージの存在とイメージにより看過される当事者の価値</a:t>
            </a:r>
            <a:endParaRPr lang="en-US" altLang="ja-JP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sz="24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400" dirty="0" smtClean="0"/>
              <a:t>定型発達者による当事者理解の方法と当事者の価値との懸隔</a:t>
            </a:r>
            <a:endParaRPr lang="en-US" altLang="ja-JP" sz="24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ja-JP" sz="24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400" dirty="0" smtClean="0"/>
              <a:t>当事者発の当事者価値やイメージ（提案）</a:t>
            </a:r>
            <a:endParaRPr lang="en-US" altLang="ja-JP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5056" y="188640"/>
            <a:ext cx="8229600" cy="1143000"/>
          </a:xfrm>
        </p:spPr>
        <p:txBody>
          <a:bodyPr/>
          <a:lstStyle/>
          <a:p>
            <a:r>
              <a:rPr lang="ja-JP" altLang="en-US" sz="3600" dirty="0"/>
              <a:t>自身</a:t>
            </a:r>
            <a:r>
              <a:rPr lang="ja-JP" altLang="en-US" sz="3600" dirty="0" smtClean="0"/>
              <a:t>の当事者としての価値？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1691" y="1507032"/>
            <a:ext cx="8229600" cy="4425355"/>
          </a:xfrm>
        </p:spPr>
        <p:txBody>
          <a:bodyPr/>
          <a:lstStyle/>
          <a:p>
            <a:pPr marL="0" indent="0">
              <a:buNone/>
            </a:pPr>
            <a:endParaRPr lang="en-US" altLang="ja-JP" sz="2400" dirty="0" smtClean="0"/>
          </a:p>
          <a:p>
            <a:r>
              <a:rPr kumimoji="1" lang="ja-JP" altLang="en-US" sz="2400" dirty="0"/>
              <a:t>定型発</a:t>
            </a:r>
            <a:r>
              <a:rPr kumimoji="1" lang="ja-JP" altLang="en-US" sz="2400" dirty="0" smtClean="0"/>
              <a:t>達者</a:t>
            </a:r>
            <a:r>
              <a:rPr lang="ja-JP" altLang="en-US" sz="2400" dirty="0" smtClean="0"/>
              <a:t>≦発達障害当事者</a:t>
            </a:r>
            <a:endParaRPr kumimoji="1" lang="en-US" altLang="ja-JP" sz="2400" dirty="0"/>
          </a:p>
          <a:p>
            <a:r>
              <a:rPr lang="ja-JP" altLang="en-US" sz="2400" dirty="0" smtClean="0"/>
              <a:t>発達障害当事者∧価値の発揮力不足</a:t>
            </a:r>
            <a:endParaRPr lang="en-US" altLang="ja-JP" sz="2400" dirty="0" smtClean="0"/>
          </a:p>
          <a:p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 smtClean="0"/>
              <a:t>・・・困難が大きくとも、ユニークさを発揮している当事者は魅力的</a:t>
            </a:r>
            <a:endParaRPr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/>
              <a:t>・・</a:t>
            </a:r>
            <a:r>
              <a:rPr kumimoji="1" lang="ja-JP" altLang="en-US" sz="2400" dirty="0" smtClean="0"/>
              <a:t>・自分は？</a:t>
            </a:r>
            <a:endParaRPr kumimoji="1" lang="ja-JP" altLang="en-US" sz="2400" dirty="0"/>
          </a:p>
        </p:txBody>
      </p:sp>
      <p:grpSp>
        <p:nvGrpSpPr>
          <p:cNvPr id="4" name="グループ化 6"/>
          <p:cNvGrpSpPr>
            <a:grpSpLocks/>
          </p:cNvGrpSpPr>
          <p:nvPr/>
        </p:nvGrpSpPr>
        <p:grpSpPr bwMode="auto">
          <a:xfrm rot="21061660">
            <a:off x="4004468" y="5157192"/>
            <a:ext cx="738188" cy="1117600"/>
            <a:chOff x="923185" y="2852936"/>
            <a:chExt cx="931654" cy="1503269"/>
          </a:xfrm>
        </p:grpSpPr>
        <p:sp>
          <p:nvSpPr>
            <p:cNvPr id="5" name="二等辺三角形 4"/>
            <p:cNvSpPr/>
            <p:nvPr/>
          </p:nvSpPr>
          <p:spPr>
            <a:xfrm>
              <a:off x="923185" y="3442286"/>
              <a:ext cx="931654" cy="913919"/>
            </a:xfrm>
            <a:prstGeom prst="triangl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987299" y="2852936"/>
              <a:ext cx="803426" cy="770853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" name="弦 6"/>
            <p:cNvSpPr/>
            <p:nvPr/>
          </p:nvSpPr>
          <p:spPr>
            <a:xfrm rot="16200000">
              <a:off x="1261959" y="3210126"/>
              <a:ext cx="254104" cy="342607"/>
            </a:xfrm>
            <a:prstGeom prst="chord">
              <a:avLst>
                <a:gd name="adj1" fmla="val 5493478"/>
                <a:gd name="adj2" fmla="val 1620000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sp>
        <p:nvSpPr>
          <p:cNvPr id="8" name="雲形吹き出し 7"/>
          <p:cNvSpPr/>
          <p:nvPr/>
        </p:nvSpPr>
        <p:spPr>
          <a:xfrm>
            <a:off x="5868144" y="4797152"/>
            <a:ext cx="3024336" cy="1367625"/>
          </a:xfrm>
          <a:prstGeom prst="cloudCallout">
            <a:avLst>
              <a:gd name="adj1" fmla="val -77133"/>
              <a:gd name="adj2" fmla="val 34654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本当に私は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このような振る舞いをしたいのだろうか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雲形吹き出し 8"/>
          <p:cNvSpPr/>
          <p:nvPr/>
        </p:nvSpPr>
        <p:spPr>
          <a:xfrm>
            <a:off x="539552" y="4437112"/>
            <a:ext cx="3024336" cy="1397092"/>
          </a:xfrm>
          <a:prstGeom prst="cloudCallout">
            <a:avLst>
              <a:gd name="adj1" fmla="val 55915"/>
              <a:gd name="adj2" fmla="val 46510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期待されて</a:t>
            </a:r>
            <a:r>
              <a:rPr lang="ja-JP" altLang="en-US" dirty="0" smtClean="0">
                <a:solidFill>
                  <a:schemeClr val="tx1"/>
                </a:solidFill>
              </a:rPr>
              <a:t>いるだろうと感じる当事者像を演じてしまう</a:t>
            </a:r>
            <a:r>
              <a:rPr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 rot="844272">
            <a:off x="4807296" y="488355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？</a:t>
            </a:r>
            <a:endParaRPr kumimoji="1"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0655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kumimoji="1" lang="ja-JP" altLang="en-US" sz="3600" dirty="0" smtClean="0"/>
              <a:t>発達障害当事者のイメージ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05385" y="1124744"/>
            <a:ext cx="8229600" cy="2801416"/>
          </a:xfrm>
        </p:spPr>
        <p:txBody>
          <a:bodyPr/>
          <a:lstStyle/>
          <a:p>
            <a:endParaRPr kumimoji="1" lang="en-US" altLang="ja-JP" sz="2000" dirty="0" smtClean="0"/>
          </a:p>
          <a:p>
            <a:r>
              <a:rPr kumimoji="1" lang="ja-JP" altLang="en-US" sz="2000" dirty="0" smtClean="0"/>
              <a:t>どこが障害なの？わがままでは？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できない・劣った・面倒な</a:t>
            </a:r>
            <a:endParaRPr kumimoji="1" lang="en-US" altLang="ja-JP" sz="2000" dirty="0" smtClean="0"/>
          </a:p>
          <a:p>
            <a:r>
              <a:rPr lang="ja-JP" altLang="en-US" sz="2000" dirty="0"/>
              <a:t>問題がある</a:t>
            </a:r>
            <a:r>
              <a:rPr lang="ja-JP" altLang="en-US" sz="2000" dirty="0" smtClean="0"/>
              <a:t>人＝発達障害</a:t>
            </a:r>
            <a:endParaRPr lang="en-US" altLang="ja-JP" sz="2000" dirty="0" smtClean="0"/>
          </a:p>
          <a:p>
            <a:r>
              <a:rPr lang="ja-JP" altLang="en-US" sz="2000" dirty="0"/>
              <a:t>外れている</a:t>
            </a:r>
            <a:r>
              <a:rPr lang="ja-JP" altLang="en-US" sz="2000" dirty="0" smtClean="0"/>
              <a:t>ので、戻してあげないといけない人</a:t>
            </a:r>
            <a:endParaRPr lang="en-US" altLang="ja-JP" sz="2000" dirty="0"/>
          </a:p>
          <a:p>
            <a:r>
              <a:rPr kumimoji="1" lang="ja-JP" altLang="en-US" sz="2000" dirty="0" smtClean="0"/>
              <a:t>「</a:t>
            </a:r>
            <a:r>
              <a:rPr kumimoji="1" lang="en-US" altLang="ja-JP" sz="2000" dirty="0" smtClean="0"/>
              <a:t>KY</a:t>
            </a:r>
            <a:r>
              <a:rPr lang="ja-JP" altLang="en-US" sz="2000" dirty="0" smtClean="0"/>
              <a:t>・人</a:t>
            </a:r>
            <a:r>
              <a:rPr kumimoji="1" lang="ja-JP" altLang="en-US" sz="2000" dirty="0" smtClean="0"/>
              <a:t>に嫌われる・友達がいない・人の顔をじろじろ見る」等の本に書いてあることは、あてはまると思った。</a:t>
            </a:r>
            <a:endParaRPr kumimoji="1" lang="en-US" altLang="ja-JP" sz="2000" dirty="0" smtClean="0"/>
          </a:p>
          <a:p>
            <a:endParaRPr kumimoji="1" lang="ja-JP" altLang="en-US" sz="20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2411760" y="3933056"/>
            <a:ext cx="6552728" cy="2788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ja-JP" altLang="en-US" sz="2000" dirty="0" smtClean="0"/>
              <a:t>コミュニケーションが苦手</a:t>
            </a:r>
            <a:endParaRPr lang="en-US" altLang="ja-JP" sz="2000" dirty="0" smtClean="0"/>
          </a:p>
          <a:p>
            <a:pPr eaLnBrk="1" hangingPunct="1"/>
            <a:r>
              <a:rPr lang="ja-JP" altLang="en-US" sz="2000" dirty="0" smtClean="0"/>
              <a:t>協調性、共感力が低い</a:t>
            </a:r>
            <a:endParaRPr lang="en-US" altLang="ja-JP" sz="2000" dirty="0" smtClean="0"/>
          </a:p>
          <a:p>
            <a:pPr eaLnBrk="1" hangingPunct="1"/>
            <a:r>
              <a:rPr lang="ja-JP" altLang="en-US" sz="2000" dirty="0" smtClean="0"/>
              <a:t>問題行動を起こす</a:t>
            </a:r>
            <a:endParaRPr lang="en-US" altLang="ja-JP" sz="2000" dirty="0" smtClean="0"/>
          </a:p>
          <a:p>
            <a:pPr eaLnBrk="1" hangingPunct="1"/>
            <a:r>
              <a:rPr lang="ja-JP" altLang="en-US" sz="2000" dirty="0" smtClean="0"/>
              <a:t>一人で黙々と取り組む</a:t>
            </a:r>
            <a:endParaRPr lang="en-US" altLang="ja-JP" sz="2000" dirty="0" smtClean="0"/>
          </a:p>
          <a:p>
            <a:pPr eaLnBrk="1" hangingPunct="1"/>
            <a:r>
              <a:rPr lang="ja-JP" altLang="en-US" sz="2000" dirty="0" smtClean="0"/>
              <a:t>障害受容、当事者自身が自分の特性を知ることが大事</a:t>
            </a:r>
            <a:endParaRPr lang="en-US" altLang="ja-JP" sz="2000" dirty="0" smtClean="0"/>
          </a:p>
          <a:p>
            <a:pPr eaLnBrk="1" hangingPunct="1"/>
            <a:r>
              <a:rPr lang="ja-JP" altLang="en-US" sz="2000" dirty="0" smtClean="0"/>
              <a:t>自覚がない人もいる</a:t>
            </a:r>
            <a:endParaRPr lang="en-US" altLang="ja-JP" sz="2000" dirty="0" smtClean="0"/>
          </a:p>
          <a:p>
            <a:pPr eaLnBrk="1" hangingPunct="1"/>
            <a:r>
              <a:rPr lang="ja-JP" altLang="en-US" sz="2000" dirty="0" smtClean="0"/>
              <a:t>個性</a:t>
            </a:r>
            <a:endParaRPr lang="en-US" altLang="ja-JP" sz="2000" dirty="0" smtClean="0"/>
          </a:p>
          <a:p>
            <a:pPr eaLnBrk="1" hangingPunct="1"/>
            <a:endParaRPr lang="ja-JP" altLang="en-US" sz="20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9187" y="1844824"/>
            <a:ext cx="553998" cy="10012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2400" b="1" dirty="0" smtClean="0">
                <a:latin typeface="+mn-ea"/>
                <a:ea typeface="+mn-ea"/>
              </a:rPr>
              <a:t>当事者</a:t>
            </a:r>
            <a:endParaRPr kumimoji="1" lang="ja-JP" altLang="en-US" sz="2400" b="1" dirty="0">
              <a:latin typeface="+mn-ea"/>
              <a:ea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91680" y="4523553"/>
            <a:ext cx="553998" cy="16071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none" rtlCol="0">
            <a:spAutoFit/>
          </a:bodyPr>
          <a:lstStyle/>
          <a:p>
            <a:r>
              <a:rPr lang="ja-JP" altLang="en-US" sz="2400" b="1" dirty="0">
                <a:latin typeface="+mn-ea"/>
                <a:ea typeface="+mn-ea"/>
              </a:rPr>
              <a:t>定型発達者</a:t>
            </a:r>
            <a:endParaRPr kumimoji="1" lang="ja-JP" altLang="en-US" sz="24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7361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41564"/>
          </a:xfrm>
        </p:spPr>
        <p:txBody>
          <a:bodyPr/>
          <a:lstStyle/>
          <a:p>
            <a:pPr eaLnBrk="1" hangingPunct="1"/>
            <a:r>
              <a:rPr lang="ja-JP" altLang="en-US" sz="3600" dirty="0" smtClean="0"/>
              <a:t>啓発によるイメージ付け</a:t>
            </a:r>
          </a:p>
        </p:txBody>
      </p:sp>
      <p:sp>
        <p:nvSpPr>
          <p:cNvPr id="6147" name="コンテンツ プレースホルダー 3"/>
          <p:cNvSpPr>
            <a:spLocks noGrp="1"/>
          </p:cNvSpPr>
          <p:nvPr>
            <p:ph idx="1"/>
          </p:nvPr>
        </p:nvSpPr>
        <p:spPr>
          <a:xfrm>
            <a:off x="241300" y="4713606"/>
            <a:ext cx="8229600" cy="1865312"/>
          </a:xfrm>
        </p:spPr>
        <p:txBody>
          <a:bodyPr>
            <a:sp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ja-JP" altLang="en-US" sz="1800" dirty="0" smtClean="0"/>
              <a:t>≪アスペルガー症候群の人の例≫</a:t>
            </a:r>
          </a:p>
          <a:p>
            <a:pPr marL="0" indent="0" eaLnBrk="1" hangingPunct="1">
              <a:buFont typeface="Arial" charset="0"/>
              <a:buNone/>
            </a:pPr>
            <a:r>
              <a:rPr lang="ja-JP" altLang="en-US" sz="1800" dirty="0" smtClean="0"/>
              <a:t>他の人と話している時に自分のことばかり話してしまって、相手の人にはっきりと「もう終わりにしてください」と言われないと、止まらないことがよくあります。周りの人には</a:t>
            </a:r>
            <a:r>
              <a:rPr lang="ja-JP" altLang="en-US" sz="1800" dirty="0" smtClean="0">
                <a:solidFill>
                  <a:srgbClr val="C00000"/>
                </a:solidFill>
              </a:rPr>
              <a:t>、「相手の気持ちがわからない、自分勝手でわがままな子」</a:t>
            </a:r>
            <a:r>
              <a:rPr lang="ja-JP" altLang="en-US" sz="1800" dirty="0" smtClean="0"/>
              <a:t>と言われてしまいます。</a:t>
            </a:r>
          </a:p>
          <a:p>
            <a:pPr marL="0" indent="0" eaLnBrk="1" hangingPunct="1">
              <a:buFont typeface="Arial" charset="0"/>
              <a:buNone/>
            </a:pPr>
            <a:r>
              <a:rPr lang="ja-JP" altLang="en-US" sz="1800" dirty="0" smtClean="0">
                <a:solidFill>
                  <a:srgbClr val="C00000"/>
                </a:solidFill>
              </a:rPr>
              <a:t>でも、大好きな電車</a:t>
            </a:r>
            <a:r>
              <a:rPr lang="ja-JP" altLang="en-US" sz="1800" dirty="0" smtClean="0"/>
              <a:t>のことになると、博士と言われるぐらい専門家顔負けの知識を持っていて、お友達に感心されます。</a:t>
            </a:r>
          </a:p>
        </p:txBody>
      </p:sp>
      <p:sp>
        <p:nvSpPr>
          <p:cNvPr id="6148" name="正方形/長方形 4"/>
          <p:cNvSpPr>
            <a:spLocks noChangeArrowheads="1"/>
          </p:cNvSpPr>
          <p:nvPr/>
        </p:nvSpPr>
        <p:spPr bwMode="auto">
          <a:xfrm>
            <a:off x="4356100" y="6273800"/>
            <a:ext cx="4708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/>
              <a:t>厚生労働省　政策レポート　発達障害の理解のために</a:t>
            </a:r>
            <a:endParaRPr lang="en-US" altLang="ja-JP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/>
              <a:t>http://www.mhlw.go.jp/seisaku/17.html</a:t>
            </a:r>
            <a:r>
              <a:rPr lang="ja-JP" altLang="en-US" sz="1600" dirty="0"/>
              <a:t>　（赤字相良）</a:t>
            </a:r>
          </a:p>
        </p:txBody>
      </p:sp>
      <p:pic>
        <p:nvPicPr>
          <p:cNvPr id="614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64704"/>
            <a:ext cx="6408712" cy="4000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5956" y="213441"/>
            <a:ext cx="4614076" cy="504056"/>
          </a:xfrm>
        </p:spPr>
        <p:txBody>
          <a:bodyPr/>
          <a:lstStyle/>
          <a:p>
            <a:r>
              <a:rPr kumimoji="1" lang="ja-JP" altLang="en-US" sz="3200" dirty="0" smtClean="0"/>
              <a:t>●当事者視点の書き込み</a:t>
            </a:r>
            <a:endParaRPr kumimoji="1" lang="ja-JP" altLang="en-US" sz="3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76" y="1772816"/>
            <a:ext cx="5760640" cy="3596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四角形吹き出し 7"/>
          <p:cNvSpPr/>
          <p:nvPr/>
        </p:nvSpPr>
        <p:spPr>
          <a:xfrm>
            <a:off x="128856" y="1004960"/>
            <a:ext cx="4536504" cy="923704"/>
          </a:xfrm>
          <a:prstGeom prst="wedgeRectCallout">
            <a:avLst>
              <a:gd name="adj1" fmla="val -4634"/>
              <a:gd name="adj2" fmla="val 63400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コミュニケーション</a:t>
            </a:r>
            <a:r>
              <a:rPr lang="ja-JP" altLang="en-US" dirty="0">
                <a:solidFill>
                  <a:schemeClr val="tx1"/>
                </a:solidFill>
              </a:rPr>
              <a:t>の障害とは、二者以上の</a:t>
            </a: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関係によって起こるものではないのか。</a:t>
            </a: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なぜ原因が当事者だけに帰されているのか</a:t>
            </a:r>
            <a:r>
              <a:rPr lang="ja-JP" altLang="en-US" dirty="0" smtClean="0">
                <a:solidFill>
                  <a:schemeClr val="tx1"/>
                </a:solidFill>
              </a:rPr>
              <a:t>。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四角形吹き出し 9"/>
          <p:cNvSpPr/>
          <p:nvPr/>
        </p:nvSpPr>
        <p:spPr>
          <a:xfrm>
            <a:off x="107504" y="5557208"/>
            <a:ext cx="4176464" cy="1008692"/>
          </a:xfrm>
          <a:prstGeom prst="wedgeRectCallout">
            <a:avLst>
              <a:gd name="adj1" fmla="val -2033"/>
              <a:gd name="adj2" fmla="val -73933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周囲</a:t>
            </a:r>
            <a:r>
              <a:rPr lang="ja-JP" altLang="en-US" dirty="0">
                <a:solidFill>
                  <a:schemeClr val="tx1"/>
                </a:solidFill>
              </a:rPr>
              <a:t>には、手先がとても器用</a:t>
            </a:r>
            <a:r>
              <a:rPr lang="ja-JP" altLang="en-US" dirty="0" smtClean="0">
                <a:solidFill>
                  <a:schemeClr val="tx1"/>
                </a:solidFill>
              </a:rPr>
              <a:t>で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芸術的</a:t>
            </a:r>
            <a:r>
              <a:rPr lang="ja-JP" altLang="en-US" dirty="0">
                <a:solidFill>
                  <a:schemeClr val="tx1"/>
                </a:solidFill>
              </a:rPr>
              <a:t>な当事者が多い。</a:t>
            </a: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友人に運動がとても得意な当事者がいる</a:t>
            </a:r>
            <a:r>
              <a:rPr lang="ja-JP" altLang="en-US" dirty="0" smtClean="0">
                <a:solidFill>
                  <a:schemeClr val="tx1"/>
                </a:solidFill>
              </a:rPr>
              <a:t>。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四角形吹き出し 10"/>
          <p:cNvSpPr/>
          <p:nvPr/>
        </p:nvSpPr>
        <p:spPr>
          <a:xfrm>
            <a:off x="5074096" y="441297"/>
            <a:ext cx="3851920" cy="1487367"/>
          </a:xfrm>
          <a:prstGeom prst="wedgeRectCallout">
            <a:avLst>
              <a:gd name="adj1" fmla="val 7397"/>
              <a:gd name="adj2" fmla="val 65520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周りの人たちにとって迷惑な</a:t>
            </a:r>
            <a:r>
              <a:rPr lang="ja-JP" altLang="en-US" dirty="0" smtClean="0">
                <a:solidFill>
                  <a:schemeClr val="tx1"/>
                </a:solidFill>
              </a:rPr>
              <a:t>結果のみを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まとめた</a:t>
            </a:r>
            <a:r>
              <a:rPr lang="ja-JP" altLang="en-US" dirty="0">
                <a:solidFill>
                  <a:schemeClr val="tx1"/>
                </a:solidFill>
              </a:rPr>
              <a:t>図に見える。</a:t>
            </a: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私たちのことを「偏りがある」</a:t>
            </a:r>
            <a:r>
              <a:rPr lang="ja-JP" altLang="en-US" dirty="0" smtClean="0">
                <a:solidFill>
                  <a:schemeClr val="tx1"/>
                </a:solidFill>
              </a:rPr>
              <a:t>と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言う</a:t>
            </a:r>
            <a:r>
              <a:rPr lang="ja-JP" altLang="en-US" dirty="0">
                <a:solidFill>
                  <a:schemeClr val="tx1"/>
                </a:solidFill>
              </a:rPr>
              <a:t>人もいるのに</a:t>
            </a:r>
            <a:r>
              <a:rPr lang="ja-JP" altLang="en-US" dirty="0" smtClean="0">
                <a:solidFill>
                  <a:schemeClr val="tx1"/>
                </a:solidFill>
              </a:rPr>
              <a:t>、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この</a:t>
            </a:r>
            <a:r>
              <a:rPr lang="ja-JP" altLang="en-US" dirty="0">
                <a:solidFill>
                  <a:schemeClr val="tx1"/>
                </a:solidFill>
              </a:rPr>
              <a:t>図に</a:t>
            </a:r>
            <a:r>
              <a:rPr lang="ja-JP" altLang="en-US" dirty="0" smtClean="0">
                <a:solidFill>
                  <a:schemeClr val="tx1"/>
                </a:solidFill>
              </a:rPr>
              <a:t>も偏り</a:t>
            </a:r>
            <a:r>
              <a:rPr lang="ja-JP" altLang="en-US" dirty="0">
                <a:solidFill>
                  <a:schemeClr val="tx1"/>
                </a:solidFill>
              </a:rPr>
              <a:t>があるのではないか。</a:t>
            </a:r>
          </a:p>
          <a:p>
            <a:pPr algn="ctr"/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四角形吹き出し 11"/>
          <p:cNvSpPr/>
          <p:nvPr/>
        </p:nvSpPr>
        <p:spPr>
          <a:xfrm>
            <a:off x="4356100" y="4978990"/>
            <a:ext cx="4608004" cy="1204896"/>
          </a:xfrm>
          <a:prstGeom prst="wedgeRectCallout">
            <a:avLst>
              <a:gd name="adj1" fmla="val 2746"/>
              <a:gd name="adj2" fmla="val -69230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広汎性</a:t>
            </a:r>
            <a:r>
              <a:rPr lang="ja-JP" altLang="en-US" dirty="0">
                <a:solidFill>
                  <a:schemeClr val="tx1"/>
                </a:solidFill>
              </a:rPr>
              <a:t>発達障害と、</a:t>
            </a:r>
            <a:r>
              <a:rPr lang="en-US" altLang="ja-JP" dirty="0">
                <a:solidFill>
                  <a:schemeClr val="tx1"/>
                </a:solidFill>
              </a:rPr>
              <a:t>AD/HD</a:t>
            </a:r>
            <a:r>
              <a:rPr lang="ja-JP" altLang="en-US" dirty="0">
                <a:solidFill>
                  <a:schemeClr val="tx1"/>
                </a:solidFill>
              </a:rPr>
              <a:t>と、</a:t>
            </a:r>
            <a:r>
              <a:rPr lang="en-US" altLang="ja-JP" dirty="0">
                <a:solidFill>
                  <a:schemeClr val="tx1"/>
                </a:solidFill>
              </a:rPr>
              <a:t>LD</a:t>
            </a:r>
            <a:r>
              <a:rPr lang="ja-JP" altLang="en-US" dirty="0">
                <a:solidFill>
                  <a:schemeClr val="tx1"/>
                </a:solidFill>
              </a:rPr>
              <a:t>が</a:t>
            </a: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重なっている部分は、もっと大きいと思う。</a:t>
            </a: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「アス</a:t>
            </a:r>
            <a:r>
              <a:rPr lang="ja-JP" altLang="en-US" dirty="0" err="1">
                <a:solidFill>
                  <a:schemeClr val="tx1"/>
                </a:solidFill>
              </a:rPr>
              <a:t>ぺ</a:t>
            </a:r>
            <a:r>
              <a:rPr lang="ja-JP" altLang="en-US" dirty="0">
                <a:solidFill>
                  <a:schemeClr val="tx1"/>
                </a:solidFill>
              </a:rPr>
              <a:t>ルガーだったら</a:t>
            </a:r>
            <a:r>
              <a:rPr lang="en-US" altLang="ja-JP" dirty="0">
                <a:solidFill>
                  <a:schemeClr val="tx1"/>
                </a:solidFill>
              </a:rPr>
              <a:t>AD/HD</a:t>
            </a:r>
            <a:r>
              <a:rPr lang="ja-JP" altLang="en-US" dirty="0">
                <a:solidFill>
                  <a:schemeClr val="tx1"/>
                </a:solidFill>
              </a:rPr>
              <a:t>ではないはず</a:t>
            </a:r>
            <a:r>
              <a:rPr lang="ja-JP" altLang="en-US" dirty="0" smtClean="0">
                <a:solidFill>
                  <a:schemeClr val="tx1"/>
                </a:solidFill>
              </a:rPr>
              <a:t>」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など、誤解</a:t>
            </a:r>
            <a:r>
              <a:rPr lang="ja-JP" altLang="en-US" dirty="0">
                <a:solidFill>
                  <a:schemeClr val="tx1"/>
                </a:solidFill>
              </a:rPr>
              <a:t>を招くのではないか</a:t>
            </a:r>
            <a:r>
              <a:rPr lang="ja-JP" altLang="en-US" dirty="0" smtClean="0">
                <a:solidFill>
                  <a:schemeClr val="tx1"/>
                </a:solidFill>
              </a:rPr>
              <a:t>。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四角形吹き出し 12"/>
          <p:cNvSpPr/>
          <p:nvPr/>
        </p:nvSpPr>
        <p:spPr>
          <a:xfrm>
            <a:off x="128856" y="2949524"/>
            <a:ext cx="1850856" cy="1751039"/>
          </a:xfrm>
          <a:prstGeom prst="wedgeRectCallout">
            <a:avLst>
              <a:gd name="adj1" fmla="val 39924"/>
              <a:gd name="adj2" fmla="val 6104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趣味や関心は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本来</a:t>
            </a:r>
            <a:r>
              <a:rPr lang="ja-JP" altLang="en-US" dirty="0">
                <a:solidFill>
                  <a:schemeClr val="tx1"/>
                </a:solidFill>
              </a:rPr>
              <a:t>、</a:t>
            </a:r>
            <a:r>
              <a:rPr lang="ja-JP" altLang="en-US" dirty="0" smtClean="0">
                <a:solidFill>
                  <a:schemeClr val="tx1"/>
                </a:solidFill>
              </a:rPr>
              <a:t>偏っている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側面を持つは</a:t>
            </a:r>
            <a:r>
              <a:rPr lang="ja-JP" altLang="en-US" dirty="0">
                <a:solidFill>
                  <a:schemeClr val="tx1"/>
                </a:solidFill>
              </a:rPr>
              <a:t>ず</a:t>
            </a:r>
            <a:r>
              <a:rPr lang="ja-JP" altLang="en-US" dirty="0" smtClean="0">
                <a:solidFill>
                  <a:schemeClr val="tx1"/>
                </a:solidFill>
              </a:rPr>
              <a:t>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一定</a:t>
            </a:r>
            <a:r>
              <a:rPr lang="ja-JP" altLang="en-US" dirty="0" smtClean="0">
                <a:solidFill>
                  <a:schemeClr val="tx1"/>
                </a:solidFill>
              </a:rPr>
              <a:t>以上偏って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いてはいけない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ということか？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4" name="四角形吹き出し 13"/>
          <p:cNvSpPr/>
          <p:nvPr/>
        </p:nvSpPr>
        <p:spPr>
          <a:xfrm>
            <a:off x="6870384" y="3068960"/>
            <a:ext cx="2161336" cy="1512168"/>
          </a:xfrm>
          <a:prstGeom prst="wedgeRectCallout">
            <a:avLst>
              <a:gd name="adj1" fmla="val -38327"/>
              <a:gd name="adj2" fmla="val -65955"/>
            </a:avLst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この図を見ると、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「自分は、こんなに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ひどい人間なのか」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と絶望的な気分に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なる</a:t>
            </a:r>
            <a:r>
              <a:rPr lang="en-US" altLang="ja-JP" dirty="0" smtClean="0">
                <a:solidFill>
                  <a:schemeClr val="tx1"/>
                </a:solidFill>
              </a:rPr>
              <a:t>…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正方形/長方形 4"/>
          <p:cNvSpPr>
            <a:spLocks noChangeArrowheads="1"/>
          </p:cNvSpPr>
          <p:nvPr/>
        </p:nvSpPr>
        <p:spPr bwMode="auto">
          <a:xfrm>
            <a:off x="4356100" y="6273800"/>
            <a:ext cx="4708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/>
              <a:t>厚生労働省　政策レポート　発達障害の理解のために</a:t>
            </a:r>
            <a:endParaRPr lang="en-US" altLang="ja-JP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/>
              <a:t>http://www.mhlw.go.jp/seisaku/17.html</a:t>
            </a:r>
            <a:r>
              <a:rPr lang="ja-JP" altLang="en-US" sz="1600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69167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 smtClean="0"/>
              <a:t>研修</a:t>
            </a:r>
            <a:r>
              <a:rPr lang="ja-JP" altLang="en-US" sz="3600" dirty="0"/>
              <a:t>の</a:t>
            </a:r>
            <a:r>
              <a:rPr lang="ja-JP" altLang="en-US" sz="3600" dirty="0" smtClean="0"/>
              <a:t>反応・理解の言葉から感じる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定型発達者の心情と違和感</a:t>
            </a:r>
          </a:p>
        </p:txBody>
      </p:sp>
      <p:sp>
        <p:nvSpPr>
          <p:cNvPr id="717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52596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ja-JP" altLang="en-US" sz="2400" dirty="0" smtClean="0"/>
              <a:t>（主観的に）良く聞く∧違和感を覚える反応</a:t>
            </a:r>
            <a:endParaRPr lang="en-US" altLang="ja-JP" sz="2400" dirty="0" smtClean="0"/>
          </a:p>
          <a:p>
            <a:pPr marL="0" indent="0" eaLnBrk="1" hangingPunct="1">
              <a:buFont typeface="Arial" charset="0"/>
              <a:buNone/>
            </a:pPr>
            <a:endParaRPr lang="en-US" altLang="ja-JP" sz="1100" dirty="0" smtClean="0"/>
          </a:p>
          <a:p>
            <a:pPr marL="0" indent="0" eaLnBrk="1" hangingPunct="1">
              <a:buFont typeface="Arial" charset="0"/>
              <a:buNone/>
            </a:pPr>
            <a:r>
              <a:rPr lang="ja-JP" altLang="en-US" sz="2400" dirty="0" smtClean="0"/>
              <a:t>①同情</a:t>
            </a:r>
            <a:endParaRPr lang="en-US" altLang="ja-JP" sz="2400" dirty="0" smtClean="0"/>
          </a:p>
          <a:p>
            <a:pPr marL="0" indent="0" eaLnBrk="1" hangingPunct="1">
              <a:buFont typeface="Arial" charset="0"/>
              <a:buNone/>
            </a:pPr>
            <a:r>
              <a:rPr lang="ja-JP" altLang="en-US" sz="2400" dirty="0" smtClean="0"/>
              <a:t>　「二次障害でつらかったですね」「今からでも勉強できますよ」</a:t>
            </a:r>
            <a:endParaRPr lang="en-US" altLang="ja-JP" sz="2400" dirty="0" smtClean="0"/>
          </a:p>
          <a:p>
            <a:pPr marL="0" indent="0" eaLnBrk="1" hangingPunct="1">
              <a:buFont typeface="Arial" charset="0"/>
              <a:buNone/>
            </a:pPr>
            <a:r>
              <a:rPr lang="ja-JP" altLang="en-US" sz="2400" dirty="0" smtClean="0"/>
              <a:t>　「単純作業は得意ですよね」</a:t>
            </a:r>
            <a:endParaRPr lang="en-US" altLang="ja-JP" sz="2400" dirty="0" smtClean="0"/>
          </a:p>
          <a:p>
            <a:pPr marL="0" indent="0" eaLnBrk="1" hangingPunct="1">
              <a:buFont typeface="Arial" charset="0"/>
              <a:buNone/>
            </a:pPr>
            <a:r>
              <a:rPr lang="ja-JP" altLang="en-US" sz="2400" dirty="0" smtClean="0"/>
              <a:t>②支援・配慮</a:t>
            </a:r>
            <a:endParaRPr lang="en-US" altLang="ja-JP" sz="2400" dirty="0" smtClean="0"/>
          </a:p>
          <a:p>
            <a:pPr marL="0" indent="0" eaLnBrk="1" hangingPunct="1">
              <a:buFont typeface="Arial" charset="0"/>
              <a:buNone/>
            </a:pPr>
            <a:r>
              <a:rPr lang="ja-JP" altLang="en-US" sz="2400" dirty="0" smtClean="0"/>
              <a:t>　「眩しくないですか」「どういう対応をしてほしいですか」</a:t>
            </a:r>
            <a:endParaRPr lang="en-US" altLang="ja-JP" sz="2400" dirty="0" smtClean="0"/>
          </a:p>
          <a:p>
            <a:pPr marL="0" indent="0" eaLnBrk="1" hangingPunct="1">
              <a:buFont typeface="Arial" charset="0"/>
              <a:buNone/>
            </a:pPr>
            <a:r>
              <a:rPr lang="ja-JP" altLang="en-US" sz="2400" dirty="0" smtClean="0"/>
              <a:t>　「文字で伝えた方が分かりやすいですか」</a:t>
            </a:r>
            <a:endParaRPr lang="en-US" altLang="ja-JP" sz="2400" dirty="0" smtClean="0"/>
          </a:p>
          <a:p>
            <a:pPr marL="0" indent="0" eaLnBrk="1" hangingPunct="1">
              <a:buFont typeface="Arial" charset="0"/>
              <a:buNone/>
            </a:pPr>
            <a:r>
              <a:rPr lang="ja-JP" altLang="en-US" sz="2400" dirty="0" smtClean="0"/>
              <a:t>③</a:t>
            </a:r>
            <a:r>
              <a:rPr lang="ja-JP" altLang="en-US" sz="2400" dirty="0"/>
              <a:t>同一視</a:t>
            </a:r>
            <a:endParaRPr lang="en-US" altLang="ja-JP" sz="2400" dirty="0" smtClean="0"/>
          </a:p>
          <a:p>
            <a:pPr marL="0" indent="0" eaLnBrk="1" hangingPunct="1">
              <a:buFont typeface="Arial" charset="0"/>
              <a:buNone/>
            </a:pPr>
            <a:r>
              <a:rPr lang="ja-JP" altLang="en-US" sz="2400" dirty="0" smtClean="0"/>
              <a:t>　「個性なんですね」「病気ですか？」</a:t>
            </a:r>
            <a:endParaRPr lang="en-US" altLang="ja-JP" sz="2400" dirty="0" smtClean="0"/>
          </a:p>
          <a:p>
            <a:pPr marL="0" indent="0" eaLnBrk="1" hangingPunct="1">
              <a:buFont typeface="Arial" charset="0"/>
              <a:buNone/>
            </a:pPr>
            <a:r>
              <a:rPr lang="ja-JP" altLang="en-US" sz="2400" dirty="0" smtClean="0"/>
              <a:t>　「努力や年月で軽くなる」「私たちと変わらない」</a:t>
            </a:r>
            <a:endParaRPr lang="en-US" altLang="ja-JP" sz="24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56940" y="1345293"/>
            <a:ext cx="6587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　　</a:t>
            </a:r>
            <a:r>
              <a:rPr lang="ja-JP" altLang="en-US" dirty="0">
                <a:latin typeface="+mn-ea"/>
                <a:ea typeface="+mn-ea"/>
              </a:rPr>
              <a:t>山田（</a:t>
            </a:r>
            <a:r>
              <a:rPr lang="en-US" altLang="ja-JP" dirty="0">
                <a:latin typeface="+mn-ea"/>
                <a:ea typeface="+mn-ea"/>
              </a:rPr>
              <a:t>2015</a:t>
            </a:r>
            <a:r>
              <a:rPr lang="ja-JP" altLang="en-US" dirty="0">
                <a:latin typeface="+mn-ea"/>
                <a:ea typeface="+mn-ea"/>
              </a:rPr>
              <a:t>）発達障害当事者会主体研修における実践と</a:t>
            </a:r>
            <a:r>
              <a:rPr lang="ja-JP" altLang="en-US" dirty="0" smtClean="0">
                <a:latin typeface="+mn-ea"/>
                <a:ea typeface="+mn-ea"/>
              </a:rPr>
              <a:t>課題</a:t>
            </a:r>
            <a:endParaRPr lang="en-US" altLang="ja-JP" dirty="0" smtClean="0">
              <a:latin typeface="+mn-ea"/>
              <a:ea typeface="+mn-ea"/>
            </a:endParaRPr>
          </a:p>
          <a:p>
            <a:r>
              <a:rPr lang="ja-JP" altLang="en-US" dirty="0" smtClean="0">
                <a:latin typeface="+mn-ea"/>
                <a:ea typeface="+mn-ea"/>
              </a:rPr>
              <a:t>　　──</a:t>
            </a:r>
            <a:r>
              <a:rPr lang="ja-JP" altLang="en-US" dirty="0">
                <a:latin typeface="+mn-ea"/>
                <a:ea typeface="+mn-ea"/>
              </a:rPr>
              <a:t>依頼者の求めるものとの狭間の中</a:t>
            </a:r>
            <a:r>
              <a:rPr lang="ja-JP" altLang="en-US" dirty="0" smtClean="0">
                <a:latin typeface="+mn-ea"/>
                <a:ea typeface="+mn-ea"/>
              </a:rPr>
              <a:t>で　障害</a:t>
            </a:r>
            <a:r>
              <a:rPr lang="ja-JP" altLang="en-US" dirty="0">
                <a:latin typeface="+mn-ea"/>
                <a:ea typeface="+mn-ea"/>
              </a:rPr>
              <a:t>学会第</a:t>
            </a:r>
            <a:r>
              <a:rPr lang="en-US" altLang="ja-JP" dirty="0">
                <a:latin typeface="+mn-ea"/>
                <a:ea typeface="+mn-ea"/>
              </a:rPr>
              <a:t>12</a:t>
            </a:r>
            <a:r>
              <a:rPr lang="ja-JP" altLang="en-US" dirty="0">
                <a:latin typeface="+mn-ea"/>
                <a:ea typeface="+mn-ea"/>
              </a:rPr>
              <a:t>回</a:t>
            </a:r>
            <a:r>
              <a:rPr lang="ja-JP" altLang="en-US" dirty="0" smtClean="0">
                <a:latin typeface="+mn-ea"/>
                <a:ea typeface="+mn-ea"/>
              </a:rPr>
              <a:t>大会</a:t>
            </a:r>
            <a:endParaRPr lang="en-US" altLang="ja-JP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r>
              <a:rPr lang="ja-JP" altLang="en-US" sz="3600" dirty="0" smtClean="0"/>
              <a:t>発達障害の所在</a:t>
            </a:r>
            <a:endParaRPr kumimoji="1" lang="ja-JP" altLang="en-US" sz="3600" dirty="0"/>
          </a:p>
        </p:txBody>
      </p:sp>
      <p:grpSp>
        <p:nvGrpSpPr>
          <p:cNvPr id="4" name="グループ化 6"/>
          <p:cNvGrpSpPr>
            <a:grpSpLocks/>
          </p:cNvGrpSpPr>
          <p:nvPr/>
        </p:nvGrpSpPr>
        <p:grpSpPr bwMode="auto">
          <a:xfrm>
            <a:off x="7280840" y="2521150"/>
            <a:ext cx="738188" cy="1117600"/>
            <a:chOff x="923185" y="2852936"/>
            <a:chExt cx="931654" cy="1503269"/>
          </a:xfrm>
        </p:grpSpPr>
        <p:sp>
          <p:nvSpPr>
            <p:cNvPr id="5" name="二等辺三角形 4"/>
            <p:cNvSpPr/>
            <p:nvPr/>
          </p:nvSpPr>
          <p:spPr>
            <a:xfrm>
              <a:off x="923185" y="3442286"/>
              <a:ext cx="931654" cy="913919"/>
            </a:xfrm>
            <a:prstGeom prst="triangl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987299" y="2852936"/>
              <a:ext cx="803426" cy="770853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" name="弦 6"/>
            <p:cNvSpPr/>
            <p:nvPr/>
          </p:nvSpPr>
          <p:spPr>
            <a:xfrm rot="16200000">
              <a:off x="1261959" y="3210126"/>
              <a:ext cx="254104" cy="342607"/>
            </a:xfrm>
            <a:prstGeom prst="chord">
              <a:avLst>
                <a:gd name="adj1" fmla="val 5493478"/>
                <a:gd name="adj2" fmla="val 1620000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8" name="グループ化 6"/>
          <p:cNvGrpSpPr>
            <a:grpSpLocks/>
          </p:cNvGrpSpPr>
          <p:nvPr/>
        </p:nvGrpSpPr>
        <p:grpSpPr bwMode="auto">
          <a:xfrm>
            <a:off x="1059021" y="2521150"/>
            <a:ext cx="738188" cy="1117600"/>
            <a:chOff x="923185" y="2852936"/>
            <a:chExt cx="931654" cy="1503269"/>
          </a:xfrm>
        </p:grpSpPr>
        <p:sp>
          <p:nvSpPr>
            <p:cNvPr id="9" name="二等辺三角形 8"/>
            <p:cNvSpPr/>
            <p:nvPr/>
          </p:nvSpPr>
          <p:spPr>
            <a:xfrm>
              <a:off x="923185" y="3442286"/>
              <a:ext cx="931654" cy="913919"/>
            </a:xfrm>
            <a:prstGeom prst="triangl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987299" y="2852936"/>
              <a:ext cx="803426" cy="770853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1" name="弦 10"/>
            <p:cNvSpPr/>
            <p:nvPr/>
          </p:nvSpPr>
          <p:spPr>
            <a:xfrm rot="16200000">
              <a:off x="1261959" y="3210126"/>
              <a:ext cx="254104" cy="342607"/>
            </a:xfrm>
            <a:prstGeom prst="chord">
              <a:avLst>
                <a:gd name="adj1" fmla="val 5493478"/>
                <a:gd name="adj2" fmla="val 1620000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sp>
        <p:nvSpPr>
          <p:cNvPr id="12" name="円/楕円 11"/>
          <p:cNvSpPr/>
          <p:nvPr/>
        </p:nvSpPr>
        <p:spPr>
          <a:xfrm>
            <a:off x="3320400" y="2258740"/>
            <a:ext cx="2448272" cy="2412355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bg1">
                  <a:lumMod val="99000"/>
                </a:scheme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2024256" y="2831059"/>
            <a:ext cx="504056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左カーブ矢印 18"/>
          <p:cNvSpPr/>
          <p:nvPr/>
        </p:nvSpPr>
        <p:spPr>
          <a:xfrm>
            <a:off x="2037616" y="3464917"/>
            <a:ext cx="1488688" cy="1601506"/>
          </a:xfrm>
          <a:prstGeom prst="curvedLeftArrow">
            <a:avLst>
              <a:gd name="adj1" fmla="val 0"/>
              <a:gd name="adj2" fmla="val 9860"/>
              <a:gd name="adj3" fmla="val 9604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705203" y="2432388"/>
            <a:ext cx="1678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+mn-ea"/>
                <a:ea typeface="+mn-ea"/>
              </a:rPr>
              <a:t>共感　・　安定</a:t>
            </a:r>
            <a:endParaRPr kumimoji="1" lang="ja-JP" altLang="en-US" sz="2000" dirty="0">
              <a:latin typeface="+mn-ea"/>
              <a:ea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 rot="20599733">
            <a:off x="917221" y="5269167"/>
            <a:ext cx="2214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+mn-ea"/>
                <a:ea typeface="+mn-ea"/>
              </a:rPr>
              <a:t>（自分の）課題の本質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22" name="左カーブ矢印 21"/>
          <p:cNvSpPr/>
          <p:nvPr/>
        </p:nvSpPr>
        <p:spPr>
          <a:xfrm flipH="1">
            <a:off x="5576480" y="3464917"/>
            <a:ext cx="1488688" cy="1601506"/>
          </a:xfrm>
          <a:prstGeom prst="curvedLeftArrow">
            <a:avLst>
              <a:gd name="adj1" fmla="val 0"/>
              <a:gd name="adj2" fmla="val 9860"/>
              <a:gd name="adj3" fmla="val 9604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 rot="688238">
            <a:off x="5760898" y="5269165"/>
            <a:ext cx="2467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+mn-ea"/>
                <a:ea typeface="+mn-ea"/>
              </a:rPr>
              <a:t>分からない・</a:t>
            </a:r>
            <a:r>
              <a:rPr kumimoji="1" lang="ja-JP" altLang="en-US" dirty="0" smtClean="0">
                <a:latin typeface="+mn-ea"/>
                <a:ea typeface="+mn-ea"/>
              </a:rPr>
              <a:t>面倒</a:t>
            </a:r>
            <a:r>
              <a:rPr lang="ja-JP" altLang="en-US" dirty="0" smtClean="0">
                <a:latin typeface="+mn-ea"/>
                <a:ea typeface="+mn-ea"/>
              </a:rPr>
              <a:t>な部分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148732" y="3757807"/>
            <a:ext cx="1875522" cy="612648"/>
          </a:xfrm>
          <a:prstGeom prst="wedgeRoundRectCallout">
            <a:avLst>
              <a:gd name="adj1" fmla="val -864"/>
              <a:gd name="adj2" fmla="val -111629"/>
              <a:gd name="adj3" fmla="val 16667"/>
            </a:avLst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健常者に認めて</a:t>
            </a:r>
            <a:endParaRPr kumimoji="1" lang="en-US" altLang="ja-JP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もらえた</a:t>
            </a:r>
            <a:r>
              <a:rPr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。安心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角丸四角形吹き出し 25"/>
          <p:cNvSpPr/>
          <p:nvPr/>
        </p:nvSpPr>
        <p:spPr>
          <a:xfrm>
            <a:off x="7065168" y="3757807"/>
            <a:ext cx="1820578" cy="913287"/>
          </a:xfrm>
          <a:prstGeom prst="wedgeRoundRectCallout">
            <a:avLst>
              <a:gd name="adj1" fmla="val 3322"/>
              <a:gd name="adj2" fmla="val -101032"/>
              <a:gd name="adj3" fmla="val 16667"/>
            </a:avLst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発達障害の</a:t>
            </a:r>
            <a:endParaRPr lang="en-US" altLang="ja-JP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理解ができた</a:t>
            </a:r>
            <a:endParaRPr lang="en-US" altLang="ja-JP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（気がしている）</a:t>
            </a:r>
            <a:endParaRPr kumimoji="1" lang="en-US" altLang="ja-JP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990537" y="376431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発達障害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989532" y="206305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+mn-ea"/>
                <a:ea typeface="+mn-ea"/>
              </a:rPr>
              <a:t>当事者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980519" y="204031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+mn-ea"/>
                <a:ea typeface="+mn-ea"/>
              </a:rPr>
              <a:t>定型発達者</a:t>
            </a:r>
            <a:endParaRPr kumimoji="1" lang="ja-JP" altLang="en-US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2379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カギ線コネクタ 18"/>
          <p:cNvCxnSpPr>
            <a:stCxn id="8197" idx="1"/>
            <a:endCxn id="14" idx="6"/>
          </p:cNvCxnSpPr>
          <p:nvPr/>
        </p:nvCxnSpPr>
        <p:spPr>
          <a:xfrm rot="10800000" flipV="1">
            <a:off x="1658938" y="3067050"/>
            <a:ext cx="1395412" cy="1368425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5" name="タイトル 1"/>
          <p:cNvSpPr>
            <a:spLocks noGrp="1"/>
          </p:cNvSpPr>
          <p:nvPr>
            <p:ph type="title"/>
          </p:nvPr>
        </p:nvSpPr>
        <p:spPr>
          <a:xfrm>
            <a:off x="433388" y="23813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z="3600" dirty="0" smtClean="0"/>
              <a:t>①同情からはじめる共感</a:t>
            </a:r>
          </a:p>
        </p:txBody>
      </p:sp>
      <p:grpSp>
        <p:nvGrpSpPr>
          <p:cNvPr id="8196" name="グループ化 4"/>
          <p:cNvGrpSpPr>
            <a:grpSpLocks/>
          </p:cNvGrpSpPr>
          <p:nvPr/>
        </p:nvGrpSpPr>
        <p:grpSpPr bwMode="auto">
          <a:xfrm>
            <a:off x="6732588" y="2333625"/>
            <a:ext cx="738187" cy="1119188"/>
            <a:chOff x="923185" y="2852936"/>
            <a:chExt cx="931654" cy="1503269"/>
          </a:xfrm>
        </p:grpSpPr>
        <p:sp>
          <p:nvSpPr>
            <p:cNvPr id="6" name="二等辺三角形 5"/>
            <p:cNvSpPr/>
            <p:nvPr/>
          </p:nvSpPr>
          <p:spPr>
            <a:xfrm>
              <a:off x="923185" y="3441450"/>
              <a:ext cx="931654" cy="914755"/>
            </a:xfrm>
            <a:prstGeom prst="triangl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" name="円/楕円 6"/>
            <p:cNvSpPr/>
            <p:nvPr/>
          </p:nvSpPr>
          <p:spPr>
            <a:xfrm>
              <a:off x="987299" y="2852936"/>
              <a:ext cx="803426" cy="769759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8" name="弦 7"/>
            <p:cNvSpPr/>
            <p:nvPr/>
          </p:nvSpPr>
          <p:spPr>
            <a:xfrm rot="16200000">
              <a:off x="1261075" y="3210440"/>
              <a:ext cx="255875" cy="342609"/>
            </a:xfrm>
            <a:prstGeom prst="chord">
              <a:avLst>
                <a:gd name="adj1" fmla="val 5493478"/>
                <a:gd name="adj2" fmla="val 1620000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sp>
        <p:nvSpPr>
          <p:cNvPr id="8197" name="テキスト ボックス 8"/>
          <p:cNvSpPr txBox="1">
            <a:spLocks noChangeArrowheads="1"/>
          </p:cNvSpPr>
          <p:nvPr/>
        </p:nvSpPr>
        <p:spPr bwMode="auto">
          <a:xfrm>
            <a:off x="3054350" y="2327275"/>
            <a:ext cx="2757488" cy="14779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二次障害でうつ病は大変</a:t>
            </a:r>
            <a:endParaRPr lang="en-US" altLang="ja-JP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病気になったらきつい</a:t>
            </a:r>
            <a:endParaRPr lang="en-US" altLang="ja-JP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やはり障害があると難しい</a:t>
            </a:r>
            <a:endParaRPr lang="en-US" altLang="ja-JP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ことも多そう</a:t>
            </a:r>
            <a:endParaRPr lang="en-US" altLang="ja-JP" sz="1800"/>
          </a:p>
        </p:txBody>
      </p:sp>
      <p:sp>
        <p:nvSpPr>
          <p:cNvPr id="8198" name="テキスト ボックス 9"/>
          <p:cNvSpPr txBox="1">
            <a:spLocks noChangeArrowheads="1"/>
          </p:cNvSpPr>
          <p:nvPr/>
        </p:nvSpPr>
        <p:spPr bwMode="auto">
          <a:xfrm>
            <a:off x="3054350" y="4764088"/>
            <a:ext cx="2757488" cy="368300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かわいそうな人</a:t>
            </a:r>
            <a:endParaRPr lang="en-US" altLang="ja-JP" sz="1800"/>
          </a:p>
        </p:txBody>
      </p:sp>
      <p:sp>
        <p:nvSpPr>
          <p:cNvPr id="8199" name="テキスト ボックス 10"/>
          <p:cNvSpPr txBox="1">
            <a:spLocks noChangeArrowheads="1"/>
          </p:cNvSpPr>
          <p:nvPr/>
        </p:nvSpPr>
        <p:spPr bwMode="auto">
          <a:xfrm>
            <a:off x="3054350" y="3949700"/>
            <a:ext cx="2757488" cy="646113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病気なら私たちも経験する</a:t>
            </a:r>
            <a:endParaRPr lang="en-US" altLang="ja-JP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確かにつらいだろう</a:t>
            </a:r>
            <a:endParaRPr lang="en-US" altLang="ja-JP" sz="1800"/>
          </a:p>
        </p:txBody>
      </p:sp>
      <p:grpSp>
        <p:nvGrpSpPr>
          <p:cNvPr id="8200" name="グループ化 11"/>
          <p:cNvGrpSpPr>
            <a:grpSpLocks/>
          </p:cNvGrpSpPr>
          <p:nvPr/>
        </p:nvGrpSpPr>
        <p:grpSpPr bwMode="auto">
          <a:xfrm>
            <a:off x="971550" y="4149725"/>
            <a:ext cx="739775" cy="1117600"/>
            <a:chOff x="923185" y="2852936"/>
            <a:chExt cx="931654" cy="1503269"/>
          </a:xfrm>
        </p:grpSpPr>
        <p:sp>
          <p:nvSpPr>
            <p:cNvPr id="13" name="二等辺三角形 12"/>
            <p:cNvSpPr/>
            <p:nvPr/>
          </p:nvSpPr>
          <p:spPr>
            <a:xfrm>
              <a:off x="923185" y="3442286"/>
              <a:ext cx="931654" cy="913919"/>
            </a:xfrm>
            <a:prstGeom prst="triangl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987161" y="2852936"/>
              <a:ext cx="803702" cy="770853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5" name="弦 14"/>
            <p:cNvSpPr/>
            <p:nvPr/>
          </p:nvSpPr>
          <p:spPr>
            <a:xfrm rot="5400000">
              <a:off x="1292922" y="3304149"/>
              <a:ext cx="192179" cy="395853"/>
            </a:xfrm>
            <a:prstGeom prst="chord">
              <a:avLst>
                <a:gd name="adj1" fmla="val 5493478"/>
                <a:gd name="adj2" fmla="val 1620000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sp>
        <p:nvSpPr>
          <p:cNvPr id="8201" name="テキスト ボックス 15"/>
          <p:cNvSpPr txBox="1">
            <a:spLocks noChangeArrowheads="1"/>
          </p:cNvSpPr>
          <p:nvPr/>
        </p:nvSpPr>
        <p:spPr bwMode="auto">
          <a:xfrm>
            <a:off x="6094413" y="3608388"/>
            <a:ext cx="2754312" cy="258603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共感によって封印が可能</a:t>
            </a:r>
            <a:endParaRPr lang="en-US" altLang="ja-JP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になる自分</a:t>
            </a:r>
            <a:endParaRPr lang="en-US" altLang="ja-JP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・相手は「障害者」</a:t>
            </a:r>
            <a:endParaRPr lang="en-US" altLang="ja-JP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・偏見を持ったり、</a:t>
            </a:r>
            <a:endParaRPr lang="en-US" altLang="ja-JP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　差別したりしたらいけない</a:t>
            </a:r>
            <a:endParaRPr lang="en-US" altLang="ja-JP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・障害のことを理解できない</a:t>
            </a:r>
            <a:endParaRPr lang="en-US" altLang="ja-JP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　理解することが面倒</a:t>
            </a:r>
            <a:endParaRPr lang="en-US" altLang="ja-JP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・対応がわからない</a:t>
            </a:r>
          </a:p>
        </p:txBody>
      </p:sp>
      <p:cxnSp>
        <p:nvCxnSpPr>
          <p:cNvPr id="28" name="直線コネクタ 27"/>
          <p:cNvCxnSpPr>
            <a:stCxn id="8197" idx="3"/>
          </p:cNvCxnSpPr>
          <p:nvPr/>
        </p:nvCxnSpPr>
        <p:spPr>
          <a:xfrm>
            <a:off x="5811838" y="3067050"/>
            <a:ext cx="9271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3" name="テキスト ボックス 28"/>
          <p:cNvSpPr txBox="1">
            <a:spLocks noChangeArrowheads="1"/>
          </p:cNvSpPr>
          <p:nvPr/>
        </p:nvSpPr>
        <p:spPr bwMode="auto">
          <a:xfrm>
            <a:off x="1323975" y="3481388"/>
            <a:ext cx="10302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その人が</a:t>
            </a:r>
            <a:endParaRPr lang="en-US" altLang="ja-JP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見えない</a:t>
            </a:r>
          </a:p>
        </p:txBody>
      </p:sp>
      <p:sp>
        <p:nvSpPr>
          <p:cNvPr id="8204" name="テキスト ボックス 29"/>
          <p:cNvSpPr txBox="1">
            <a:spLocks noChangeArrowheads="1"/>
          </p:cNvSpPr>
          <p:nvPr/>
        </p:nvSpPr>
        <p:spPr bwMode="auto">
          <a:xfrm>
            <a:off x="3652838" y="1892300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同情ファクター</a:t>
            </a:r>
          </a:p>
        </p:txBody>
      </p:sp>
      <p:sp>
        <p:nvSpPr>
          <p:cNvPr id="8205" name="テキスト ボックス 30"/>
          <p:cNvSpPr txBox="1">
            <a:spLocks noChangeArrowheads="1"/>
          </p:cNvSpPr>
          <p:nvPr/>
        </p:nvSpPr>
        <p:spPr bwMode="auto">
          <a:xfrm rot="1283285">
            <a:off x="7300913" y="1965325"/>
            <a:ext cx="17272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/>
              <a:t>なんだか共感しにくい</a:t>
            </a:r>
            <a:endParaRPr lang="en-US" altLang="ja-JP" sz="1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/>
              <a:t>ところも多いけれど</a:t>
            </a:r>
            <a:endParaRPr lang="en-US" altLang="ja-JP" sz="1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/>
              <a:t>共感に努めなくては</a:t>
            </a:r>
          </a:p>
        </p:txBody>
      </p:sp>
      <p:sp>
        <p:nvSpPr>
          <p:cNvPr id="8206" name="テキスト ボックス 19"/>
          <p:cNvSpPr txBox="1">
            <a:spLocks noChangeArrowheads="1"/>
          </p:cNvSpPr>
          <p:nvPr/>
        </p:nvSpPr>
        <p:spPr bwMode="auto">
          <a:xfrm>
            <a:off x="314325" y="5521325"/>
            <a:ext cx="2757488" cy="646113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共感・理解できない</a:t>
            </a:r>
            <a:endParaRPr lang="en-US" altLang="ja-JP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「障害」はそのままにされる</a:t>
            </a:r>
            <a:endParaRPr lang="en-US" altLang="ja-JP" sz="1800"/>
          </a:p>
        </p:txBody>
      </p:sp>
      <p:sp>
        <p:nvSpPr>
          <p:cNvPr id="8207" name="テキスト ボックス 2"/>
          <p:cNvSpPr txBox="1">
            <a:spLocks noChangeArrowheads="1"/>
          </p:cNvSpPr>
          <p:nvPr/>
        </p:nvSpPr>
        <p:spPr bwMode="auto">
          <a:xfrm rot="-768362">
            <a:off x="5846763" y="1185863"/>
            <a:ext cx="23749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HGPｺﾞｼｯｸM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苦しい・つらい・痛い</a:t>
            </a:r>
            <a:endParaRPr lang="en-US" altLang="ja-JP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などの感覚なら、分かる！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HGPｺﾞｼｯｸM"/>
        <a:cs typeface=""/>
      </a:majorFont>
      <a:minorFont>
        <a:latin typeface="Calibri"/>
        <a:ea typeface="HGPｺﾞｼｯ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1639</TotalTime>
  <Words>1319</Words>
  <Application>Microsoft Office PowerPoint</Application>
  <PresentationFormat>画面に合わせる (4:3)</PresentationFormat>
  <Paragraphs>282</Paragraphs>
  <Slides>19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0" baseType="lpstr">
      <vt:lpstr>Office ​​テーマ</vt:lpstr>
      <vt:lpstr>発達障害当事者特有の価値 ー発見と創造による啓発に向けてー</vt:lpstr>
      <vt:lpstr>はじめに 発達障害当事者特有の価値を考える理由</vt:lpstr>
      <vt:lpstr>自身の当事者としての価値？</vt:lpstr>
      <vt:lpstr>発達障害当事者のイメージ</vt:lpstr>
      <vt:lpstr>啓発によるイメージ付け</vt:lpstr>
      <vt:lpstr>●当事者視点の書き込み</vt:lpstr>
      <vt:lpstr>研修の反応・理解の言葉から感じる 定型発達者の心情と違和感</vt:lpstr>
      <vt:lpstr>発達障害の所在</vt:lpstr>
      <vt:lpstr>①同情からはじめる共感</vt:lpstr>
      <vt:lpstr>②定型発達者が理解しやすい 理解に基づく配慮・支援</vt:lpstr>
      <vt:lpstr>③個性や病気と理解すれば 発達障害者も普通の仲間</vt:lpstr>
      <vt:lpstr>違和感の原因</vt:lpstr>
      <vt:lpstr>共感困難により 理解の入口に生じるハードル</vt:lpstr>
      <vt:lpstr>複雑なメカニズム 個人的背景と障害特性</vt:lpstr>
      <vt:lpstr>イメージ「当事者の力」 （複数の会での意見）</vt:lpstr>
      <vt:lpstr>同じように見えるが 内部構造（メカニズム）が異なる</vt:lpstr>
      <vt:lpstr>メカニズム理解の段階</vt:lpstr>
      <vt:lpstr>〈ポイント〉としての発達障害</vt:lpstr>
      <vt:lpstr>ありがとうございました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発達障害当事者特有の価値 ー発見と創造による啓発に向けてー</dc:title>
  <dc:creator>相良真央</dc:creator>
  <cp:lastModifiedBy>相良真央</cp:lastModifiedBy>
  <cp:revision>81</cp:revision>
  <cp:lastPrinted>2015-10-12T04:11:27Z</cp:lastPrinted>
  <dcterms:created xsi:type="dcterms:W3CDTF">2015-09-24T05:54:45Z</dcterms:created>
  <dcterms:modified xsi:type="dcterms:W3CDTF">2015-10-22T04:09:04Z</dcterms:modified>
</cp:coreProperties>
</file>